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715" r:id="rId1"/>
  </p:sldMasterIdLst>
  <p:notesMasterIdLst>
    <p:notesMasterId r:id="rId61"/>
  </p:notesMasterIdLst>
  <p:handoutMasterIdLst>
    <p:handoutMasterId r:id="rId62"/>
  </p:handoutMasterIdLst>
  <p:sldIdLst>
    <p:sldId id="256" r:id="rId2"/>
    <p:sldId id="257" r:id="rId3"/>
    <p:sldId id="364" r:id="rId4"/>
    <p:sldId id="367" r:id="rId5"/>
    <p:sldId id="368" r:id="rId6"/>
    <p:sldId id="321" r:id="rId7"/>
    <p:sldId id="337" r:id="rId8"/>
    <p:sldId id="365" r:id="rId9"/>
    <p:sldId id="341" r:id="rId10"/>
    <p:sldId id="366" r:id="rId11"/>
    <p:sldId id="339" r:id="rId12"/>
    <p:sldId id="338" r:id="rId13"/>
    <p:sldId id="348" r:id="rId14"/>
    <p:sldId id="343" r:id="rId15"/>
    <p:sldId id="344" r:id="rId16"/>
    <p:sldId id="345" r:id="rId17"/>
    <p:sldId id="346" r:id="rId18"/>
    <p:sldId id="376" r:id="rId19"/>
    <p:sldId id="322" r:id="rId20"/>
    <p:sldId id="347" r:id="rId21"/>
    <p:sldId id="311" r:id="rId22"/>
    <p:sldId id="313" r:id="rId23"/>
    <p:sldId id="374" r:id="rId24"/>
    <p:sldId id="300" r:id="rId25"/>
    <p:sldId id="299" r:id="rId26"/>
    <p:sldId id="301" r:id="rId27"/>
    <p:sldId id="353" r:id="rId28"/>
    <p:sldId id="354" r:id="rId29"/>
    <p:sldId id="355" r:id="rId30"/>
    <p:sldId id="356" r:id="rId31"/>
    <p:sldId id="357" r:id="rId32"/>
    <p:sldId id="261" r:id="rId33"/>
    <p:sldId id="264" r:id="rId34"/>
    <p:sldId id="265" r:id="rId35"/>
    <p:sldId id="302" r:id="rId36"/>
    <p:sldId id="323" r:id="rId37"/>
    <p:sldId id="375" r:id="rId38"/>
    <p:sldId id="292" r:id="rId39"/>
    <p:sldId id="358" r:id="rId40"/>
    <p:sldId id="303" r:id="rId41"/>
    <p:sldId id="305" r:id="rId42"/>
    <p:sldId id="327" r:id="rId43"/>
    <p:sldId id="328" r:id="rId44"/>
    <p:sldId id="329" r:id="rId45"/>
    <p:sldId id="326" r:id="rId46"/>
    <p:sldId id="267" r:id="rId47"/>
    <p:sldId id="268" r:id="rId48"/>
    <p:sldId id="359" r:id="rId49"/>
    <p:sldId id="360" r:id="rId50"/>
    <p:sldId id="362" r:id="rId51"/>
    <p:sldId id="363" r:id="rId52"/>
    <p:sldId id="308" r:id="rId53"/>
    <p:sldId id="272" r:id="rId54"/>
    <p:sldId id="373" r:id="rId55"/>
    <p:sldId id="369" r:id="rId56"/>
    <p:sldId id="370" r:id="rId57"/>
    <p:sldId id="371" r:id="rId58"/>
    <p:sldId id="372" r:id="rId59"/>
    <p:sldId id="293" r:id="rId60"/>
  </p:sldIdLst>
  <p:sldSz cx="9144000" cy="6858000" type="screen4x3"/>
  <p:notesSz cx="6797675" cy="9928225"/>
  <p:defaultTextStyle>
    <a:defPPr>
      <a:defRPr lang="ko-KR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78C0"/>
    <a:srgbClr val="397DC7"/>
    <a:srgbClr val="F7FBF3"/>
    <a:srgbClr val="FFFF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보통 스타일 4 - 강조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TxStyle/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보통 스타일 4 - 강조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TxStyle/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TxStyle/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TxStyle/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441" autoAdjust="0"/>
    <p:restoredTop sz="93171"/>
  </p:normalViewPr>
  <p:slideViewPr>
    <p:cSldViewPr>
      <p:cViewPr varScale="1">
        <p:scale>
          <a:sx n="114" d="100"/>
          <a:sy n="114" d="100"/>
        </p:scale>
        <p:origin x="216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ko-KR" altLang="en-US" sz="1000" b="1"/>
              <a:t>취업자</a:t>
            </a:r>
            <a:r>
              <a:rPr lang="en-US" altLang="ko-KR" sz="1000" b="1"/>
              <a:t>(</a:t>
            </a:r>
            <a:r>
              <a:rPr lang="ko-KR" altLang="en-US" sz="1000" b="1"/>
              <a:t>고용</a:t>
            </a:r>
            <a:r>
              <a:rPr lang="en-US" altLang="ko-KR" sz="1000" b="1"/>
              <a:t>) </a:t>
            </a:r>
            <a:r>
              <a:rPr lang="ko-KR" altLang="en-US" sz="1000" b="1"/>
              <a:t>구성의 변화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>
        <c:manualLayout>
          <c:layoutTarget val="inner"/>
          <c:xMode val="edge"/>
          <c:yMode val="edge"/>
          <c:x val="7.1510316177365252E-2"/>
          <c:y val="0.10687795369131135"/>
          <c:w val="0.90443291442874274"/>
          <c:h val="0.7385184973202562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Sheet1!$C$109</c:f>
              <c:strCache>
                <c:ptCount val="1"/>
                <c:pt idx="0">
                  <c:v>상용직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Sheet1!$B$110:$B$125</c:f>
              <c:strCache>
                <c:ptCount val="16"/>
                <c:pt idx="0">
                  <c:v>2000</c:v>
                </c:pt>
                <c:pt idx="1">
                  <c:v>2005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  <c:pt idx="12">
                  <c:v>2020</c:v>
                </c:pt>
                <c:pt idx="13">
                  <c:v>2021</c:v>
                </c:pt>
                <c:pt idx="14">
                  <c:v>2022</c:v>
                </c:pt>
                <c:pt idx="15">
                  <c:v>2023.9</c:v>
                </c:pt>
              </c:strCache>
            </c:strRef>
          </c:cat>
          <c:val>
            <c:numRef>
              <c:f>Sheet1!$C$110:$C$125</c:f>
              <c:numCache>
                <c:formatCode>#,##0.0_ </c:formatCode>
                <c:ptCount val="16"/>
                <c:pt idx="0">
                  <c:v>30.2</c:v>
                </c:pt>
                <c:pt idx="1">
                  <c:v>34.700000000000003</c:v>
                </c:pt>
                <c:pt idx="2">
                  <c:v>42.4</c:v>
                </c:pt>
                <c:pt idx="3">
                  <c:v>44</c:v>
                </c:pt>
                <c:pt idx="4">
                  <c:v>45.1</c:v>
                </c:pt>
                <c:pt idx="5">
                  <c:v>46.8</c:v>
                </c:pt>
                <c:pt idx="6">
                  <c:v>47.6</c:v>
                </c:pt>
                <c:pt idx="7">
                  <c:v>48.6</c:v>
                </c:pt>
                <c:pt idx="8">
                  <c:v>49.5</c:v>
                </c:pt>
                <c:pt idx="9">
                  <c:v>50.2</c:v>
                </c:pt>
                <c:pt idx="10">
                  <c:v>51.3</c:v>
                </c:pt>
                <c:pt idx="11">
                  <c:v>52.4</c:v>
                </c:pt>
                <c:pt idx="12">
                  <c:v>54</c:v>
                </c:pt>
                <c:pt idx="13">
                  <c:v>54.6</c:v>
                </c:pt>
                <c:pt idx="14">
                  <c:v>55.9</c:v>
                </c:pt>
                <c:pt idx="15">
                  <c:v>56.6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F9-4D12-A379-12E832629B66}"/>
            </c:ext>
          </c:extLst>
        </c:ser>
        <c:ser>
          <c:idx val="1"/>
          <c:order val="1"/>
          <c:tx>
            <c:strRef>
              <c:f>Sheet1!$D$109</c:f>
              <c:strCache>
                <c:ptCount val="1"/>
                <c:pt idx="0">
                  <c:v>임시직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Sheet1!$B$110:$B$125</c:f>
              <c:strCache>
                <c:ptCount val="16"/>
                <c:pt idx="0">
                  <c:v>2000</c:v>
                </c:pt>
                <c:pt idx="1">
                  <c:v>2005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  <c:pt idx="12">
                  <c:v>2020</c:v>
                </c:pt>
                <c:pt idx="13">
                  <c:v>2021</c:v>
                </c:pt>
                <c:pt idx="14">
                  <c:v>2022</c:v>
                </c:pt>
                <c:pt idx="15">
                  <c:v>2023.9</c:v>
                </c:pt>
              </c:strCache>
            </c:strRef>
          </c:cat>
          <c:val>
            <c:numRef>
              <c:f>Sheet1!$D$110:$D$125</c:f>
              <c:numCache>
                <c:formatCode>#,##0.0_ </c:formatCode>
                <c:ptCount val="16"/>
                <c:pt idx="0">
                  <c:v>21.7</c:v>
                </c:pt>
                <c:pt idx="1">
                  <c:v>22.2</c:v>
                </c:pt>
                <c:pt idx="2">
                  <c:v>21.2</c:v>
                </c:pt>
                <c:pt idx="3">
                  <c:v>20.6</c:v>
                </c:pt>
                <c:pt idx="4">
                  <c:v>20</c:v>
                </c:pt>
                <c:pt idx="5">
                  <c:v>19.399999999999999</c:v>
                </c:pt>
                <c:pt idx="6">
                  <c:v>19.600000000000001</c:v>
                </c:pt>
                <c:pt idx="7">
                  <c:v>19.5</c:v>
                </c:pt>
                <c:pt idx="8">
                  <c:v>19.399999999999999</c:v>
                </c:pt>
                <c:pt idx="9">
                  <c:v>18.7</c:v>
                </c:pt>
                <c:pt idx="10">
                  <c:v>18.100000000000001</c:v>
                </c:pt>
                <c:pt idx="11">
                  <c:v>17.7</c:v>
                </c:pt>
                <c:pt idx="12">
                  <c:v>16.7</c:v>
                </c:pt>
                <c:pt idx="13">
                  <c:v>17</c:v>
                </c:pt>
                <c:pt idx="14">
                  <c:v>16.7</c:v>
                </c:pt>
                <c:pt idx="15">
                  <c:v>16.5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2F9-4D12-A379-12E832629B66}"/>
            </c:ext>
          </c:extLst>
        </c:ser>
        <c:ser>
          <c:idx val="2"/>
          <c:order val="2"/>
          <c:tx>
            <c:strRef>
              <c:f>Sheet1!$E$109</c:f>
              <c:strCache>
                <c:ptCount val="1"/>
                <c:pt idx="0">
                  <c:v>일용직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Sheet1!$B$110:$B$125</c:f>
              <c:strCache>
                <c:ptCount val="16"/>
                <c:pt idx="0">
                  <c:v>2000</c:v>
                </c:pt>
                <c:pt idx="1">
                  <c:v>2005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  <c:pt idx="12">
                  <c:v>2020</c:v>
                </c:pt>
                <c:pt idx="13">
                  <c:v>2021</c:v>
                </c:pt>
                <c:pt idx="14">
                  <c:v>2022</c:v>
                </c:pt>
                <c:pt idx="15">
                  <c:v>2023.9</c:v>
                </c:pt>
              </c:strCache>
            </c:strRef>
          </c:cat>
          <c:val>
            <c:numRef>
              <c:f>Sheet1!$E$110:$E$125</c:f>
              <c:numCache>
                <c:formatCode>#,##0.0_ </c:formatCode>
                <c:ptCount val="16"/>
                <c:pt idx="0">
                  <c:v>11.1</c:v>
                </c:pt>
                <c:pt idx="1">
                  <c:v>9.6999999999999993</c:v>
                </c:pt>
                <c:pt idx="2">
                  <c:v>7.6</c:v>
                </c:pt>
                <c:pt idx="3">
                  <c:v>7.2</c:v>
                </c:pt>
                <c:pt idx="4">
                  <c:v>6.6</c:v>
                </c:pt>
                <c:pt idx="5">
                  <c:v>6.3</c:v>
                </c:pt>
                <c:pt idx="6">
                  <c:v>6.1</c:v>
                </c:pt>
                <c:pt idx="7">
                  <c:v>6</c:v>
                </c:pt>
                <c:pt idx="8">
                  <c:v>5.6</c:v>
                </c:pt>
                <c:pt idx="9">
                  <c:v>5.7</c:v>
                </c:pt>
                <c:pt idx="10">
                  <c:v>5.4</c:v>
                </c:pt>
                <c:pt idx="11">
                  <c:v>5.3</c:v>
                </c:pt>
                <c:pt idx="12">
                  <c:v>4.9000000000000004</c:v>
                </c:pt>
                <c:pt idx="13">
                  <c:v>4.5</c:v>
                </c:pt>
                <c:pt idx="14">
                  <c:v>4</c:v>
                </c:pt>
                <c:pt idx="15">
                  <c:v>3.6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2F9-4D12-A379-12E832629B66}"/>
            </c:ext>
          </c:extLst>
        </c:ser>
        <c:ser>
          <c:idx val="3"/>
          <c:order val="3"/>
          <c:tx>
            <c:strRef>
              <c:f>Sheet1!$F$109</c:f>
              <c:strCache>
                <c:ptCount val="1"/>
                <c:pt idx="0">
                  <c:v>자영업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Sheet1!$B$110:$B$125</c:f>
              <c:strCache>
                <c:ptCount val="16"/>
                <c:pt idx="0">
                  <c:v>2000</c:v>
                </c:pt>
                <c:pt idx="1">
                  <c:v>2005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  <c:pt idx="12">
                  <c:v>2020</c:v>
                </c:pt>
                <c:pt idx="13">
                  <c:v>2021</c:v>
                </c:pt>
                <c:pt idx="14">
                  <c:v>2022</c:v>
                </c:pt>
                <c:pt idx="15">
                  <c:v>2023.9</c:v>
                </c:pt>
              </c:strCache>
            </c:strRef>
          </c:cat>
          <c:val>
            <c:numRef>
              <c:f>Sheet1!$F$110:$F$125</c:f>
              <c:numCache>
                <c:formatCode>#,##0.0_ </c:formatCode>
                <c:ptCount val="16"/>
                <c:pt idx="0">
                  <c:v>20.9</c:v>
                </c:pt>
                <c:pt idx="1">
                  <c:v>19.600000000000001</c:v>
                </c:pt>
                <c:pt idx="2">
                  <c:v>17.2</c:v>
                </c:pt>
                <c:pt idx="3">
                  <c:v>16.8</c:v>
                </c:pt>
                <c:pt idx="4">
                  <c:v>16.8</c:v>
                </c:pt>
                <c:pt idx="5">
                  <c:v>16.5</c:v>
                </c:pt>
                <c:pt idx="6" formatCode="0.0">
                  <c:v>16</c:v>
                </c:pt>
                <c:pt idx="7">
                  <c:v>15.3</c:v>
                </c:pt>
                <c:pt idx="8">
                  <c:v>15.3</c:v>
                </c:pt>
                <c:pt idx="9">
                  <c:v>15.2</c:v>
                </c:pt>
                <c:pt idx="10">
                  <c:v>14.9</c:v>
                </c:pt>
                <c:pt idx="11">
                  <c:v>15</c:v>
                </c:pt>
                <c:pt idx="12">
                  <c:v>15.5</c:v>
                </c:pt>
                <c:pt idx="13">
                  <c:v>15.4</c:v>
                </c:pt>
                <c:pt idx="14">
                  <c:v>15.2</c:v>
                </c:pt>
                <c:pt idx="15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2F9-4D12-A379-12E832629B66}"/>
            </c:ext>
          </c:extLst>
        </c:ser>
        <c:ser>
          <c:idx val="4"/>
          <c:order val="4"/>
          <c:tx>
            <c:strRef>
              <c:f>Sheet1!$G$109</c:f>
              <c:strCache>
                <c:ptCount val="1"/>
                <c:pt idx="0">
                  <c:v>고용주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Sheet1!$B$110:$B$125</c:f>
              <c:strCache>
                <c:ptCount val="16"/>
                <c:pt idx="0">
                  <c:v>2000</c:v>
                </c:pt>
                <c:pt idx="1">
                  <c:v>2005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  <c:pt idx="12">
                  <c:v>2020</c:v>
                </c:pt>
                <c:pt idx="13">
                  <c:v>2021</c:v>
                </c:pt>
                <c:pt idx="14">
                  <c:v>2022</c:v>
                </c:pt>
                <c:pt idx="15">
                  <c:v>2023.9</c:v>
                </c:pt>
              </c:strCache>
            </c:strRef>
          </c:cat>
          <c:val>
            <c:numRef>
              <c:f>Sheet1!$G$110:$G$125</c:f>
              <c:numCache>
                <c:formatCode>#,##0.0_ </c:formatCode>
                <c:ptCount val="16"/>
                <c:pt idx="0">
                  <c:v>6.9</c:v>
                </c:pt>
                <c:pt idx="1">
                  <c:v>7.3</c:v>
                </c:pt>
                <c:pt idx="2">
                  <c:v>6.3</c:v>
                </c:pt>
                <c:pt idx="3">
                  <c:v>6.2</c:v>
                </c:pt>
                <c:pt idx="4">
                  <c:v>6.3</c:v>
                </c:pt>
                <c:pt idx="5">
                  <c:v>6.1</c:v>
                </c:pt>
                <c:pt idx="6">
                  <c:v>6.1</c:v>
                </c:pt>
                <c:pt idx="7">
                  <c:v>6.1</c:v>
                </c:pt>
                <c:pt idx="8">
                  <c:v>6</c:v>
                </c:pt>
                <c:pt idx="9">
                  <c:v>6</c:v>
                </c:pt>
                <c:pt idx="10">
                  <c:v>6.2</c:v>
                </c:pt>
                <c:pt idx="11">
                  <c:v>5.7</c:v>
                </c:pt>
                <c:pt idx="12">
                  <c:v>5.0999999999999996</c:v>
                </c:pt>
                <c:pt idx="13">
                  <c:v>5</c:v>
                </c:pt>
                <c:pt idx="14">
                  <c:v>4.9000000000000004</c:v>
                </c:pt>
                <c:pt idx="15">
                  <c:v>4.9000000000000004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2F9-4D12-A379-12E832629B66}"/>
            </c:ext>
          </c:extLst>
        </c:ser>
        <c:ser>
          <c:idx val="5"/>
          <c:order val="5"/>
          <c:tx>
            <c:strRef>
              <c:f>Sheet1!$H$109</c:f>
              <c:strCache>
                <c:ptCount val="1"/>
                <c:pt idx="0">
                  <c:v>무급가족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Sheet1!$B$110:$B$125</c:f>
              <c:strCache>
                <c:ptCount val="16"/>
                <c:pt idx="0">
                  <c:v>2000</c:v>
                </c:pt>
                <c:pt idx="1">
                  <c:v>2005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  <c:pt idx="12">
                  <c:v>2020</c:v>
                </c:pt>
                <c:pt idx="13">
                  <c:v>2021</c:v>
                </c:pt>
                <c:pt idx="14">
                  <c:v>2022</c:v>
                </c:pt>
                <c:pt idx="15">
                  <c:v>2023.9</c:v>
                </c:pt>
              </c:strCache>
            </c:strRef>
          </c:cat>
          <c:val>
            <c:numRef>
              <c:f>Sheet1!$H$110:$H$125</c:f>
              <c:numCache>
                <c:formatCode>#,##0.0_ </c:formatCode>
                <c:ptCount val="16"/>
                <c:pt idx="0">
                  <c:v>9.1999999999999993</c:v>
                </c:pt>
                <c:pt idx="1">
                  <c:v>6.6</c:v>
                </c:pt>
                <c:pt idx="2">
                  <c:v>5.3</c:v>
                </c:pt>
                <c:pt idx="3">
                  <c:v>5.2</c:v>
                </c:pt>
                <c:pt idx="4">
                  <c:v>5.0999999999999996</c:v>
                </c:pt>
                <c:pt idx="5">
                  <c:v>4.9000000000000004</c:v>
                </c:pt>
                <c:pt idx="6">
                  <c:v>4.7</c:v>
                </c:pt>
                <c:pt idx="7">
                  <c:v>4.4000000000000004</c:v>
                </c:pt>
                <c:pt idx="8">
                  <c:v>4.3</c:v>
                </c:pt>
                <c:pt idx="9">
                  <c:v>4.2</c:v>
                </c:pt>
                <c:pt idx="10">
                  <c:v>4.0999999999999996</c:v>
                </c:pt>
                <c:pt idx="11">
                  <c:v>4</c:v>
                </c:pt>
                <c:pt idx="12">
                  <c:v>3.9</c:v>
                </c:pt>
                <c:pt idx="13">
                  <c:v>3.7</c:v>
                </c:pt>
                <c:pt idx="14">
                  <c:v>3.4</c:v>
                </c:pt>
                <c:pt idx="15">
                  <c:v>3.3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2F9-4D12-A379-12E832629B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19320376"/>
        <c:axId val="419316440"/>
      </c:barChart>
      <c:catAx>
        <c:axId val="419320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419316440"/>
        <c:crosses val="autoZero"/>
        <c:auto val="1"/>
        <c:lblAlgn val="ctr"/>
        <c:lblOffset val="100"/>
        <c:noMultiLvlLbl val="0"/>
      </c:catAx>
      <c:valAx>
        <c:axId val="419316440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_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4193203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8928266344447248"/>
          <c:y val="0.92713240142770448"/>
          <c:w val="0.62143449606741819"/>
          <c:h val="4.751100828855938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showDLblsOverMax val="0"/>
  </c:chart>
  <c:spPr>
    <a:solidFill>
      <a:schemeClr val="bg1">
        <a:lumMod val="95000"/>
      </a:schemeClr>
    </a:solidFill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ko-KR" altLang="en-US" sz="1200" b="1" dirty="0">
                <a:solidFill>
                  <a:schemeClr val="bg1"/>
                </a:solidFill>
              </a:rPr>
              <a:t>사업체 규모별 고용</a:t>
            </a:r>
          </a:p>
        </c:rich>
      </c:tx>
      <c:overlay val="0"/>
      <c:spPr>
        <a:solidFill>
          <a:schemeClr val="tx1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>
        <c:manualLayout>
          <c:layoutTarget val="inner"/>
          <c:xMode val="edge"/>
          <c:yMode val="edge"/>
          <c:x val="0.23258594961814688"/>
          <c:y val="0.14088059817297521"/>
          <c:w val="0.58626219903044696"/>
          <c:h val="0.65025788246440075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AF6-4AFC-AD4B-D8CF01FB46B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AF6-4AFC-AD4B-D8CF01FB46B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AF6-4AFC-AD4B-D8CF01FB46B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AF6-4AFC-AD4B-D8CF01FB46BE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FAF6-4AFC-AD4B-D8CF01FB46BE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FAF6-4AFC-AD4B-D8CF01FB46BE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FAF6-4AFC-AD4B-D8CF01FB46BE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FAF6-4AFC-AD4B-D8CF01FB46BE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FAF6-4AFC-AD4B-D8CF01FB46BE}"/>
              </c:ext>
            </c:extLst>
          </c:dPt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AF6-4AFC-AD4B-D8CF01FB46BE}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AF6-4AFC-AD4B-D8CF01FB46BE}"/>
                </c:ext>
              </c:extLst>
            </c:dLbl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AF6-4AFC-AD4B-D8CF01FB46BE}"/>
                </c:ext>
              </c:extLst>
            </c:dLbl>
            <c:dLbl>
              <c:idx val="3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AF6-4AFC-AD4B-D8CF01FB46B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'표2-37'!$D$39:$L$39</c:f>
              <c:strCache>
                <c:ptCount val="9"/>
                <c:pt idx="0">
                  <c:v>1～ 4인</c:v>
                </c:pt>
                <c:pt idx="1">
                  <c:v>5～ 9인</c:v>
                </c:pt>
                <c:pt idx="2">
                  <c:v>10～ 19인</c:v>
                </c:pt>
                <c:pt idx="3">
                  <c:v>20～ 49인</c:v>
                </c:pt>
                <c:pt idx="4">
                  <c:v>50～ 99인</c:v>
                </c:pt>
                <c:pt idx="5">
                  <c:v>100～ 299인</c:v>
                </c:pt>
                <c:pt idx="6">
                  <c:v>300～ 499인</c:v>
                </c:pt>
                <c:pt idx="7">
                  <c:v>500～ 999인</c:v>
                </c:pt>
                <c:pt idx="8">
                  <c:v>1,000인이상</c:v>
                </c:pt>
              </c:strCache>
            </c:strRef>
          </c:cat>
          <c:val>
            <c:numRef>
              <c:f>'표2-37'!$D$40:$L$40</c:f>
              <c:numCache>
                <c:formatCode>#,##0.0</c:formatCode>
                <c:ptCount val="9"/>
                <c:pt idx="0">
                  <c:v>26.6</c:v>
                </c:pt>
                <c:pt idx="1">
                  <c:v>14.3</c:v>
                </c:pt>
                <c:pt idx="2">
                  <c:v>10.9</c:v>
                </c:pt>
                <c:pt idx="3">
                  <c:v>13.5</c:v>
                </c:pt>
                <c:pt idx="4">
                  <c:v>9.8000000000000007</c:v>
                </c:pt>
                <c:pt idx="5">
                  <c:v>10.6</c:v>
                </c:pt>
                <c:pt idx="6">
                  <c:v>3.5</c:v>
                </c:pt>
                <c:pt idx="7">
                  <c:v>4</c:v>
                </c:pt>
                <c:pt idx="8">
                  <c:v>7.1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FAF6-4AFC-AD4B-D8CF01FB46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6.8062649851370671E-2"/>
          <c:y val="0.84279617079583746"/>
          <c:w val="0.67416262138673944"/>
          <c:h val="0.1493651939907911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lnSpc>
              <a:spcPts val="700"/>
            </a:lnSpc>
            <a:defRPr sz="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2"/>
    </a:solidFill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ko-KR" altLang="en-US" sz="1100" b="1" dirty="0"/>
              <a:t>사회보험과 상여금 등</a:t>
            </a:r>
          </a:p>
        </c:rich>
      </c:tx>
      <c:layout>
        <c:manualLayout>
          <c:xMode val="edge"/>
          <c:yMode val="edge"/>
          <c:x val="0.2761596675415573"/>
          <c:y val="0.5277777777777777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>
        <c:manualLayout>
          <c:layoutTarget val="inner"/>
          <c:xMode val="edge"/>
          <c:yMode val="edge"/>
          <c:x val="7.5444341742307339E-2"/>
          <c:y val="3.3379629629629634E-2"/>
          <c:w val="0.92414386335003595"/>
          <c:h val="0.87948666794009245"/>
        </c:manualLayout>
      </c:layout>
      <c:lineChart>
        <c:grouping val="standard"/>
        <c:varyColors val="0"/>
        <c:ser>
          <c:idx val="0"/>
          <c:order val="0"/>
          <c:tx>
            <c:strRef>
              <c:f>데이터!$B$14</c:f>
              <c:strCache>
                <c:ptCount val="1"/>
                <c:pt idx="0">
                  <c:v>전체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데이터!$C$13:$H$13</c:f>
              <c:strCache>
                <c:ptCount val="6"/>
                <c:pt idx="0">
                  <c:v>고용보험 (%)</c:v>
                </c:pt>
                <c:pt idx="1">
                  <c:v>건강보험 (%)</c:v>
                </c:pt>
                <c:pt idx="2">
                  <c:v>국민연금 (%)</c:v>
                </c:pt>
                <c:pt idx="3">
                  <c:v>산재보험 (%)</c:v>
                </c:pt>
                <c:pt idx="4">
                  <c:v>상여금 (%)</c:v>
                </c:pt>
                <c:pt idx="5">
                  <c:v>노조가입 (%)</c:v>
                </c:pt>
              </c:strCache>
            </c:strRef>
          </c:cat>
          <c:val>
            <c:numRef>
              <c:f>데이터!$C$14:$H$14</c:f>
              <c:numCache>
                <c:formatCode>#,##0.0</c:formatCode>
                <c:ptCount val="6"/>
                <c:pt idx="0">
                  <c:v>90.3</c:v>
                </c:pt>
                <c:pt idx="1">
                  <c:v>91.1</c:v>
                </c:pt>
                <c:pt idx="2">
                  <c:v>91.3</c:v>
                </c:pt>
                <c:pt idx="3">
                  <c:v>97.8</c:v>
                </c:pt>
                <c:pt idx="4">
                  <c:v>51.6</c:v>
                </c:pt>
                <c:pt idx="5">
                  <c:v>10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CFF-47D7-B5EB-A8D7E4B6D954}"/>
            </c:ext>
          </c:extLst>
        </c:ser>
        <c:ser>
          <c:idx val="1"/>
          <c:order val="1"/>
          <c:tx>
            <c:strRef>
              <c:f>데이터!$B$15</c:f>
              <c:strCache>
                <c:ptCount val="1"/>
                <c:pt idx="0">
                  <c:v>5인미만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데이터!$C$13:$H$13</c:f>
              <c:strCache>
                <c:ptCount val="6"/>
                <c:pt idx="0">
                  <c:v>고용보험 (%)</c:v>
                </c:pt>
                <c:pt idx="1">
                  <c:v>건강보험 (%)</c:v>
                </c:pt>
                <c:pt idx="2">
                  <c:v>국민연금 (%)</c:v>
                </c:pt>
                <c:pt idx="3">
                  <c:v>산재보험 (%)</c:v>
                </c:pt>
                <c:pt idx="4">
                  <c:v>상여금 (%)</c:v>
                </c:pt>
                <c:pt idx="5">
                  <c:v>노조가입 (%)</c:v>
                </c:pt>
              </c:strCache>
            </c:strRef>
          </c:cat>
          <c:val>
            <c:numRef>
              <c:f>데이터!$C$15:$H$15</c:f>
              <c:numCache>
                <c:formatCode>#,##0.0</c:formatCode>
                <c:ptCount val="6"/>
                <c:pt idx="0">
                  <c:v>73.7</c:v>
                </c:pt>
                <c:pt idx="1">
                  <c:v>78</c:v>
                </c:pt>
                <c:pt idx="2">
                  <c:v>78.8</c:v>
                </c:pt>
                <c:pt idx="3">
                  <c:v>91.5</c:v>
                </c:pt>
                <c:pt idx="4">
                  <c:v>31.1</c:v>
                </c:pt>
                <c:pt idx="5">
                  <c:v>1.2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CFF-47D7-B5EB-A8D7E4B6D954}"/>
            </c:ext>
          </c:extLst>
        </c:ser>
        <c:ser>
          <c:idx val="2"/>
          <c:order val="2"/>
          <c:tx>
            <c:strRef>
              <c:f>데이터!$B$16</c:f>
              <c:strCache>
                <c:ptCount val="1"/>
                <c:pt idx="0">
                  <c:v>5~29인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데이터!$C$13:$H$13</c:f>
              <c:strCache>
                <c:ptCount val="6"/>
                <c:pt idx="0">
                  <c:v>고용보험 (%)</c:v>
                </c:pt>
                <c:pt idx="1">
                  <c:v>건강보험 (%)</c:v>
                </c:pt>
                <c:pt idx="2">
                  <c:v>국민연금 (%)</c:v>
                </c:pt>
                <c:pt idx="3">
                  <c:v>산재보험 (%)</c:v>
                </c:pt>
                <c:pt idx="4">
                  <c:v>상여금 (%)</c:v>
                </c:pt>
                <c:pt idx="5">
                  <c:v>노조가입 (%)</c:v>
                </c:pt>
              </c:strCache>
            </c:strRef>
          </c:cat>
          <c:val>
            <c:numRef>
              <c:f>데이터!$C$16:$H$16</c:f>
              <c:numCache>
                <c:formatCode>#,##0.0</c:formatCode>
                <c:ptCount val="6"/>
                <c:pt idx="0">
                  <c:v>94.5</c:v>
                </c:pt>
                <c:pt idx="1">
                  <c:v>92.6</c:v>
                </c:pt>
                <c:pt idx="2">
                  <c:v>92.6</c:v>
                </c:pt>
                <c:pt idx="3">
                  <c:v>99.7</c:v>
                </c:pt>
                <c:pt idx="4">
                  <c:v>48.7</c:v>
                </c:pt>
                <c:pt idx="5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CFF-47D7-B5EB-A8D7E4B6D954}"/>
            </c:ext>
          </c:extLst>
        </c:ser>
        <c:ser>
          <c:idx val="3"/>
          <c:order val="3"/>
          <c:tx>
            <c:strRef>
              <c:f>데이터!$B$17</c:f>
              <c:strCache>
                <c:ptCount val="1"/>
                <c:pt idx="0">
                  <c:v>30~299인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strRef>
              <c:f>데이터!$C$13:$H$13</c:f>
              <c:strCache>
                <c:ptCount val="6"/>
                <c:pt idx="0">
                  <c:v>고용보험 (%)</c:v>
                </c:pt>
                <c:pt idx="1">
                  <c:v>건강보험 (%)</c:v>
                </c:pt>
                <c:pt idx="2">
                  <c:v>국민연금 (%)</c:v>
                </c:pt>
                <c:pt idx="3">
                  <c:v>산재보험 (%)</c:v>
                </c:pt>
                <c:pt idx="4">
                  <c:v>상여금 (%)</c:v>
                </c:pt>
                <c:pt idx="5">
                  <c:v>노조가입 (%)</c:v>
                </c:pt>
              </c:strCache>
            </c:strRef>
          </c:cat>
          <c:val>
            <c:numRef>
              <c:f>데이터!$C$17:$H$17</c:f>
              <c:numCache>
                <c:formatCode>#,##0.0</c:formatCode>
                <c:ptCount val="6"/>
                <c:pt idx="0">
                  <c:v>97.2</c:v>
                </c:pt>
                <c:pt idx="1">
                  <c:v>96.8</c:v>
                </c:pt>
                <c:pt idx="2">
                  <c:v>96.6</c:v>
                </c:pt>
                <c:pt idx="3">
                  <c:v>99.8</c:v>
                </c:pt>
                <c:pt idx="4">
                  <c:v>59.3</c:v>
                </c:pt>
                <c:pt idx="5">
                  <c:v>14.7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4CFF-47D7-B5EB-A8D7E4B6D954}"/>
            </c:ext>
          </c:extLst>
        </c:ser>
        <c:ser>
          <c:idx val="4"/>
          <c:order val="4"/>
          <c:tx>
            <c:strRef>
              <c:f>데이터!$B$18</c:f>
              <c:strCache>
                <c:ptCount val="1"/>
                <c:pt idx="0">
                  <c:v>300인이상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데이터!$C$13:$H$13</c:f>
              <c:strCache>
                <c:ptCount val="6"/>
                <c:pt idx="0">
                  <c:v>고용보험 (%)</c:v>
                </c:pt>
                <c:pt idx="1">
                  <c:v>건강보험 (%)</c:v>
                </c:pt>
                <c:pt idx="2">
                  <c:v>국민연금 (%)</c:v>
                </c:pt>
                <c:pt idx="3">
                  <c:v>산재보험 (%)</c:v>
                </c:pt>
                <c:pt idx="4">
                  <c:v>상여금 (%)</c:v>
                </c:pt>
                <c:pt idx="5">
                  <c:v>노조가입 (%)</c:v>
                </c:pt>
              </c:strCache>
            </c:strRef>
          </c:cat>
          <c:val>
            <c:numRef>
              <c:f>데이터!$C$18:$H$18</c:f>
              <c:numCache>
                <c:formatCode>#,##0.0</c:formatCode>
                <c:ptCount val="6"/>
                <c:pt idx="0">
                  <c:v>95.5</c:v>
                </c:pt>
                <c:pt idx="1">
                  <c:v>99.7</c:v>
                </c:pt>
                <c:pt idx="2">
                  <c:v>98.4</c:v>
                </c:pt>
                <c:pt idx="3">
                  <c:v>99.8</c:v>
                </c:pt>
                <c:pt idx="4">
                  <c:v>82.1</c:v>
                </c:pt>
                <c:pt idx="5">
                  <c:v>31.5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4CFF-47D7-B5EB-A8D7E4B6D9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011911584"/>
        <c:axId val="1939284064"/>
      </c:lineChart>
      <c:catAx>
        <c:axId val="2011911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1939284064"/>
        <c:crosses val="autoZero"/>
        <c:auto val="1"/>
        <c:lblAlgn val="ctr"/>
        <c:lblOffset val="100"/>
        <c:noMultiLvlLbl val="0"/>
      </c:catAx>
      <c:valAx>
        <c:axId val="1939284064"/>
        <c:scaling>
          <c:orientation val="minMax"/>
          <c:max val="1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2011911584"/>
        <c:crosses val="autoZero"/>
        <c:crossBetween val="between"/>
      </c:valAx>
      <c:spPr>
        <a:solidFill>
          <a:schemeClr val="bg1"/>
        </a:solidFill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8.0769594498869335E-2"/>
          <c:y val="0.75606426555171169"/>
          <c:w val="0.75563061145293486"/>
          <c:h val="6.064732474478427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accent3">
        <a:lumMod val="20000"/>
        <a:lumOff val="80000"/>
      </a:schemeClr>
    </a:solidFill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ko-KR" altLang="en-US" sz="1200" b="1"/>
              <a:t>월 평균임금 총액</a:t>
            </a:r>
          </a:p>
        </c:rich>
      </c:tx>
      <c:layout>
        <c:manualLayout>
          <c:xMode val="edge"/>
          <c:yMode val="edge"/>
          <c:x val="0.16193929310748725"/>
          <c:y val="3.703703703703703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>
        <c:manualLayout>
          <c:layoutTarget val="inner"/>
          <c:xMode val="edge"/>
          <c:yMode val="edge"/>
          <c:x val="9.9713707239946894E-2"/>
          <c:y val="2.5428331322924946E-2"/>
          <c:w val="0.93779132572490786"/>
          <c:h val="0.91551516842957215"/>
        </c:manualLayout>
      </c:layout>
      <c:lineChart>
        <c:grouping val="standard"/>
        <c:varyColors val="0"/>
        <c:ser>
          <c:idx val="0"/>
          <c:order val="0"/>
          <c:tx>
            <c:strRef>
              <c:f>데이터!$B$2</c:f>
              <c:strCache>
                <c:ptCount val="1"/>
                <c:pt idx="0">
                  <c:v>전체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데이터!$C$1:$J$1</c:f>
              <c:strCache>
                <c:ptCount val="8"/>
                <c:pt idx="0">
                  <c:v>2006</c:v>
                </c:pt>
                <c:pt idx="1">
                  <c:v>2008</c:v>
                </c:pt>
                <c:pt idx="2">
                  <c:v>2010</c:v>
                </c:pt>
                <c:pt idx="3">
                  <c:v>2012</c:v>
                </c:pt>
                <c:pt idx="4">
                  <c:v>2014</c:v>
                </c:pt>
                <c:pt idx="5">
                  <c:v>2016</c:v>
                </c:pt>
                <c:pt idx="6">
                  <c:v>2018</c:v>
                </c:pt>
                <c:pt idx="7">
                  <c:v>2020</c:v>
                </c:pt>
              </c:strCache>
            </c:strRef>
          </c:cat>
          <c:val>
            <c:numRef>
              <c:f>데이터!$C$2:$J$2</c:f>
              <c:numCache>
                <c:formatCode>#,##0</c:formatCode>
                <c:ptCount val="8"/>
                <c:pt idx="0">
                  <c:v>2396</c:v>
                </c:pt>
                <c:pt idx="1">
                  <c:v>2614</c:v>
                </c:pt>
                <c:pt idx="2">
                  <c:v>2629</c:v>
                </c:pt>
                <c:pt idx="3">
                  <c:v>2838</c:v>
                </c:pt>
                <c:pt idx="4">
                  <c:v>3047</c:v>
                </c:pt>
                <c:pt idx="5">
                  <c:v>3169</c:v>
                </c:pt>
                <c:pt idx="6">
                  <c:v>3354</c:v>
                </c:pt>
                <c:pt idx="7">
                  <c:v>3494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C0D-4342-BD09-3A1315DDEC27}"/>
            </c:ext>
          </c:extLst>
        </c:ser>
        <c:ser>
          <c:idx val="1"/>
          <c:order val="1"/>
          <c:tx>
            <c:strRef>
              <c:f>데이터!$B$3</c:f>
              <c:strCache>
                <c:ptCount val="1"/>
                <c:pt idx="0">
                  <c:v>5인미만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C0D-4342-BD09-3A1315DDEC27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C0D-4342-BD09-3A1315DDEC27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C0D-4342-BD09-3A1315DDEC27}"/>
                </c:ext>
              </c:extLst>
            </c:dLbl>
            <c:dLbl>
              <c:idx val="7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C0D-4342-BD09-3A1315DDEC27}"/>
                </c:ext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C0D-4342-BD09-3A1315DDEC27}"/>
                </c:ext>
              </c:extLst>
            </c:dLbl>
            <c:dLbl>
              <c:idx val="1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BC0D-4342-BD09-3A1315DDEC27}"/>
                </c:ext>
              </c:extLst>
            </c:dLbl>
            <c:dLbl>
              <c:idx val="1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C0D-4342-BD09-3A1315DDEC2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ko-K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데이터!$C$1:$J$1</c:f>
              <c:strCache>
                <c:ptCount val="8"/>
                <c:pt idx="0">
                  <c:v>2006</c:v>
                </c:pt>
                <c:pt idx="1">
                  <c:v>2008</c:v>
                </c:pt>
                <c:pt idx="2">
                  <c:v>2010</c:v>
                </c:pt>
                <c:pt idx="3">
                  <c:v>2012</c:v>
                </c:pt>
                <c:pt idx="4">
                  <c:v>2014</c:v>
                </c:pt>
                <c:pt idx="5">
                  <c:v>2016</c:v>
                </c:pt>
                <c:pt idx="6">
                  <c:v>2018</c:v>
                </c:pt>
                <c:pt idx="7">
                  <c:v>2020</c:v>
                </c:pt>
              </c:strCache>
            </c:strRef>
          </c:cat>
          <c:val>
            <c:numRef>
              <c:f>데이터!$C$3:$J$3</c:f>
              <c:numCache>
                <c:formatCode>#,##0</c:formatCode>
                <c:ptCount val="8"/>
                <c:pt idx="0">
                  <c:v>1238</c:v>
                </c:pt>
                <c:pt idx="1">
                  <c:v>1398</c:v>
                </c:pt>
                <c:pt idx="2">
                  <c:v>1422</c:v>
                </c:pt>
                <c:pt idx="3">
                  <c:v>1560</c:v>
                </c:pt>
                <c:pt idx="4">
                  <c:v>1629</c:v>
                </c:pt>
                <c:pt idx="5">
                  <c:v>1763</c:v>
                </c:pt>
                <c:pt idx="6">
                  <c:v>1908</c:v>
                </c:pt>
                <c:pt idx="7">
                  <c:v>2052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BC0D-4342-BD09-3A1315DDEC27}"/>
            </c:ext>
          </c:extLst>
        </c:ser>
        <c:ser>
          <c:idx val="2"/>
          <c:order val="2"/>
          <c:tx>
            <c:strRef>
              <c:f>데이터!$B$4</c:f>
              <c:strCache>
                <c:ptCount val="1"/>
                <c:pt idx="0">
                  <c:v>5~29인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BC0D-4342-BD09-3A1315DDEC27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BC0D-4342-BD09-3A1315DDEC27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BC0D-4342-BD09-3A1315DDEC27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BC0D-4342-BD09-3A1315DDEC27}"/>
                </c:ext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BC0D-4342-BD09-3A1315DDEC27}"/>
                </c:ext>
              </c:extLst>
            </c:dLbl>
            <c:dLbl>
              <c:idx val="1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BC0D-4342-BD09-3A1315DDEC27}"/>
                </c:ext>
              </c:extLst>
            </c:dLbl>
            <c:dLbl>
              <c:idx val="1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BC0D-4342-BD09-3A1315DDEC2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ko-K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데이터!$C$1:$J$1</c:f>
              <c:strCache>
                <c:ptCount val="8"/>
                <c:pt idx="0">
                  <c:v>2006</c:v>
                </c:pt>
                <c:pt idx="1">
                  <c:v>2008</c:v>
                </c:pt>
                <c:pt idx="2">
                  <c:v>2010</c:v>
                </c:pt>
                <c:pt idx="3">
                  <c:v>2012</c:v>
                </c:pt>
                <c:pt idx="4">
                  <c:v>2014</c:v>
                </c:pt>
                <c:pt idx="5">
                  <c:v>2016</c:v>
                </c:pt>
                <c:pt idx="6">
                  <c:v>2018</c:v>
                </c:pt>
                <c:pt idx="7">
                  <c:v>2020</c:v>
                </c:pt>
              </c:strCache>
            </c:strRef>
          </c:cat>
          <c:val>
            <c:numRef>
              <c:f>데이터!$C$4:$J$4</c:f>
              <c:numCache>
                <c:formatCode>#,##0</c:formatCode>
                <c:ptCount val="8"/>
                <c:pt idx="0">
                  <c:v>2103</c:v>
                </c:pt>
                <c:pt idx="1">
                  <c:v>2360</c:v>
                </c:pt>
                <c:pt idx="2">
                  <c:v>2372</c:v>
                </c:pt>
                <c:pt idx="3">
                  <c:v>2507</c:v>
                </c:pt>
                <c:pt idx="4">
                  <c:v>2620</c:v>
                </c:pt>
                <c:pt idx="5">
                  <c:v>2741</c:v>
                </c:pt>
                <c:pt idx="6">
                  <c:v>2990</c:v>
                </c:pt>
                <c:pt idx="7">
                  <c:v>3184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0-BC0D-4342-BD09-3A1315DDEC27}"/>
            </c:ext>
          </c:extLst>
        </c:ser>
        <c:ser>
          <c:idx val="3"/>
          <c:order val="3"/>
          <c:tx>
            <c:strRef>
              <c:f>데이터!$B$5</c:f>
              <c:strCache>
                <c:ptCount val="1"/>
                <c:pt idx="0">
                  <c:v>30~299인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BC0D-4342-BD09-3A1315DDEC27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BC0D-4342-BD09-3A1315DDEC27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BC0D-4342-BD09-3A1315DDEC27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BC0D-4342-BD09-3A1315DDEC27}"/>
                </c:ext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BC0D-4342-BD09-3A1315DDEC27}"/>
                </c:ext>
              </c:extLst>
            </c:dLbl>
            <c:dLbl>
              <c:idx val="1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BC0D-4342-BD09-3A1315DDEC27}"/>
                </c:ext>
              </c:extLst>
            </c:dLbl>
            <c:dLbl>
              <c:idx val="1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BC0D-4342-BD09-3A1315DDEC2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ko-K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데이터!$C$1:$J$1</c:f>
              <c:strCache>
                <c:ptCount val="8"/>
                <c:pt idx="0">
                  <c:v>2006</c:v>
                </c:pt>
                <c:pt idx="1">
                  <c:v>2008</c:v>
                </c:pt>
                <c:pt idx="2">
                  <c:v>2010</c:v>
                </c:pt>
                <c:pt idx="3">
                  <c:v>2012</c:v>
                </c:pt>
                <c:pt idx="4">
                  <c:v>2014</c:v>
                </c:pt>
                <c:pt idx="5">
                  <c:v>2016</c:v>
                </c:pt>
                <c:pt idx="6">
                  <c:v>2018</c:v>
                </c:pt>
                <c:pt idx="7">
                  <c:v>2020</c:v>
                </c:pt>
              </c:strCache>
            </c:strRef>
          </c:cat>
          <c:val>
            <c:numRef>
              <c:f>데이터!$C$5:$J$5</c:f>
              <c:numCache>
                <c:formatCode>#,##0</c:formatCode>
                <c:ptCount val="8"/>
                <c:pt idx="0">
                  <c:v>2672</c:v>
                </c:pt>
                <c:pt idx="1">
                  <c:v>3010</c:v>
                </c:pt>
                <c:pt idx="2">
                  <c:v>3017</c:v>
                </c:pt>
                <c:pt idx="3">
                  <c:v>3168</c:v>
                </c:pt>
                <c:pt idx="4">
                  <c:v>3348</c:v>
                </c:pt>
                <c:pt idx="5">
                  <c:v>3459</c:v>
                </c:pt>
                <c:pt idx="6">
                  <c:v>3730</c:v>
                </c:pt>
                <c:pt idx="7">
                  <c:v>3761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8-BC0D-4342-BD09-3A1315DDEC27}"/>
            </c:ext>
          </c:extLst>
        </c:ser>
        <c:ser>
          <c:idx val="4"/>
          <c:order val="4"/>
          <c:tx>
            <c:strRef>
              <c:f>데이터!$B$6</c:f>
              <c:strCache>
                <c:ptCount val="1"/>
                <c:pt idx="0">
                  <c:v>300인이상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BC0D-4342-BD09-3A1315DDEC27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BC0D-4342-BD09-3A1315DDEC27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B-BC0D-4342-BD09-3A1315DDEC27}"/>
                </c:ext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C-BC0D-4342-BD09-3A1315DDEC27}"/>
                </c:ext>
              </c:extLst>
            </c:dLbl>
            <c:dLbl>
              <c:idx val="1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D-BC0D-4342-BD09-3A1315DDEC27}"/>
                </c:ext>
              </c:extLst>
            </c:dLbl>
            <c:dLbl>
              <c:idx val="1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E-BC0D-4342-BD09-3A1315DDEC2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ko-K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데이터!$C$1:$J$1</c:f>
              <c:strCache>
                <c:ptCount val="8"/>
                <c:pt idx="0">
                  <c:v>2006</c:v>
                </c:pt>
                <c:pt idx="1">
                  <c:v>2008</c:v>
                </c:pt>
                <c:pt idx="2">
                  <c:v>2010</c:v>
                </c:pt>
                <c:pt idx="3">
                  <c:v>2012</c:v>
                </c:pt>
                <c:pt idx="4">
                  <c:v>2014</c:v>
                </c:pt>
                <c:pt idx="5">
                  <c:v>2016</c:v>
                </c:pt>
                <c:pt idx="6">
                  <c:v>2018</c:v>
                </c:pt>
                <c:pt idx="7">
                  <c:v>2020</c:v>
                </c:pt>
              </c:strCache>
            </c:strRef>
          </c:cat>
          <c:val>
            <c:numRef>
              <c:f>데이터!$C$6:$J$6</c:f>
              <c:numCache>
                <c:formatCode>#,##0</c:formatCode>
                <c:ptCount val="8"/>
                <c:pt idx="0">
                  <c:v>4465</c:v>
                </c:pt>
                <c:pt idx="1">
                  <c:v>4712</c:v>
                </c:pt>
                <c:pt idx="2">
                  <c:v>4642</c:v>
                </c:pt>
                <c:pt idx="3">
                  <c:v>5114</c:v>
                </c:pt>
                <c:pt idx="4">
                  <c:v>5956</c:v>
                </c:pt>
                <c:pt idx="5">
                  <c:v>6130</c:v>
                </c:pt>
                <c:pt idx="6">
                  <c:v>6068</c:v>
                </c:pt>
                <c:pt idx="7">
                  <c:v>6487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F-BC0D-4342-BD09-3A1315DDEC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55920760"/>
        <c:axId val="258466224"/>
      </c:lineChart>
      <c:catAx>
        <c:axId val="4559207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ko-KR"/>
          </a:p>
        </c:txPr>
        <c:crossAx val="258466224"/>
        <c:crosses val="autoZero"/>
        <c:auto val="1"/>
        <c:lblAlgn val="ctr"/>
        <c:lblOffset val="100"/>
        <c:noMultiLvlLbl val="0"/>
      </c:catAx>
      <c:valAx>
        <c:axId val="258466224"/>
        <c:scaling>
          <c:orientation val="minMax"/>
          <c:min val="1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ko-KR"/>
          </a:p>
        </c:txPr>
        <c:crossAx val="455920760"/>
        <c:crosses val="autoZero"/>
        <c:crossBetween val="between"/>
      </c:valAx>
      <c:spPr>
        <a:solidFill>
          <a:schemeClr val="accent4">
            <a:lumMod val="20000"/>
            <a:lumOff val="80000"/>
          </a:schemeClr>
        </a:solidFill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2650963062285849"/>
          <c:y val="0.28567302559309687"/>
          <c:w val="0.41570824605223539"/>
          <c:h val="0.164316995484334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showDLblsOverMax val="0"/>
  </c:chart>
  <c:spPr>
    <a:solidFill>
      <a:srgbClr val="FFFFE5"/>
    </a:solidFill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ko-KR" altLang="en-US" sz="1050"/>
              <a:t>사업체 규모별 월임금 격차 추이</a:t>
            </a:r>
            <a:r>
              <a:rPr lang="en-US" altLang="ko-KR" sz="1050"/>
              <a:t>(2006~2022)</a:t>
            </a:r>
            <a:endParaRPr lang="ko-KR" altLang="en-US" sz="1050"/>
          </a:p>
        </c:rich>
      </c:tx>
      <c:layout>
        <c:manualLayout>
          <c:xMode val="edge"/>
          <c:yMode val="edge"/>
          <c:x val="0.11167076899213417"/>
          <c:y val="4.1666666666666664E-2"/>
        </c:manualLayout>
      </c:layout>
      <c:overlay val="0"/>
      <c:spPr>
        <a:solidFill>
          <a:schemeClr val="accent2">
            <a:lumMod val="20000"/>
            <a:lumOff val="80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>
        <c:manualLayout>
          <c:layoutTarget val="inner"/>
          <c:xMode val="edge"/>
          <c:yMode val="edge"/>
          <c:x val="4.8647586189408155E-2"/>
          <c:y val="2.8518518518518502E-2"/>
          <c:w val="0.93531203333534707"/>
          <c:h val="0.87717232231698172"/>
        </c:manualLayout>
      </c:layout>
      <c:lineChart>
        <c:grouping val="standard"/>
        <c:varyColors val="0"/>
        <c:ser>
          <c:idx val="0"/>
          <c:order val="0"/>
          <c:tx>
            <c:strRef>
              <c:f>데이터!$B$2</c:f>
              <c:strCache>
                <c:ptCount val="1"/>
                <c:pt idx="0">
                  <c:v>전체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데이터!$C$1:$S$1</c:f>
              <c:strCache>
                <c:ptCount val="17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1">
                  <c:v>2017</c:v>
                </c:pt>
                <c:pt idx="12">
                  <c:v>2018</c:v>
                </c:pt>
                <c:pt idx="13">
                  <c:v>2019</c:v>
                </c:pt>
                <c:pt idx="14">
                  <c:v>2020</c:v>
                </c:pt>
                <c:pt idx="15">
                  <c:v>2021</c:v>
                </c:pt>
                <c:pt idx="16">
                  <c:v>2022</c:v>
                </c:pt>
              </c:strCache>
            </c:strRef>
          </c:cat>
          <c:val>
            <c:numRef>
              <c:f>데이터!$C$2:$S$2</c:f>
              <c:numCache>
                <c:formatCode>#,##0</c:formatCode>
                <c:ptCount val="17"/>
                <c:pt idx="0">
                  <c:v>2069</c:v>
                </c:pt>
                <c:pt idx="1">
                  <c:v>2178</c:v>
                </c:pt>
                <c:pt idx="2">
                  <c:v>2279</c:v>
                </c:pt>
                <c:pt idx="3">
                  <c:v>2277</c:v>
                </c:pt>
                <c:pt idx="4">
                  <c:v>2326</c:v>
                </c:pt>
                <c:pt idx="5">
                  <c:v>2428</c:v>
                </c:pt>
                <c:pt idx="6">
                  <c:v>2527</c:v>
                </c:pt>
                <c:pt idx="7">
                  <c:v>2617</c:v>
                </c:pt>
                <c:pt idx="8">
                  <c:v>2700</c:v>
                </c:pt>
                <c:pt idx="9">
                  <c:v>2740</c:v>
                </c:pt>
                <c:pt idx="10">
                  <c:v>2833</c:v>
                </c:pt>
                <c:pt idx="11">
                  <c:v>2896</c:v>
                </c:pt>
                <c:pt idx="12">
                  <c:v>3028</c:v>
                </c:pt>
                <c:pt idx="13">
                  <c:v>3138</c:v>
                </c:pt>
                <c:pt idx="14">
                  <c:v>3180</c:v>
                </c:pt>
                <c:pt idx="15">
                  <c:v>3271</c:v>
                </c:pt>
                <c:pt idx="16">
                  <c:v>3526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3A9-4420-AB29-7E37F2C8FC3C}"/>
            </c:ext>
          </c:extLst>
        </c:ser>
        <c:ser>
          <c:idx val="1"/>
          <c:order val="1"/>
          <c:tx>
            <c:strRef>
              <c:f>데이터!$B$3</c:f>
              <c:strCache>
                <c:ptCount val="1"/>
                <c:pt idx="0">
                  <c:v>5인미만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데이터!$C$1:$S$1</c:f>
              <c:strCache>
                <c:ptCount val="17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1">
                  <c:v>2017</c:v>
                </c:pt>
                <c:pt idx="12">
                  <c:v>2018</c:v>
                </c:pt>
                <c:pt idx="13">
                  <c:v>2019</c:v>
                </c:pt>
                <c:pt idx="14">
                  <c:v>2020</c:v>
                </c:pt>
                <c:pt idx="15">
                  <c:v>2021</c:v>
                </c:pt>
                <c:pt idx="16">
                  <c:v>2022</c:v>
                </c:pt>
              </c:strCache>
            </c:strRef>
          </c:cat>
          <c:val>
            <c:numRef>
              <c:f>데이터!$C$3:$S$3</c:f>
              <c:numCache>
                <c:formatCode>#,##0</c:formatCode>
                <c:ptCount val="17"/>
                <c:pt idx="0">
                  <c:v>1180</c:v>
                </c:pt>
                <c:pt idx="1">
                  <c:v>1276</c:v>
                </c:pt>
                <c:pt idx="2">
                  <c:v>1332</c:v>
                </c:pt>
                <c:pt idx="3">
                  <c:v>1340</c:v>
                </c:pt>
                <c:pt idx="4">
                  <c:v>1364</c:v>
                </c:pt>
                <c:pt idx="5">
                  <c:v>1409</c:v>
                </c:pt>
                <c:pt idx="6">
                  <c:v>1505</c:v>
                </c:pt>
                <c:pt idx="7">
                  <c:v>1574</c:v>
                </c:pt>
                <c:pt idx="8">
                  <c:v>1566</c:v>
                </c:pt>
                <c:pt idx="9">
                  <c:v>1615</c:v>
                </c:pt>
                <c:pt idx="10">
                  <c:v>1696</c:v>
                </c:pt>
                <c:pt idx="11">
                  <c:v>1745</c:v>
                </c:pt>
                <c:pt idx="12">
                  <c:v>1848</c:v>
                </c:pt>
                <c:pt idx="13">
                  <c:v>1936</c:v>
                </c:pt>
                <c:pt idx="14">
                  <c:v>1993</c:v>
                </c:pt>
                <c:pt idx="15">
                  <c:v>2072</c:v>
                </c:pt>
                <c:pt idx="16">
                  <c:v>2192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3A9-4420-AB29-7E37F2C8FC3C}"/>
            </c:ext>
          </c:extLst>
        </c:ser>
        <c:ser>
          <c:idx val="2"/>
          <c:order val="2"/>
          <c:tx>
            <c:strRef>
              <c:f>데이터!$B$4</c:f>
              <c:strCache>
                <c:ptCount val="1"/>
                <c:pt idx="0">
                  <c:v>5~29인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데이터!$C$1:$S$1</c:f>
              <c:strCache>
                <c:ptCount val="17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1">
                  <c:v>2017</c:v>
                </c:pt>
                <c:pt idx="12">
                  <c:v>2018</c:v>
                </c:pt>
                <c:pt idx="13">
                  <c:v>2019</c:v>
                </c:pt>
                <c:pt idx="14">
                  <c:v>2020</c:v>
                </c:pt>
                <c:pt idx="15">
                  <c:v>2021</c:v>
                </c:pt>
                <c:pt idx="16">
                  <c:v>2022</c:v>
                </c:pt>
              </c:strCache>
            </c:strRef>
          </c:cat>
          <c:val>
            <c:numRef>
              <c:f>데이터!$C$4:$S$4</c:f>
              <c:numCache>
                <c:formatCode>#,##0</c:formatCode>
                <c:ptCount val="17"/>
                <c:pt idx="0">
                  <c:v>1891</c:v>
                </c:pt>
                <c:pt idx="1">
                  <c:v>1993</c:v>
                </c:pt>
                <c:pt idx="2">
                  <c:v>2133</c:v>
                </c:pt>
                <c:pt idx="3">
                  <c:v>2097</c:v>
                </c:pt>
                <c:pt idx="4">
                  <c:v>2168</c:v>
                </c:pt>
                <c:pt idx="5">
                  <c:v>2234</c:v>
                </c:pt>
                <c:pt idx="6">
                  <c:v>2311</c:v>
                </c:pt>
                <c:pt idx="7">
                  <c:v>2382</c:v>
                </c:pt>
                <c:pt idx="8">
                  <c:v>2425</c:v>
                </c:pt>
                <c:pt idx="9">
                  <c:v>2460</c:v>
                </c:pt>
                <c:pt idx="10">
                  <c:v>2546</c:v>
                </c:pt>
                <c:pt idx="11">
                  <c:v>2654</c:v>
                </c:pt>
                <c:pt idx="12">
                  <c:v>2798</c:v>
                </c:pt>
                <c:pt idx="13">
                  <c:v>2893</c:v>
                </c:pt>
                <c:pt idx="14">
                  <c:v>2989</c:v>
                </c:pt>
                <c:pt idx="15">
                  <c:v>3075</c:v>
                </c:pt>
                <c:pt idx="16">
                  <c:v>3201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3A9-4420-AB29-7E37F2C8FC3C}"/>
            </c:ext>
          </c:extLst>
        </c:ser>
        <c:ser>
          <c:idx val="3"/>
          <c:order val="3"/>
          <c:tx>
            <c:strRef>
              <c:f>데이터!$B$5</c:f>
              <c:strCache>
                <c:ptCount val="1"/>
                <c:pt idx="0">
                  <c:v>30~299인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데이터!$C$1:$S$1</c:f>
              <c:strCache>
                <c:ptCount val="17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1">
                  <c:v>2017</c:v>
                </c:pt>
                <c:pt idx="12">
                  <c:v>2018</c:v>
                </c:pt>
                <c:pt idx="13">
                  <c:v>2019</c:v>
                </c:pt>
                <c:pt idx="14">
                  <c:v>2020</c:v>
                </c:pt>
                <c:pt idx="15">
                  <c:v>2021</c:v>
                </c:pt>
                <c:pt idx="16">
                  <c:v>2022</c:v>
                </c:pt>
              </c:strCache>
            </c:strRef>
          </c:cat>
          <c:val>
            <c:numRef>
              <c:f>데이터!$C$5:$S$5</c:f>
              <c:numCache>
                <c:formatCode>#,##0</c:formatCode>
                <c:ptCount val="17"/>
                <c:pt idx="0">
                  <c:v>2300</c:v>
                </c:pt>
                <c:pt idx="1">
                  <c:v>2442</c:v>
                </c:pt>
                <c:pt idx="2">
                  <c:v>2622</c:v>
                </c:pt>
                <c:pt idx="3">
                  <c:v>2603</c:v>
                </c:pt>
                <c:pt idx="4">
                  <c:v>2666</c:v>
                </c:pt>
                <c:pt idx="5">
                  <c:v>2732</c:v>
                </c:pt>
                <c:pt idx="6">
                  <c:v>2834</c:v>
                </c:pt>
                <c:pt idx="7">
                  <c:v>2940</c:v>
                </c:pt>
                <c:pt idx="8">
                  <c:v>2998</c:v>
                </c:pt>
                <c:pt idx="9">
                  <c:v>3033</c:v>
                </c:pt>
                <c:pt idx="10">
                  <c:v>3125</c:v>
                </c:pt>
                <c:pt idx="11">
                  <c:v>3244</c:v>
                </c:pt>
                <c:pt idx="12">
                  <c:v>3400</c:v>
                </c:pt>
                <c:pt idx="13">
                  <c:v>3478</c:v>
                </c:pt>
                <c:pt idx="14">
                  <c:v>3455</c:v>
                </c:pt>
                <c:pt idx="15">
                  <c:v>3600</c:v>
                </c:pt>
                <c:pt idx="16">
                  <c:v>3766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53A9-4420-AB29-7E37F2C8FC3C}"/>
            </c:ext>
          </c:extLst>
        </c:ser>
        <c:ser>
          <c:idx val="4"/>
          <c:order val="4"/>
          <c:tx>
            <c:strRef>
              <c:f>데이터!$B$6</c:f>
              <c:strCache>
                <c:ptCount val="1"/>
                <c:pt idx="0">
                  <c:v>300인이상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데이터!$C$1:$S$1</c:f>
              <c:strCache>
                <c:ptCount val="17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1">
                  <c:v>2017</c:v>
                </c:pt>
                <c:pt idx="12">
                  <c:v>2018</c:v>
                </c:pt>
                <c:pt idx="13">
                  <c:v>2019</c:v>
                </c:pt>
                <c:pt idx="14">
                  <c:v>2020</c:v>
                </c:pt>
                <c:pt idx="15">
                  <c:v>2021</c:v>
                </c:pt>
                <c:pt idx="16">
                  <c:v>2022</c:v>
                </c:pt>
              </c:strCache>
            </c:strRef>
          </c:cat>
          <c:val>
            <c:numRef>
              <c:f>데이터!$C$6:$S$6</c:f>
              <c:numCache>
                <c:formatCode>#,##0</c:formatCode>
                <c:ptCount val="17"/>
                <c:pt idx="0">
                  <c:v>3520</c:v>
                </c:pt>
                <c:pt idx="1">
                  <c:v>3632</c:v>
                </c:pt>
                <c:pt idx="2">
                  <c:v>3732</c:v>
                </c:pt>
                <c:pt idx="3">
                  <c:v>3636</c:v>
                </c:pt>
                <c:pt idx="4">
                  <c:v>3775</c:v>
                </c:pt>
                <c:pt idx="5">
                  <c:v>4051</c:v>
                </c:pt>
                <c:pt idx="6">
                  <c:v>4154</c:v>
                </c:pt>
                <c:pt idx="7">
                  <c:v>4445</c:v>
                </c:pt>
                <c:pt idx="8">
                  <c:v>4750</c:v>
                </c:pt>
                <c:pt idx="9">
                  <c:v>4939</c:v>
                </c:pt>
                <c:pt idx="10">
                  <c:v>4954</c:v>
                </c:pt>
                <c:pt idx="11">
                  <c:v>4902</c:v>
                </c:pt>
                <c:pt idx="12">
                  <c:v>4964</c:v>
                </c:pt>
                <c:pt idx="13">
                  <c:v>5258</c:v>
                </c:pt>
                <c:pt idx="14">
                  <c:v>5371</c:v>
                </c:pt>
                <c:pt idx="15">
                  <c:v>5410</c:v>
                </c:pt>
                <c:pt idx="16">
                  <c:v>5823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53A9-4420-AB29-7E37F2C8FC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47243624"/>
        <c:axId val="447246904"/>
      </c:lineChart>
      <c:catAx>
        <c:axId val="447243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447246904"/>
        <c:crosses val="autoZero"/>
        <c:auto val="1"/>
        <c:lblAlgn val="ctr"/>
        <c:lblOffset val="100"/>
        <c:noMultiLvlLbl val="0"/>
      </c:catAx>
      <c:valAx>
        <c:axId val="447246904"/>
        <c:scaling>
          <c:orientation val="minMax"/>
          <c:max val="6000"/>
          <c:min val="1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ko-KR"/>
          </a:p>
        </c:txPr>
        <c:crossAx val="447243624"/>
        <c:crosses val="autoZero"/>
        <c:crossBetween val="between"/>
      </c:valAx>
      <c:spPr>
        <a:solidFill>
          <a:srgbClr val="FFFCF3"/>
        </a:solidFill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6100362808625929"/>
          <c:y val="0.95560928257084654"/>
          <c:w val="0.68100774339443959"/>
          <c:h val="3.798872815245372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6ADFCEC2-94A7-441E-A5B0-2C7F4289D9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406" cy="497413"/>
          </a:xfrm>
          <a:prstGeom prst="rect">
            <a:avLst/>
          </a:prstGeom>
        </p:spPr>
        <p:txBody>
          <a:bodyPr vert="horz" lIns="91296" tIns="45649" rIns="91296" bIns="45649"/>
          <a:lstStyle>
            <a:lvl1pPr algn="l" eaLnBrk="1" latinLnBrk="1" hangingPunct="1">
              <a:defRPr sz="1200">
                <a:latin typeface="굴림"/>
                <a:ea typeface="굴림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CE8595D5-28FE-4448-BCB3-49C1B4CB22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750" y="0"/>
            <a:ext cx="2945405" cy="497413"/>
          </a:xfrm>
          <a:prstGeom prst="rect">
            <a:avLst/>
          </a:prstGeom>
        </p:spPr>
        <p:txBody>
          <a:bodyPr vert="horz" lIns="91296" tIns="45649" rIns="91296" bIns="45649"/>
          <a:lstStyle>
            <a:lvl1pPr algn="r" eaLnBrk="1" latinLnBrk="1" hangingPunct="1">
              <a:defRPr sz="1200">
                <a:latin typeface="굴림"/>
                <a:ea typeface="굴림"/>
              </a:defRPr>
            </a:lvl1pPr>
          </a:lstStyle>
          <a:p>
            <a:pPr>
              <a:defRPr/>
            </a:pPr>
            <a:fld id="{55EE0BD5-13DE-49CD-A28B-439785C3C7A1}" type="datetime1">
              <a:rPr lang="ko-KR" altLang="en-US"/>
              <a:pPr>
                <a:defRPr/>
              </a:pPr>
              <a:t>2024-04-25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EAA85433-9DFA-415A-994C-E0102D8ECFB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9430813"/>
            <a:ext cx="2945406" cy="497413"/>
          </a:xfrm>
          <a:prstGeom prst="rect">
            <a:avLst/>
          </a:prstGeom>
        </p:spPr>
        <p:txBody>
          <a:bodyPr vert="horz" lIns="91296" tIns="45649" rIns="91296" bIns="45649" anchor="b"/>
          <a:lstStyle>
            <a:lvl1pPr algn="l" eaLnBrk="1" latinLnBrk="1" hangingPunct="1">
              <a:defRPr sz="1200">
                <a:latin typeface="굴림"/>
                <a:ea typeface="굴림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E2638A48-C833-4C92-A586-13CD80612AF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750" y="9430813"/>
            <a:ext cx="2945405" cy="497413"/>
          </a:xfrm>
          <a:prstGeom prst="rect">
            <a:avLst/>
          </a:prstGeom>
        </p:spPr>
        <p:txBody>
          <a:bodyPr vert="horz" lIns="91296" tIns="45649" rIns="91296" bIns="45649" anchor="b"/>
          <a:lstStyle>
            <a:lvl1pPr algn="r" eaLnBrk="1" latinLnBrk="1" hangingPunct="1">
              <a:defRPr sz="1200">
                <a:latin typeface="굴림"/>
                <a:ea typeface="굴림"/>
              </a:defRPr>
            </a:lvl1pPr>
          </a:lstStyle>
          <a:p>
            <a:pPr>
              <a:defRPr/>
            </a:pPr>
            <a:fld id="{DBD0E954-C387-413E-AB99-453CA53A6064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F00C15E2-E171-4422-BDBF-391CFFD83B4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925" cy="495872"/>
          </a:xfrm>
          <a:prstGeom prst="rect">
            <a:avLst/>
          </a:prstGeom>
        </p:spPr>
        <p:txBody>
          <a:bodyPr vert="horz" wrap="square" lIns="91612" tIns="45808" rIns="91612" bIns="45808" anchor="t" anchorCtr="0">
            <a:prstTxWarp prst="textNoShape">
              <a:avLst/>
            </a:prstTxWarp>
          </a:bodyPr>
          <a:lstStyle>
            <a:lvl1pPr eaLnBrk="1" latinLnBrk="1" hangingPunct="1">
              <a:defRPr kumimoji="0" sz="1200">
                <a:latin typeface="HY견고딕"/>
                <a:ea typeface="HY견고딕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249A0AAC-6305-4345-A1C8-CBF6382DF898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49231" y="1"/>
            <a:ext cx="2946925" cy="495872"/>
          </a:xfrm>
          <a:prstGeom prst="rect">
            <a:avLst/>
          </a:prstGeom>
        </p:spPr>
        <p:txBody>
          <a:bodyPr vert="horz" wrap="square" lIns="91612" tIns="45808" rIns="91612" bIns="45808" anchor="t" anchorCtr="0">
            <a:prstTxWarp prst="textNoShape">
              <a:avLst/>
            </a:prstTxWarp>
          </a:bodyPr>
          <a:lstStyle>
            <a:lvl1pPr algn="r" eaLnBrk="1" latinLnBrk="1" hangingPunct="1">
              <a:defRPr kumimoji="0" sz="1200">
                <a:latin typeface="HY견고딕"/>
                <a:ea typeface="HY견고딕"/>
              </a:defRPr>
            </a:lvl1pPr>
          </a:lstStyle>
          <a:p>
            <a:pPr>
              <a:defRPr/>
            </a:pPr>
            <a:fld id="{5CA04886-A19F-4976-82EC-793975411BDB}" type="datetime1">
              <a:rPr lang="ko-KR" altLang="en-US"/>
              <a:pPr>
                <a:defRPr/>
              </a:pPr>
              <a:t>2024-04-25</a:t>
            </a:fld>
            <a:endParaRPr lang="en-US" altLang="ko-KR"/>
          </a:p>
        </p:txBody>
      </p:sp>
      <p:sp>
        <p:nvSpPr>
          <p:cNvPr id="4" name="슬라이드 이미지 개체 틀 3">
            <a:extLst>
              <a:ext uri="{FF2B5EF4-FFF2-40B4-BE49-F238E27FC236}">
                <a16:creationId xmlns:a16="http://schemas.microsoft.com/office/drawing/2014/main" id="{8210C605-C197-43F4-8A67-EB6E498A2473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917575" y="746125"/>
            <a:ext cx="4962525" cy="37226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612" tIns="45808" rIns="91612" bIns="45808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>
            <a:extLst>
              <a:ext uri="{FF2B5EF4-FFF2-40B4-BE49-F238E27FC236}">
                <a16:creationId xmlns:a16="http://schemas.microsoft.com/office/drawing/2014/main" id="{45A1729F-283D-4588-8C88-50F7123E0E9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009" y="4716947"/>
            <a:ext cx="5439658" cy="4467470"/>
          </a:xfrm>
          <a:prstGeom prst="rect">
            <a:avLst/>
          </a:prstGeom>
        </p:spPr>
        <p:txBody>
          <a:bodyPr vert="horz" wrap="square" lIns="91612" tIns="45808" rIns="91612" bIns="45808" anchor="t" anchorCtr="0">
            <a:prstTxWarp prst="textNoShape">
              <a:avLst/>
            </a:prstTxWarp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01B98E2-7B7B-4481-A10D-CD8B3E11BFF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30813"/>
            <a:ext cx="2946925" cy="495872"/>
          </a:xfrm>
          <a:prstGeom prst="rect">
            <a:avLst/>
          </a:prstGeom>
        </p:spPr>
        <p:txBody>
          <a:bodyPr vert="horz" wrap="square" lIns="91612" tIns="45808" rIns="91612" bIns="45808" anchor="b" anchorCtr="0">
            <a:prstTxWarp prst="textNoShape">
              <a:avLst/>
            </a:prstTxWarp>
          </a:bodyPr>
          <a:lstStyle>
            <a:lvl1pPr eaLnBrk="1" latinLnBrk="1" hangingPunct="1">
              <a:defRPr kumimoji="0" sz="1200">
                <a:latin typeface="HY견고딕"/>
                <a:ea typeface="HY견고딕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E939370-BEA5-4777-852E-CDA1D5CD50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49231" y="9430813"/>
            <a:ext cx="2946925" cy="495872"/>
          </a:xfrm>
          <a:prstGeom prst="rect">
            <a:avLst/>
          </a:prstGeom>
        </p:spPr>
        <p:txBody>
          <a:bodyPr vert="horz" wrap="square" lIns="91612" tIns="45808" rIns="91612" bIns="45808" anchor="b" anchorCtr="0">
            <a:prstTxWarp prst="textNoShape">
              <a:avLst/>
            </a:prstTxWarp>
          </a:bodyPr>
          <a:lstStyle>
            <a:lvl1pPr algn="r" eaLnBrk="1" latinLnBrk="1" hangingPunct="1">
              <a:defRPr kumimoji="0" sz="1200">
                <a:latin typeface="HY견고딕"/>
                <a:ea typeface="HY견고딕"/>
              </a:defRPr>
            </a:lvl1pPr>
          </a:lstStyle>
          <a:p>
            <a:pPr>
              <a:defRPr/>
            </a:pPr>
            <a:fld id="{C5BDF799-0C8A-4077-931A-A83B78A133B2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HY견고딕"/>
        <a:ea typeface="HY견고딕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HY견고딕"/>
        <a:ea typeface="HY견고딕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HY견고딕"/>
        <a:ea typeface="HY견고딕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HY견고딕"/>
        <a:ea typeface="HY견고딕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HY견고딕"/>
        <a:ea typeface="HY견고딕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슬라이드 이미지 개체 틀 1">
            <a:extLst>
              <a:ext uri="{FF2B5EF4-FFF2-40B4-BE49-F238E27FC236}">
                <a16:creationId xmlns:a16="http://schemas.microsoft.com/office/drawing/2014/main" id="{BE03308B-E8BA-4CEA-BFCA-E42DA7135C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슬라이드 노트 개체 틀 2">
            <a:extLst>
              <a:ext uri="{FF2B5EF4-FFF2-40B4-BE49-F238E27FC236}">
                <a16:creationId xmlns:a16="http://schemas.microsoft.com/office/drawing/2014/main" id="{69167E1A-A34B-427B-AC4A-37A010A4BEE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numCol="1" compatLnSpc="1"/>
          <a:lstStyle/>
          <a:p>
            <a:pPr eaLnBrk="1" hangingPunct="1">
              <a:spcBef>
                <a:spcPct val="0"/>
              </a:spcBef>
            </a:pPr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172" name="슬라이드 번호 개체 틀 3">
            <a:extLst>
              <a:ext uri="{FF2B5EF4-FFF2-40B4-BE49-F238E27FC236}">
                <a16:creationId xmlns:a16="http://schemas.microsoft.com/office/drawing/2014/main" id="{E0E903C0-2DF1-4D2F-8CCF-A69E1FF8724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numCol="1" compatLnSpc="1"/>
          <a:lstStyle>
            <a:lvl1pPr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16650" indent="-275634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02538" indent="-220508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543553" indent="-220508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1984568" indent="-220508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425583" indent="-220508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866598" indent="-220508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307613" indent="-220508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748629" indent="-220508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fld id="{045326F0-E56F-4AA9-A245-D90149F41E8A}" type="slidenum">
              <a:rPr kumimoji="0" lang="en-US" altLang="en-US" smtClean="0">
                <a:latin typeface="HY견고딕" panose="02030600000101010101" pitchFamily="18" charset="-127"/>
                <a:ea typeface="HY견고딕" panose="02030600000101010101" pitchFamily="18" charset="-127"/>
              </a:rPr>
              <a:pPr/>
              <a:t>0</a:t>
            </a:fld>
            <a:endParaRPr kumimoji="0" lang="en-US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C890B235-A096-4BF2-B199-B1088C9F37F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31863" y="750888"/>
            <a:ext cx="4945062" cy="37099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6EE653C-A306-4F8A-B576-3B7D5EB9AF2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06864" y="4715406"/>
            <a:ext cx="4983948" cy="446747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numCol="1" compatLnSpc="1"/>
          <a:lstStyle/>
          <a:p>
            <a:pPr eaLnBrk="1" hangingPunct="1"/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B05800-2A48-4981-9B1A-85DC7A1EC7F1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46612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B05800-2A48-4981-9B1A-85DC7A1EC7F1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48084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>
            <a:extLst>
              <a:ext uri="{FF2B5EF4-FFF2-40B4-BE49-F238E27FC236}">
                <a16:creationId xmlns:a16="http://schemas.microsoft.com/office/drawing/2014/main" id="{84B4CB8B-B9E5-476F-AFE8-0274137C647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31863" y="750888"/>
            <a:ext cx="4945062" cy="37099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Rectangle 3">
            <a:extLst>
              <a:ext uri="{FF2B5EF4-FFF2-40B4-BE49-F238E27FC236}">
                <a16:creationId xmlns:a16="http://schemas.microsoft.com/office/drawing/2014/main" id="{F8B906AD-2894-453D-AD5B-833F6A9C8D4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06864" y="4715406"/>
            <a:ext cx="4983948" cy="446747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numCol="1" compatLnSpc="1"/>
          <a:lstStyle/>
          <a:p>
            <a:pPr eaLnBrk="1" hangingPunct="1"/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062526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슬라이드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799" y="2130425"/>
            <a:ext cx="7772398" cy="1470025"/>
          </a:xfrm>
        </p:spPr>
        <p:txBody>
          <a:bodyPr/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599" y="3886200"/>
            <a:ext cx="640079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A0F42DE-3DDC-4D87-A728-4BBA04A2C1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895D892-0083-4964-A72F-A247518BB8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C2493CB-3837-4049-AC92-58DBC05FA5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8F18F5-A3AD-4F16-9D67-268A99D79ED5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6646688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간지" type="objOnly" preserve="1">
  <p:cSld name="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rmAutofit/>
          </a:bodyPr>
          <a:lstStyle>
            <a:lvl1pPr>
              <a:defRPr sz="4400" b="1"/>
            </a:lvl1pPr>
          </a:lstStyle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3">
            <a:extLst>
              <a:ext uri="{FF2B5EF4-FFF2-40B4-BE49-F238E27FC236}">
                <a16:creationId xmlns:a16="http://schemas.microsoft.com/office/drawing/2014/main" id="{A44DAFE0-3B0B-4F9E-8A82-8EF12E7DAE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바닥글 개체 틀 4">
            <a:extLst>
              <a:ext uri="{FF2B5EF4-FFF2-40B4-BE49-F238E27FC236}">
                <a16:creationId xmlns:a16="http://schemas.microsoft.com/office/drawing/2014/main" id="{404B4E52-4FAF-4C04-B7C8-054ED112B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5">
            <a:extLst>
              <a:ext uri="{FF2B5EF4-FFF2-40B4-BE49-F238E27FC236}">
                <a16:creationId xmlns:a16="http://schemas.microsoft.com/office/drawing/2014/main" id="{B99BC897-4EE8-46EC-BF0C-FED5797028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B42A1-3897-462B-A7FC-6EF4B3693A72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1438398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목차" type="clipArtAndTx" preserve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199" y="274638"/>
            <a:ext cx="8229598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8" name="텍스트 개체 틀 7"/>
          <p:cNvSpPr>
            <a:spLocks noGrp="1"/>
          </p:cNvSpPr>
          <p:nvPr>
            <p:ph type="body" sz="quarter" idx="14"/>
          </p:nvPr>
        </p:nvSpPr>
        <p:spPr>
          <a:xfrm>
            <a:off x="2143107" y="2214563"/>
            <a:ext cx="4857766" cy="3214687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400"/>
            </a:lvl1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645DA25-2F96-4E6D-BA70-1CA88C676848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DE24478-266D-448B-91E1-0A2D85ACD1F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851A586-3151-4924-B988-E4E0EBBCA78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4949E6-067C-4615-B854-2F8D6FBF46DB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0968332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세로 제목 및 본문" type="vertTitleAndTx" preserve="1">
  <p:cSld name="세로 제목 및 본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399" y="274638"/>
            <a:ext cx="2057399" cy="5851525"/>
          </a:xfrm>
        </p:spPr>
        <p:txBody>
          <a:bodyPr vert="eaVert"/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199" y="274638"/>
            <a:ext cx="6019799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0B5B8F2-291E-4E37-9304-B843CF8D6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2E8C5CA-4BCC-49F1-9F8C-9C11DF750D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8809DAB-C0C3-42CE-96C3-1016CC768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DC3ABB-A02E-4B20-88A4-D4225BFB022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2787523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사용자 지정 레이아웃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KIET\Desktop\그림4.jpg">
            <a:extLst>
              <a:ext uri="{FF2B5EF4-FFF2-40B4-BE49-F238E27FC236}">
                <a16:creationId xmlns:a16="http://schemas.microsoft.com/office/drawing/2014/main" id="{B80F60E5-FF01-4A94-9F81-8EE0F61BB5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914717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8739653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제목 및 내용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51536" y="986086"/>
            <a:ext cx="8572560" cy="5329142"/>
          </a:xfrm>
          <a:prstGeom prst="rect">
            <a:avLst/>
          </a:prstGeom>
        </p:spPr>
        <p:txBody>
          <a:bodyPr/>
          <a:lstStyle>
            <a:lvl1pPr marL="222250" indent="-222250">
              <a:lnSpc>
                <a:spcPct val="110000"/>
              </a:lnSpc>
              <a:buSzPct val="150000"/>
              <a:buFontTx/>
              <a:buBlip>
                <a:blip r:embed="rId2"/>
              </a:buBlip>
              <a:defRPr sz="1600" b="1">
                <a:latin typeface="HY헤드라인M"/>
                <a:ea typeface="HY헤드라인M"/>
              </a:defRPr>
            </a:lvl1pPr>
            <a:lvl2pPr marL="393700" indent="-153988">
              <a:lnSpc>
                <a:spcPct val="110000"/>
              </a:lnSpc>
              <a:buFontTx/>
              <a:buBlip>
                <a:blip r:embed="rId3"/>
              </a:buBlip>
              <a:defRPr sz="1500">
                <a:latin typeface="HY헤드라인M"/>
                <a:ea typeface="HY헤드라인M"/>
              </a:defRPr>
            </a:lvl2pPr>
            <a:lvl3pPr marL="538163" indent="-136525">
              <a:lnSpc>
                <a:spcPct val="110000"/>
              </a:lnSpc>
              <a:buFont typeface="HY헤드라인M"/>
              <a:buChar char="-"/>
              <a:defRPr sz="1500">
                <a:latin typeface="HY헤드라인M"/>
                <a:ea typeface="HY헤드라인M"/>
              </a:defRPr>
            </a:lvl3pPr>
            <a:lvl4pPr marL="623888" indent="-179388">
              <a:lnSpc>
                <a:spcPct val="110000"/>
              </a:lnSpc>
              <a:defRPr sz="1500">
                <a:latin typeface="HY헤드라인M"/>
                <a:ea typeface="HY헤드라인M"/>
              </a:defRPr>
            </a:lvl4pPr>
            <a:lvl5pPr marL="623888" indent="-179388">
              <a:lnSpc>
                <a:spcPct val="110000"/>
              </a:lnSpc>
              <a:defRPr sz="1500">
                <a:latin typeface="HY헤드라인M"/>
                <a:ea typeface="HY헤드라인M"/>
              </a:defRPr>
            </a:lvl5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</p:txBody>
      </p:sp>
    </p:spTree>
    <p:extLst>
      <p:ext uri="{BB962C8B-B14F-4D97-AF65-F5344CB8AC3E}">
        <p14:creationId xmlns:p14="http://schemas.microsoft.com/office/powerpoint/2010/main" val="1041228758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3618FC12-23F9-44AD-94D2-2491AF3D49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9E78A8E-0840-4E61-98F5-53F932E43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74295" y="6577329"/>
            <a:ext cx="723900" cy="3651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altLang="ko-KR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 </a:t>
            </a:r>
            <a:fld id="{0DC7927D-64B7-486F-A18A-AE55E338EA96}" type="slidenum">
              <a:rPr lang="ko-KR" altLang="en-US" smtClean="0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pPr/>
              <a:t>‹#›</a:t>
            </a:fld>
            <a:r>
              <a:rPr lang="ko-KR" altLang="en-US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 </a:t>
            </a:r>
          </a:p>
        </p:txBody>
      </p:sp>
      <p:sp>
        <p:nvSpPr>
          <p:cNvPr id="11" name="제목 10">
            <a:extLst>
              <a:ext uri="{FF2B5EF4-FFF2-40B4-BE49-F238E27FC236}">
                <a16:creationId xmlns:a16="http://schemas.microsoft.com/office/drawing/2014/main" id="{9F3E9809-D574-43DA-952A-A9155E341C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5657" y="182247"/>
            <a:ext cx="7886700" cy="655953"/>
          </a:xfrm>
        </p:spPr>
        <p:txBody>
          <a:bodyPr/>
          <a:lstStyle>
            <a:lvl1pPr>
              <a:lnSpc>
                <a:spcPct val="100000"/>
              </a:lnSpc>
              <a:defRPr sz="3000" spc="-150">
                <a:solidFill>
                  <a:srgbClr val="012566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77C38C12-F610-47BF-9253-742E9620091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1371" y="175984"/>
            <a:ext cx="651808" cy="423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246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및 내용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7FBE643-0E2D-4B56-85C0-65A6DD04C3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5591FC3-E02F-4F96-A8D9-97E32CF1A5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6C6F3F9-693E-4333-AC08-FD2A54CB25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7E42FD-9B62-413F-A4B0-8E4692898FA5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773173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빈 화면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>
            <a:extLst>
              <a:ext uri="{FF2B5EF4-FFF2-40B4-BE49-F238E27FC236}">
                <a16:creationId xmlns:a16="http://schemas.microsoft.com/office/drawing/2014/main" id="{413E0B6C-E426-443F-BCCE-15F0E1363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바닥글 개체 틀 4">
            <a:extLst>
              <a:ext uri="{FF2B5EF4-FFF2-40B4-BE49-F238E27FC236}">
                <a16:creationId xmlns:a16="http://schemas.microsoft.com/office/drawing/2014/main" id="{9C2DEDB5-72B3-4955-8117-D24AEC257F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5">
            <a:extLst>
              <a:ext uri="{FF2B5EF4-FFF2-40B4-BE49-F238E27FC236}">
                <a16:creationId xmlns:a16="http://schemas.microsoft.com/office/drawing/2014/main" id="{F17F8B6E-64FE-4AFA-A791-5D8E3CD1A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CEF088-83A1-4867-8D42-0AFD588AA286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9861702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구역 머리글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2" y="4406900"/>
            <a:ext cx="7772398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2" y="2906713"/>
            <a:ext cx="7772398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9C1820D-B68B-48B4-AB37-3A80D1FFD3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DE9CF3-F294-4DB4-98A7-E6189DEFC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6335692-D3E2-4F73-977A-5EF1F15CC6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4326F3-AB7A-4632-9E2F-193D604994BA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923610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내용 2개" type="twoObj" preserve="1">
  <p:cSld name="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199" y="1600200"/>
            <a:ext cx="40385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28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199" y="1600200"/>
            <a:ext cx="40385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28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3">
            <a:extLst>
              <a:ext uri="{FF2B5EF4-FFF2-40B4-BE49-F238E27FC236}">
                <a16:creationId xmlns:a16="http://schemas.microsoft.com/office/drawing/2014/main" id="{A33A9B4B-C96C-41B3-9C1F-8E4FA3BB1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바닥글 개체 틀 4">
            <a:extLst>
              <a:ext uri="{FF2B5EF4-FFF2-40B4-BE49-F238E27FC236}">
                <a16:creationId xmlns:a16="http://schemas.microsoft.com/office/drawing/2014/main" id="{97334B79-FEDC-4BEC-A34B-F736E91099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>
            <a:extLst>
              <a:ext uri="{FF2B5EF4-FFF2-40B4-BE49-F238E27FC236}">
                <a16:creationId xmlns:a16="http://schemas.microsoft.com/office/drawing/2014/main" id="{92587437-9247-4A8C-B3FD-8E8E4DA99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4FE47-6E61-4684-A827-46CD27E0F1D5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6601270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만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3">
            <a:extLst>
              <a:ext uri="{FF2B5EF4-FFF2-40B4-BE49-F238E27FC236}">
                <a16:creationId xmlns:a16="http://schemas.microsoft.com/office/drawing/2014/main" id="{923383EA-F8DE-4198-8A1D-2952B289F3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바닥글 개체 틀 4">
            <a:extLst>
              <a:ext uri="{FF2B5EF4-FFF2-40B4-BE49-F238E27FC236}">
                <a16:creationId xmlns:a16="http://schemas.microsoft.com/office/drawing/2014/main" id="{8A8334FE-3222-4D8C-B075-2BBB6EBF80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5">
            <a:extLst>
              <a:ext uri="{FF2B5EF4-FFF2-40B4-BE49-F238E27FC236}">
                <a16:creationId xmlns:a16="http://schemas.microsoft.com/office/drawing/2014/main" id="{35A77C84-23AE-4F95-A7ED-9F1F32F2F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6D18E-DE63-4525-875C-E8BC800A13A5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9595911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표" type="tbl" preserve="1">
  <p:cSld name="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3" name="표 개체 틀 2"/>
          <p:cNvSpPr>
            <a:spLocks noGrp="1"/>
          </p:cNvSpPr>
          <p:nvPr>
            <p:ph type="tbl" sz="quarter" idx="13"/>
          </p:nvPr>
        </p:nvSpPr>
        <p:spPr>
          <a:xfrm>
            <a:off x="456027" y="1643063"/>
            <a:ext cx="8229598" cy="4525200"/>
          </a:xfrm>
        </p:spPr>
        <p:txBody>
          <a:bodyPr>
            <a:normAutofit/>
          </a:bodyPr>
          <a:lstStyle>
            <a:lvl1pPr>
              <a:buFontTx/>
              <a:buNone/>
              <a:defRPr/>
            </a:lvl1pPr>
          </a:lstStyle>
          <a:p>
            <a:pPr lvl="0"/>
            <a:r>
              <a:rPr lang="ko-KR" altLang="en-US" noProof="0"/>
              <a:t>표를 추가하려면 아이콘을 클릭하십시오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4D44838-59EB-438F-A15A-939018A98197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7160A11-5A81-495F-95F0-72D02EDD5F7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0745AC0-9219-472B-951D-3A2DF15BB6F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F9D762-17F7-4DC9-ABB4-AFDB29484AA5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4748797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내용 4개" type="fourObj" preserve="1">
  <p:cSld name="내용 4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457199" y="1600200"/>
            <a:ext cx="40385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quarter" idx="2"/>
          </p:nvPr>
        </p:nvSpPr>
        <p:spPr>
          <a:xfrm>
            <a:off x="4648199" y="1600200"/>
            <a:ext cx="40385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내용 개체 틀 4"/>
          <p:cNvSpPr>
            <a:spLocks noGrp="1"/>
          </p:cNvSpPr>
          <p:nvPr>
            <p:ph sz="quarter" idx="3"/>
          </p:nvPr>
        </p:nvSpPr>
        <p:spPr>
          <a:xfrm>
            <a:off x="456027" y="3984220"/>
            <a:ext cx="40385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7027" y="3984220"/>
            <a:ext cx="40385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3">
            <a:extLst>
              <a:ext uri="{FF2B5EF4-FFF2-40B4-BE49-F238E27FC236}">
                <a16:creationId xmlns:a16="http://schemas.microsoft.com/office/drawing/2014/main" id="{AEC388D1-9939-430B-AF6A-8F69C722F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8" name="바닥글 개체 틀 4">
            <a:extLst>
              <a:ext uri="{FF2B5EF4-FFF2-40B4-BE49-F238E27FC236}">
                <a16:creationId xmlns:a16="http://schemas.microsoft.com/office/drawing/2014/main" id="{1C7FD202-B609-4E47-B087-E245328E3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슬라이드 번호 개체 틀 5">
            <a:extLst>
              <a:ext uri="{FF2B5EF4-FFF2-40B4-BE49-F238E27FC236}">
                <a16:creationId xmlns:a16="http://schemas.microsoft.com/office/drawing/2014/main" id="{9FC7A08E-F576-42E2-AB15-328F5C566F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0B2756-B3F4-45C1-B3A8-EF45B84A9FEF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4692465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그림 및 설명" type="picTx" preserve="1">
  <p:cSld name="그림 및 설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7" y="4800600"/>
            <a:ext cx="5486399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7" y="612775"/>
            <a:ext cx="5486399" cy="41148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ko-KR" altLang="en-US" noProof="0"/>
              <a:t>그림을 추가하려면 아이콘을 클릭하십시오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7" y="5367338"/>
            <a:ext cx="5486399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3">
            <a:extLst>
              <a:ext uri="{FF2B5EF4-FFF2-40B4-BE49-F238E27FC236}">
                <a16:creationId xmlns:a16="http://schemas.microsoft.com/office/drawing/2014/main" id="{A85DA546-C6D3-4684-9EF4-0B39CDCE8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바닥글 개체 틀 4">
            <a:extLst>
              <a:ext uri="{FF2B5EF4-FFF2-40B4-BE49-F238E27FC236}">
                <a16:creationId xmlns:a16="http://schemas.microsoft.com/office/drawing/2014/main" id="{65FABD9B-3518-4EDE-AE58-BCC1A89CB0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>
            <a:extLst>
              <a:ext uri="{FF2B5EF4-FFF2-40B4-BE49-F238E27FC236}">
                <a16:creationId xmlns:a16="http://schemas.microsoft.com/office/drawing/2014/main" id="{3C825255-8C56-45B3-AD29-D61E5AC49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D18DB-39FC-4035-B680-F063DC6CE808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0385032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한컴오피스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>
            <a:extLst>
              <a:ext uri="{FF2B5EF4-FFF2-40B4-BE49-F238E27FC236}">
                <a16:creationId xmlns:a16="http://schemas.microsoft.com/office/drawing/2014/main" id="{A34741D4-B63B-442C-ADDC-086E3100FC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1027" name="텍스트 개체 틀 2">
            <a:extLst>
              <a:ext uri="{FF2B5EF4-FFF2-40B4-BE49-F238E27FC236}">
                <a16:creationId xmlns:a16="http://schemas.microsoft.com/office/drawing/2014/main" id="{B75CFE80-7D61-4085-B1C9-50BDD60C3D1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C1A6F87-AA5C-46B3-B481-8FB70512FA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l" eaLnBrk="1" latinLnBrk="1" hangingPunct="1">
              <a:defRPr sz="1200">
                <a:solidFill>
                  <a:schemeClr val="tx1">
                    <a:tint val="75000"/>
                  </a:schemeClr>
                </a:solidFill>
                <a:latin typeface="굴림"/>
                <a:ea typeface="굴림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8C62393-9251-4EC4-A276-75F3C93AEE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ctr" eaLnBrk="1" latinLnBrk="1" hangingPunct="1">
              <a:defRPr sz="1200">
                <a:solidFill>
                  <a:schemeClr val="tx1">
                    <a:tint val="75000"/>
                  </a:schemeClr>
                </a:solidFill>
                <a:latin typeface="굴림"/>
                <a:ea typeface="굴림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CC6A26B-7950-4E82-999F-22EEBBA9BC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r" eaLnBrk="1" latinLnBrk="1" hangingPunct="1">
              <a:defRPr sz="1200">
                <a:solidFill>
                  <a:schemeClr val="tx1">
                    <a:tint val="75000"/>
                  </a:schemeClr>
                </a:solidFill>
                <a:latin typeface="굴림"/>
                <a:ea typeface="굴림"/>
              </a:defRPr>
            </a:lvl1pPr>
          </a:lstStyle>
          <a:p>
            <a:pPr>
              <a:defRPr/>
            </a:pPr>
            <a:fld id="{44F509E5-E8B1-4A72-A025-47DD0EC95138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  <p:sldLayoutId id="2147483730" r:id="rId13"/>
    <p:sldLayoutId id="2147483731" r:id="rId14"/>
    <p:sldLayoutId id="2147483732" r:id="rId15"/>
  </p:sldLayoutIdLst>
  <p:transition/>
  <p:hf hdr="0" ft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함초롬돋움" panose="020B0504000101010101" pitchFamily="50" charset="-127"/>
          <a:ea typeface="함초롬돋움" panose="020B0504000101010101" pitchFamily="50" charset="-127"/>
          <a:cs typeface="Times New Roman" panose="02020603050405020304" pitchFamily="18" charset="0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함초롬돋움" panose="020B0504000101010101" pitchFamily="50" charset="-127"/>
          <a:ea typeface="함초롬돋움" panose="020B0504000101010101" pitchFamily="50" charset="-127"/>
          <a:cs typeface="Times New Roman" panose="02020603050405020304" pitchFamily="18" charset="0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함초롬돋움" panose="020B0504000101010101" pitchFamily="50" charset="-127"/>
          <a:ea typeface="함초롬돋움" panose="020B0504000101010101" pitchFamily="50" charset="-127"/>
          <a:cs typeface="Times New Roman" panose="02020603050405020304" pitchFamily="18" charset="0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함초롬돋움" panose="020B0504000101010101" pitchFamily="50" charset="-127"/>
          <a:ea typeface="함초롬돋움" panose="020B0504000101010101" pitchFamily="50" charset="-127"/>
          <a:cs typeface="Times New Roman" panose="02020603050405020304" pitchFamily="18" charset="0"/>
        </a:defRPr>
      </a:lvl5pPr>
      <a:lvl6pPr rtl="0" eaLnBrk="1" latinLnBrk="1" hangingPunct="1">
        <a:defRPr>
          <a:solidFill>
            <a:schemeClr val="tx2"/>
          </a:solidFill>
        </a:defRPr>
      </a:lvl6pPr>
      <a:lvl7pPr rtl="0" eaLnBrk="1" latinLnBrk="1" hangingPunct="1">
        <a:defRPr>
          <a:solidFill>
            <a:schemeClr val="tx2"/>
          </a:solidFill>
        </a:defRPr>
      </a:lvl7pPr>
      <a:lvl8pPr rtl="0" eaLnBrk="1" latinLnBrk="1" hangingPunct="1">
        <a:defRPr>
          <a:solidFill>
            <a:schemeClr val="tx2"/>
          </a:solidFill>
        </a:defRPr>
      </a:lvl8pPr>
      <a:lvl9pPr rtl="0"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1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1.png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1.png"/><Relationship Id="rId4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1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hyperlink" Target="https://h21.hani.co.kr/arti/society/society_general/55255.html?fbclid=IwZXh0bgNhZW0CMTEAAR0vHhUreyAdvlZByvd06AtaOLpXhueSbgz-jc3TtrhEdfnT1uMOqKQcTes_aem_AR0L7Nfvo8Hk8gfCfYkaLp1M27KUsQBwS0dxc6AMPk01SXrXVH3a41e1TiE2HS3m456cXEXnmt6I_2YUcjBw2iVZ" TargetMode="External"/><Relationship Id="rId3" Type="http://schemas.openxmlformats.org/officeDocument/2006/relationships/image" Target="../media/image31.png"/><Relationship Id="rId7" Type="http://schemas.openxmlformats.org/officeDocument/2006/relationships/image" Target="../media/image3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stats.oecd.org/OECDStat_Metadata/ShowMetadata.ashx?Dataset=AV_AN_WAGE&amp;Coords=%5bSERIES%5d.%5bUSDPPP%5d&amp;ShowOnWeb=true&amp;Lang=en" TargetMode="External"/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1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1.png"/><Relationship Id="rId4" Type="http://schemas.openxmlformats.org/officeDocument/2006/relationships/image" Target="../media/image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56.png"/><Relationship Id="rId7" Type="http://schemas.openxmlformats.org/officeDocument/2006/relationships/image" Target="../media/image8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hyperlink" Target="https://www.worldstopexports.com/italys-top-10-exports/" TargetMode="Externa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6.png"/><Relationship Id="rId4" Type="http://schemas.openxmlformats.org/officeDocument/2006/relationships/image" Target="../media/image15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KIET\Desktop\표지-171.jpg">
            <a:extLst>
              <a:ext uri="{FF2B5EF4-FFF2-40B4-BE49-F238E27FC236}">
                <a16:creationId xmlns:a16="http://schemas.microsoft.com/office/drawing/2014/main" id="{0615774B-821B-45BE-B49F-492A45BDF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38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DCE99084-13CB-428F-BFA2-841DF174D0A0}"/>
              </a:ext>
            </a:extLst>
          </p:cNvPr>
          <p:cNvSpPr/>
          <p:nvPr/>
        </p:nvSpPr>
        <p:spPr>
          <a:xfrm>
            <a:off x="3059832" y="1268760"/>
            <a:ext cx="5760639" cy="5847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eaLnBrk="1" latinLnBrk="1" hangingPunct="1">
              <a:defRPr/>
            </a:pPr>
            <a:r>
              <a:rPr lang="ko-KR" altLang="en-US" sz="3200" spc="-100" dirty="0">
                <a:solidFill>
                  <a:schemeClr val="bg1"/>
                </a:solidFill>
                <a:latin typeface="HY견고딕"/>
                <a:ea typeface="HY견고딕"/>
              </a:rPr>
              <a:t>지역산업 혁신과 지역공동체</a:t>
            </a:r>
            <a:endParaRPr lang="ko-KR" altLang="en-US" sz="3600" kern="0" spc="-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40"/>
                  </a:srgbClr>
                </a:outerShdw>
              </a:effectLst>
              <a:latin typeface="HY견고딕"/>
              <a:ea typeface="HY견고딕"/>
            </a:endParaRPr>
          </a:p>
        </p:txBody>
      </p:sp>
      <p:pic>
        <p:nvPicPr>
          <p:cNvPr id="6148" name="Picture 44">
            <a:extLst>
              <a:ext uri="{FF2B5EF4-FFF2-40B4-BE49-F238E27FC236}">
                <a16:creationId xmlns:a16="http://schemas.microsoft.com/office/drawing/2014/main" id="{ABEAD4DF-85CC-4995-8325-507AD3AB9C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2924175"/>
            <a:ext cx="3851275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부제목 2">
            <a:extLst>
              <a:ext uri="{FF2B5EF4-FFF2-40B4-BE49-F238E27FC236}">
                <a16:creationId xmlns:a16="http://schemas.microsoft.com/office/drawing/2014/main" id="{42E2F0B1-8465-47C5-B801-638F4D65E782}"/>
              </a:ext>
            </a:extLst>
          </p:cNvPr>
          <p:cNvSpPr txBox="1"/>
          <p:nvPr/>
        </p:nvSpPr>
        <p:spPr>
          <a:xfrm>
            <a:off x="3167063" y="4941888"/>
            <a:ext cx="4752975" cy="827087"/>
          </a:xfrm>
          <a:prstGeom prst="rect">
            <a:avLst/>
          </a:prstGeom>
          <a:solidFill>
            <a:schemeClr val="bg1"/>
          </a:solidFill>
        </p:spPr>
        <p:txBody>
          <a:bodyPr>
            <a:normAutofit fontScale="70000" lnSpcReduction="20000"/>
          </a:bodyPr>
          <a:lstStyle/>
          <a:p>
            <a:pPr marL="342900" indent="-342900" algn="ctr" eaLnBrk="1" latinLnBrk="1" hangingPunct="1">
              <a:spcBef>
                <a:spcPct val="30000"/>
              </a:spcBef>
              <a:buClr>
                <a:schemeClr val="accent2"/>
              </a:buClr>
              <a:buFont typeface="Wingdings"/>
              <a:buNone/>
              <a:defRPr/>
            </a:pPr>
            <a:r>
              <a:rPr lang="en-US" altLang="ko-KR" sz="2800" kern="0" dirty="0">
                <a:solidFill>
                  <a:srgbClr val="000000"/>
                </a:solidFill>
                <a:latin typeface="HY견고딕"/>
                <a:ea typeface="HY견고딕"/>
              </a:rPr>
              <a:t>2024.  4. 25</a:t>
            </a:r>
          </a:p>
          <a:p>
            <a:pPr marL="342900" indent="-342900" algn="ctr" eaLnBrk="1" latinLnBrk="1" hangingPunct="1">
              <a:spcBef>
                <a:spcPct val="30000"/>
              </a:spcBef>
              <a:buClr>
                <a:schemeClr val="accent2"/>
              </a:buClr>
              <a:buFont typeface="Wingdings"/>
              <a:buNone/>
              <a:defRPr/>
            </a:pPr>
            <a:r>
              <a:rPr lang="ko-KR" altLang="en-US" sz="2000" b="1" kern="0" dirty="0">
                <a:solidFill>
                  <a:srgbClr val="000000"/>
                </a:solidFill>
                <a:latin typeface="+mn-ea"/>
                <a:ea typeface="+mn-ea"/>
              </a:rPr>
              <a:t>배   규  식  대표 </a:t>
            </a:r>
            <a:r>
              <a:rPr lang="en-US" altLang="ko-KR" sz="2000" b="1" kern="0" dirty="0">
                <a:solidFill>
                  <a:srgbClr val="000000"/>
                </a:solidFill>
                <a:latin typeface="+mn-ea"/>
                <a:ea typeface="+mn-ea"/>
              </a:rPr>
              <a:t>(</a:t>
            </a:r>
            <a:r>
              <a:rPr lang="ko-KR" altLang="en-US" sz="2000" b="1" kern="0" dirty="0">
                <a:solidFill>
                  <a:srgbClr val="000000"/>
                </a:solidFill>
                <a:latin typeface="+mn-ea"/>
                <a:ea typeface="+mn-ea"/>
              </a:rPr>
              <a:t>지역혁신연구원</a:t>
            </a:r>
            <a:r>
              <a:rPr lang="en-US" altLang="ko-KR" sz="2000" b="1" kern="0" dirty="0">
                <a:solidFill>
                  <a:srgbClr val="000000"/>
                </a:solidFill>
                <a:latin typeface="+mn-ea"/>
                <a:ea typeface="+mn-ea"/>
              </a:rPr>
              <a:t>)</a:t>
            </a:r>
          </a:p>
          <a:p>
            <a:pPr marL="342900" indent="-342900" algn="ctr" eaLnBrk="1" latinLnBrk="1" hangingPunct="1">
              <a:spcBef>
                <a:spcPct val="30000"/>
              </a:spcBef>
              <a:buClr>
                <a:schemeClr val="accent2"/>
              </a:buClr>
              <a:buFont typeface="Wingdings"/>
              <a:buNone/>
              <a:defRPr/>
            </a:pPr>
            <a:r>
              <a:rPr lang="ko-KR" altLang="en-US" sz="2000" b="1" kern="0" dirty="0">
                <a:solidFill>
                  <a:srgbClr val="000000"/>
                </a:solidFill>
                <a:latin typeface="+mn-ea"/>
                <a:ea typeface="+mn-ea"/>
              </a:rPr>
              <a:t>전 한국노동연구원 원장</a:t>
            </a:r>
            <a:endParaRPr lang="en-US" altLang="ko-KR" sz="2000" b="1" kern="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8F5E9120-19E1-4C38-9EA4-472E9DA0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EBC4C5-0C77-49A0-B32F-EFDACB8212ED}" type="slidenum">
              <a:rPr lang="ko-KR" altLang="en-US" smtClean="0"/>
              <a:pPr>
                <a:defRPr/>
              </a:pPr>
              <a:t>0</a:t>
            </a:fld>
            <a:endParaRPr lang="ko-KR" altLang="en-US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 </a:t>
            </a:r>
            <a:fld id="{0DC7927D-64B7-486F-A18A-AE55E338EA96}" type="slidenum">
              <a:rPr lang="ko-KR" altLang="en-US" smtClean="0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pPr/>
              <a:t>9</a:t>
            </a:fld>
            <a:r>
              <a:rPr lang="ko-KR" altLang="en-US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 </a:t>
            </a:r>
          </a:p>
        </p:txBody>
      </p:sp>
      <p:sp>
        <p:nvSpPr>
          <p:cNvPr id="30" name="AutoShape 4"/>
          <p:cNvSpPr>
            <a:spLocks noChangeArrowheads="1"/>
          </p:cNvSpPr>
          <p:nvPr/>
        </p:nvSpPr>
        <p:spPr bwMode="auto">
          <a:xfrm>
            <a:off x="1012233" y="108003"/>
            <a:ext cx="5359967" cy="510995"/>
          </a:xfrm>
          <a:prstGeom prst="roundRect">
            <a:avLst>
              <a:gd name="adj" fmla="val 0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anchor="ctr"/>
          <a:lstStyle>
            <a:lvl1pPr marL="952500" indent="-9525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just" latinLnBrk="0"/>
            <a:r>
              <a:rPr lang="en-US" altLang="ko-KR" sz="24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  </a:t>
            </a:r>
            <a:r>
              <a:rPr lang="ko-KR" altLang="en-US" sz="24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환경변화</a:t>
            </a:r>
            <a:r>
              <a:rPr lang="en-US" altLang="ko-KR" sz="24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: </a:t>
            </a:r>
            <a:r>
              <a:rPr lang="ko-KR" altLang="en-US" sz="24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공동체의 파괴</a:t>
            </a:r>
            <a:r>
              <a:rPr lang="en-US" altLang="ko-KR" sz="24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, </a:t>
            </a:r>
            <a:r>
              <a:rPr lang="ko-KR" altLang="en-US" sz="24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각자 도생</a:t>
            </a:r>
            <a:endParaRPr lang="ko-KR" altLang="en-US" sz="2000" b="1" dirty="0">
              <a:latin typeface="+mj-ea"/>
              <a:ea typeface="+mj-ea"/>
              <a:sym typeface="Wingdings 2" panose="05020102010507070707" pitchFamily="18" charset="2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8195094" y="0"/>
            <a:ext cx="948906" cy="7246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233B5AA-F336-4653-8DE1-269678CA9930}"/>
              </a:ext>
            </a:extLst>
          </p:cNvPr>
          <p:cNvSpPr txBox="1"/>
          <p:nvPr/>
        </p:nvSpPr>
        <p:spPr>
          <a:xfrm>
            <a:off x="348119" y="132265"/>
            <a:ext cx="545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spc="-150" dirty="0">
                <a:solidFill>
                  <a:schemeClr val="bg1"/>
                </a:solidFill>
                <a:latin typeface="Arial Black" panose="020B0A04020102020204" pitchFamily="34" charset="0"/>
                <a:ea typeface="나눔스퀘어라운드 Bold" panose="020B0600000101010101" pitchFamily="50" charset="-127"/>
              </a:rPr>
              <a:t>Ⅰ</a:t>
            </a:r>
            <a:endParaRPr lang="ko-KR" altLang="en-US" sz="2800" b="1" spc="-150" dirty="0">
              <a:solidFill>
                <a:schemeClr val="bg1"/>
              </a:solidFill>
              <a:latin typeface="Arial Black" panose="020B0A04020102020204" pitchFamily="34" charset="0"/>
              <a:ea typeface="나눔스퀘어라운드 Bold" panose="020B0600000101010101" pitchFamily="50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348119" y="724619"/>
            <a:ext cx="8616369" cy="601674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dirty="0">
                <a:solidFill>
                  <a:schemeClr val="tx1"/>
                </a:solidFill>
              </a:rPr>
              <a:t>□ 한국의 공동체는 있는가</a:t>
            </a:r>
            <a:r>
              <a:rPr lang="en-US" altLang="ko-KR" dirty="0">
                <a:solidFill>
                  <a:schemeClr val="tx1"/>
                </a:solidFill>
              </a:rPr>
              <a:t>?</a:t>
            </a:r>
          </a:p>
          <a:p>
            <a:r>
              <a:rPr lang="en-US" altLang="ko-KR" dirty="0">
                <a:solidFill>
                  <a:schemeClr val="tx1"/>
                </a:solidFill>
              </a:rPr>
              <a:t>-  </a:t>
            </a:r>
            <a:r>
              <a:rPr lang="ko-KR" altLang="en-US" dirty="0">
                <a:solidFill>
                  <a:schemeClr val="tx1"/>
                </a:solidFill>
              </a:rPr>
              <a:t>있다</a:t>
            </a:r>
            <a:r>
              <a:rPr lang="en-US" altLang="ko-KR" dirty="0">
                <a:solidFill>
                  <a:schemeClr val="tx1"/>
                </a:solidFill>
              </a:rPr>
              <a:t>?</a:t>
            </a:r>
            <a:r>
              <a:rPr lang="ko-KR" altLang="en-US" dirty="0">
                <a:solidFill>
                  <a:schemeClr val="tx1"/>
                </a:solidFill>
              </a:rPr>
              <a:t> 없다</a:t>
            </a:r>
            <a:r>
              <a:rPr lang="en-US" altLang="ko-KR" dirty="0">
                <a:solidFill>
                  <a:schemeClr val="tx1"/>
                </a:solidFill>
              </a:rPr>
              <a:t>? </a:t>
            </a:r>
            <a:r>
              <a:rPr lang="ko-KR" altLang="en-US" dirty="0">
                <a:solidFill>
                  <a:schemeClr val="tx1"/>
                </a:solidFill>
              </a:rPr>
              <a:t>농촌이나 소도시에는 지역공통체가 살아있다</a:t>
            </a:r>
            <a:r>
              <a:rPr lang="en-US" altLang="ko-KR" dirty="0">
                <a:solidFill>
                  <a:schemeClr val="tx1"/>
                </a:solidFill>
              </a:rPr>
              <a:t>?</a:t>
            </a:r>
          </a:p>
          <a:p>
            <a:pPr marL="285750" indent="-285750">
              <a:buFontTx/>
              <a:buChar char="-"/>
            </a:pPr>
            <a:r>
              <a:rPr lang="ko-KR" altLang="en-US" dirty="0">
                <a:solidFill>
                  <a:schemeClr val="tx1"/>
                </a:solidFill>
              </a:rPr>
              <a:t>대도시에는 공동체가 없다</a:t>
            </a:r>
            <a:r>
              <a:rPr lang="en-US" altLang="ko-KR" dirty="0">
                <a:solidFill>
                  <a:schemeClr val="tx1"/>
                </a:solidFill>
              </a:rPr>
              <a:t>? </a:t>
            </a:r>
            <a:r>
              <a:rPr lang="ko-KR" altLang="en-US" dirty="0">
                <a:solidFill>
                  <a:schemeClr val="tx1"/>
                </a:solidFill>
              </a:rPr>
              <a:t>직장공동체가 있다</a:t>
            </a:r>
            <a:r>
              <a:rPr lang="en-US" altLang="ko-KR" dirty="0">
                <a:solidFill>
                  <a:schemeClr val="tx1"/>
                </a:solidFill>
              </a:rPr>
              <a:t>?</a:t>
            </a:r>
          </a:p>
          <a:p>
            <a:pPr marL="285750" indent="-285750">
              <a:buFontTx/>
              <a:buChar char="-"/>
            </a:pPr>
            <a:endParaRPr lang="en-US" altLang="ko-KR" sz="1000" dirty="0">
              <a:solidFill>
                <a:schemeClr val="tx1"/>
              </a:solidFill>
            </a:endParaRPr>
          </a:p>
          <a:p>
            <a:r>
              <a:rPr lang="ko-KR" altLang="en-US" dirty="0">
                <a:solidFill>
                  <a:schemeClr val="tx1"/>
                </a:solidFill>
              </a:rPr>
              <a:t>□ </a:t>
            </a:r>
            <a:r>
              <a:rPr lang="ko-KR" altLang="en-US" dirty="0" err="1">
                <a:solidFill>
                  <a:schemeClr val="tx1"/>
                </a:solidFill>
              </a:rPr>
              <a:t>직장공동체</a:t>
            </a:r>
            <a:r>
              <a:rPr lang="en-US" altLang="ko-KR" dirty="0">
                <a:solidFill>
                  <a:schemeClr val="tx1"/>
                </a:solidFill>
              </a:rPr>
              <a:t>?</a:t>
            </a:r>
          </a:p>
          <a:p>
            <a:pPr marL="285750" indent="-285750">
              <a:buFontTx/>
              <a:buChar char="-"/>
            </a:pPr>
            <a:r>
              <a:rPr lang="ko-KR" altLang="en-US" dirty="0">
                <a:solidFill>
                  <a:schemeClr val="tx1"/>
                </a:solidFill>
              </a:rPr>
              <a:t>직장에 다니는 동안 직장공동체가 있는 곳 </a:t>
            </a:r>
            <a:r>
              <a:rPr lang="en-US" altLang="ko-KR" dirty="0">
                <a:solidFill>
                  <a:schemeClr val="tx1"/>
                </a:solidFill>
              </a:rPr>
              <a:t>– </a:t>
            </a:r>
            <a:r>
              <a:rPr lang="ko-KR" altLang="en-US" dirty="0">
                <a:solidFill>
                  <a:schemeClr val="tx1"/>
                </a:solidFill>
              </a:rPr>
              <a:t>대기업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  <a:r>
              <a:rPr lang="ko-KR" altLang="en-US" dirty="0">
                <a:solidFill>
                  <a:schemeClr val="tx1"/>
                </a:solidFill>
              </a:rPr>
              <a:t>공공부문 장기근속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  <a:r>
              <a:rPr lang="ko-KR" altLang="en-US" dirty="0">
                <a:solidFill>
                  <a:schemeClr val="tx1"/>
                </a:solidFill>
              </a:rPr>
              <a:t>복지</a:t>
            </a:r>
            <a:endParaRPr lang="en-US" altLang="ko-KR" dirty="0">
              <a:solidFill>
                <a:schemeClr val="tx1"/>
              </a:solidFill>
            </a:endParaRPr>
          </a:p>
          <a:p>
            <a:pPr marL="285750" indent="-285750">
              <a:buFontTx/>
              <a:buChar char="-"/>
            </a:pPr>
            <a:r>
              <a:rPr lang="ko-KR" altLang="en-US" dirty="0">
                <a:solidFill>
                  <a:schemeClr val="tx1"/>
                </a:solidFill>
              </a:rPr>
              <a:t>직장을 떠나면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  <a:r>
              <a:rPr lang="ko-KR" altLang="en-US" dirty="0">
                <a:solidFill>
                  <a:schemeClr val="tx1"/>
                </a:solidFill>
              </a:rPr>
              <a:t>완전히 남남</a:t>
            </a:r>
            <a:r>
              <a:rPr lang="en-US" altLang="ko-KR" dirty="0">
                <a:solidFill>
                  <a:schemeClr val="tx1"/>
                </a:solidFill>
              </a:rPr>
              <a:t>. </a:t>
            </a:r>
            <a:r>
              <a:rPr lang="ko-KR" altLang="en-US" dirty="0">
                <a:solidFill>
                  <a:schemeClr val="tx1"/>
                </a:solidFill>
              </a:rPr>
              <a:t>한시적</a:t>
            </a:r>
            <a:endParaRPr lang="en-US" altLang="ko-KR" dirty="0">
              <a:solidFill>
                <a:schemeClr val="tx1"/>
              </a:solidFill>
            </a:endParaRPr>
          </a:p>
          <a:p>
            <a:pPr marL="285750" indent="-285750">
              <a:buFontTx/>
              <a:buChar char="-"/>
            </a:pPr>
            <a:endParaRPr lang="en-US" altLang="ko-KR" sz="1000" dirty="0">
              <a:solidFill>
                <a:schemeClr val="tx1"/>
              </a:solidFill>
            </a:endParaRPr>
          </a:p>
          <a:p>
            <a:r>
              <a:rPr lang="ko-KR" altLang="en-US" dirty="0">
                <a:solidFill>
                  <a:schemeClr val="tx1"/>
                </a:solidFill>
              </a:rPr>
              <a:t>□ 도시의 아파트 문화</a:t>
            </a:r>
            <a:endParaRPr lang="en-US" altLang="ko-KR" dirty="0">
              <a:solidFill>
                <a:schemeClr val="tx1"/>
              </a:solidFill>
            </a:endParaRPr>
          </a:p>
          <a:p>
            <a:pPr marL="285750" indent="-285750">
              <a:buFontTx/>
              <a:buChar char="-"/>
            </a:pPr>
            <a:r>
              <a:rPr lang="ko-KR" altLang="en-US" dirty="0">
                <a:solidFill>
                  <a:schemeClr val="tx1"/>
                </a:solidFill>
              </a:rPr>
              <a:t>도시에서의 지역공동체 종식 </a:t>
            </a:r>
            <a:r>
              <a:rPr lang="en-US" altLang="ko-KR" dirty="0">
                <a:solidFill>
                  <a:schemeClr val="tx1"/>
                </a:solidFill>
              </a:rPr>
              <a:t>– </a:t>
            </a:r>
            <a:r>
              <a:rPr lang="ko-KR" altLang="en-US" dirty="0">
                <a:solidFill>
                  <a:schemeClr val="tx1"/>
                </a:solidFill>
              </a:rPr>
              <a:t>엘리베이터에서 옆집과 간신히 인사하는 정도</a:t>
            </a:r>
            <a:r>
              <a:rPr lang="en-US" altLang="ko-KR" dirty="0">
                <a:solidFill>
                  <a:schemeClr val="tx1"/>
                </a:solidFill>
              </a:rPr>
              <a:t>?</a:t>
            </a:r>
          </a:p>
          <a:p>
            <a:endParaRPr lang="en-US" altLang="ko-KR" sz="1000" dirty="0">
              <a:solidFill>
                <a:schemeClr val="tx1"/>
              </a:solidFill>
            </a:endParaRPr>
          </a:p>
          <a:p>
            <a:r>
              <a:rPr lang="ko-KR" altLang="en-US" dirty="0">
                <a:solidFill>
                  <a:schemeClr val="tx1"/>
                </a:solidFill>
              </a:rPr>
              <a:t>□ 농촌이나 소도시의 지역공동체</a:t>
            </a:r>
            <a:endParaRPr lang="en-US" altLang="ko-KR" dirty="0">
              <a:solidFill>
                <a:schemeClr val="tx1"/>
              </a:solidFill>
            </a:endParaRPr>
          </a:p>
          <a:p>
            <a:pPr marL="285750" indent="-285750">
              <a:buFontTx/>
              <a:buChar char="-"/>
            </a:pPr>
            <a:r>
              <a:rPr lang="ko-KR" altLang="en-US" dirty="0">
                <a:solidFill>
                  <a:schemeClr val="tx1"/>
                </a:solidFill>
              </a:rPr>
              <a:t>지역공동체 존재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  <a:r>
              <a:rPr lang="ko-KR" altLang="en-US" dirty="0" err="1">
                <a:solidFill>
                  <a:schemeClr val="tx1"/>
                </a:solidFill>
              </a:rPr>
              <a:t>지역유지나</a:t>
            </a:r>
            <a:r>
              <a:rPr lang="ko-KR" altLang="en-US" dirty="0">
                <a:solidFill>
                  <a:schemeClr val="tx1"/>
                </a:solidFill>
              </a:rPr>
              <a:t> 토호들의 무대로 전락</a:t>
            </a:r>
            <a:r>
              <a:rPr lang="en-US" altLang="ko-KR" dirty="0">
                <a:solidFill>
                  <a:schemeClr val="tx1"/>
                </a:solidFill>
              </a:rPr>
              <a:t>?</a:t>
            </a:r>
          </a:p>
          <a:p>
            <a:pPr marL="285750" indent="-285750">
              <a:buFontTx/>
              <a:buChar char="-"/>
            </a:pPr>
            <a:r>
              <a:rPr lang="ko-KR" altLang="en-US" dirty="0">
                <a:solidFill>
                  <a:schemeClr val="tx1"/>
                </a:solidFill>
              </a:rPr>
              <a:t>지역공동체 유지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  <a:r>
              <a:rPr lang="ko-KR" altLang="en-US" dirty="0">
                <a:solidFill>
                  <a:schemeClr val="tx1"/>
                </a:solidFill>
              </a:rPr>
              <a:t>고령화로 청년들이 없는 지역 </a:t>
            </a:r>
            <a:endParaRPr lang="en-US" altLang="ko-KR" dirty="0">
              <a:solidFill>
                <a:schemeClr val="tx1"/>
              </a:solidFill>
            </a:endParaRPr>
          </a:p>
          <a:p>
            <a:pPr marL="285750" indent="-285750">
              <a:buFontTx/>
              <a:buChar char="-"/>
            </a:pPr>
            <a:r>
              <a:rPr lang="ko-KR" altLang="en-US" dirty="0">
                <a:solidFill>
                  <a:schemeClr val="tx1"/>
                </a:solidFill>
              </a:rPr>
              <a:t>협동조합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  <a:r>
              <a:rPr lang="ko-KR" altLang="en-US" dirty="0">
                <a:solidFill>
                  <a:schemeClr val="tx1"/>
                </a:solidFill>
              </a:rPr>
              <a:t>사회적 기업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  <a:r>
              <a:rPr lang="ko-KR" altLang="en-US" dirty="0">
                <a:solidFill>
                  <a:schemeClr val="tx1"/>
                </a:solidFill>
              </a:rPr>
              <a:t>시민사회</a:t>
            </a:r>
            <a:r>
              <a:rPr lang="en-US" altLang="ko-KR" dirty="0">
                <a:solidFill>
                  <a:schemeClr val="tx1"/>
                </a:solidFill>
              </a:rPr>
              <a:t>,</a:t>
            </a:r>
            <a:r>
              <a:rPr lang="ko-KR" altLang="en-US" dirty="0">
                <a:solidFill>
                  <a:schemeClr val="tx1"/>
                </a:solidFill>
              </a:rPr>
              <a:t>경제활동에서의 협력 등 유지되고 있는 곳도 많음</a:t>
            </a:r>
            <a:endParaRPr lang="en-US" altLang="ko-KR" dirty="0">
              <a:solidFill>
                <a:schemeClr val="tx1"/>
              </a:solidFill>
            </a:endParaRPr>
          </a:p>
          <a:p>
            <a:pPr marL="285750" indent="-285750">
              <a:buFontTx/>
              <a:buChar char="-"/>
            </a:pPr>
            <a:endParaRPr lang="en-US" altLang="ko-KR" sz="1000" dirty="0">
              <a:solidFill>
                <a:schemeClr val="tx1"/>
              </a:solidFill>
            </a:endParaRPr>
          </a:p>
          <a:p>
            <a:r>
              <a:rPr lang="ko-KR" altLang="en-US" dirty="0">
                <a:solidFill>
                  <a:schemeClr val="tx1"/>
                </a:solidFill>
              </a:rPr>
              <a:t>□ 외국에서는 노조도 지역공동체 기반 출발</a:t>
            </a:r>
            <a:endParaRPr lang="en-US" altLang="ko-KR" dirty="0">
              <a:solidFill>
                <a:schemeClr val="tx1"/>
              </a:solidFill>
            </a:endParaRPr>
          </a:p>
          <a:p>
            <a:pPr marL="285750" indent="-285750">
              <a:buFontTx/>
              <a:buChar char="-"/>
            </a:pPr>
            <a:r>
              <a:rPr lang="ko-KR" altLang="en-US" dirty="0">
                <a:solidFill>
                  <a:schemeClr val="tx1"/>
                </a:solidFill>
              </a:rPr>
              <a:t>유럽 등에서는 </a:t>
            </a:r>
            <a:r>
              <a:rPr lang="ko-KR" altLang="en-US" dirty="0" err="1">
                <a:solidFill>
                  <a:schemeClr val="tx1"/>
                </a:solidFill>
              </a:rPr>
              <a:t>노조운동도</a:t>
            </a:r>
            <a:r>
              <a:rPr lang="ko-KR" altLang="en-US" dirty="0">
                <a:solidFill>
                  <a:schemeClr val="tx1"/>
                </a:solidFill>
              </a:rPr>
              <a:t> 지역공동체에 기반하여 출발</a:t>
            </a:r>
            <a:endParaRPr lang="en-US" altLang="ko-KR" dirty="0">
              <a:solidFill>
                <a:schemeClr val="tx1"/>
              </a:solidFill>
            </a:endParaRPr>
          </a:p>
          <a:p>
            <a:pPr marL="285750" indent="-285750">
              <a:buFontTx/>
              <a:buChar char="-"/>
            </a:pPr>
            <a:r>
              <a:rPr lang="ko-KR" altLang="en-US" dirty="0">
                <a:solidFill>
                  <a:schemeClr val="tx1"/>
                </a:solidFill>
              </a:rPr>
              <a:t>한국에서는 기업에 기반하여 출발</a:t>
            </a:r>
            <a:endParaRPr lang="en-US" altLang="ko-KR" dirty="0">
              <a:solidFill>
                <a:schemeClr val="tx1"/>
              </a:solidFill>
            </a:endParaRPr>
          </a:p>
          <a:p>
            <a:pPr marL="285750" indent="-285750">
              <a:buFontTx/>
              <a:buChar char="-"/>
            </a:pPr>
            <a:endParaRPr lang="en-US" altLang="ko-KR" sz="1000" dirty="0">
              <a:solidFill>
                <a:schemeClr val="tx1"/>
              </a:solidFill>
            </a:endParaRPr>
          </a:p>
          <a:p>
            <a:r>
              <a:rPr lang="ko-KR" altLang="en-US" dirty="0">
                <a:solidFill>
                  <a:schemeClr val="tx1"/>
                </a:solidFill>
              </a:rPr>
              <a:t>□ 공동체가 없으면 모든 것이 국가에 의존</a:t>
            </a:r>
            <a:endParaRPr lang="en-US" altLang="ko-KR" dirty="0">
              <a:solidFill>
                <a:schemeClr val="tx1"/>
              </a:solidFill>
            </a:endParaRPr>
          </a:p>
          <a:p>
            <a:pPr marL="285750" indent="-285750">
              <a:buFontTx/>
              <a:buChar char="-"/>
            </a:pPr>
            <a:r>
              <a:rPr lang="ko-KR" altLang="en-US" dirty="0">
                <a:solidFill>
                  <a:schemeClr val="tx1"/>
                </a:solidFill>
              </a:rPr>
              <a:t>국가는 모든 문제의 해결사인가</a:t>
            </a:r>
            <a:r>
              <a:rPr lang="en-US" altLang="ko-KR" dirty="0">
                <a:solidFill>
                  <a:schemeClr val="tx1"/>
                </a:solidFill>
              </a:rPr>
              <a:t>?</a:t>
            </a:r>
          </a:p>
          <a:p>
            <a:pPr marL="285750" indent="-285750">
              <a:buFontTx/>
              <a:buChar char="-"/>
            </a:pPr>
            <a:r>
              <a:rPr lang="ko-KR" altLang="en-US" dirty="0">
                <a:solidFill>
                  <a:schemeClr val="tx1"/>
                </a:solidFill>
              </a:rPr>
              <a:t>개인</a:t>
            </a:r>
            <a:r>
              <a:rPr lang="en-US" altLang="ko-KR" dirty="0">
                <a:solidFill>
                  <a:schemeClr val="tx1"/>
                </a:solidFill>
              </a:rPr>
              <a:t>/</a:t>
            </a:r>
            <a:r>
              <a:rPr lang="ko-KR" altLang="en-US" dirty="0">
                <a:solidFill>
                  <a:schemeClr val="tx1"/>
                </a:solidFill>
              </a:rPr>
              <a:t>가구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  <a:r>
              <a:rPr lang="ko-KR" altLang="en-US" dirty="0">
                <a:solidFill>
                  <a:schemeClr val="tx1"/>
                </a:solidFill>
              </a:rPr>
              <a:t>공동체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  <a:r>
              <a:rPr lang="ko-KR" altLang="en-US" dirty="0">
                <a:solidFill>
                  <a:schemeClr val="tx1"/>
                </a:solidFill>
              </a:rPr>
              <a:t>기업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  <a:r>
              <a:rPr lang="ko-KR" altLang="en-US" dirty="0">
                <a:solidFill>
                  <a:schemeClr val="tx1"/>
                </a:solidFill>
              </a:rPr>
              <a:t>국가</a:t>
            </a:r>
            <a:r>
              <a:rPr lang="en-US" altLang="ko-KR" dirty="0">
                <a:solidFill>
                  <a:schemeClr val="tx1"/>
                </a:solidFill>
              </a:rPr>
              <a:t>(</a:t>
            </a:r>
            <a:r>
              <a:rPr lang="ko-KR" altLang="en-US" dirty="0">
                <a:solidFill>
                  <a:schemeClr val="tx1"/>
                </a:solidFill>
              </a:rPr>
              <a:t>지자체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  <a:r>
              <a:rPr lang="ko-KR" altLang="en-US" dirty="0">
                <a:solidFill>
                  <a:schemeClr val="tx1"/>
                </a:solidFill>
              </a:rPr>
              <a:t>중앙정부</a:t>
            </a:r>
            <a:r>
              <a:rPr lang="en-US" altLang="ko-KR" dirty="0">
                <a:solidFill>
                  <a:schemeClr val="tx1"/>
                </a:solidFill>
              </a:rPr>
              <a:t>)</a:t>
            </a:r>
            <a:r>
              <a:rPr lang="ko-KR" altLang="en-US" dirty="0">
                <a:solidFill>
                  <a:schemeClr val="tx1"/>
                </a:solidFill>
              </a:rPr>
              <a:t>가 경제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  <a:r>
              <a:rPr lang="ko-KR" altLang="en-US" dirty="0">
                <a:solidFill>
                  <a:schemeClr val="tx1"/>
                </a:solidFill>
              </a:rPr>
              <a:t>사회복지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  <a:r>
              <a:rPr lang="ko-KR" altLang="en-US" dirty="0">
                <a:solidFill>
                  <a:schemeClr val="tx1"/>
                </a:solidFill>
              </a:rPr>
              <a:t>산업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  <a:r>
              <a:rPr lang="ko-KR" altLang="en-US" dirty="0">
                <a:solidFill>
                  <a:schemeClr val="tx1"/>
                </a:solidFill>
              </a:rPr>
              <a:t>일자리 등에서 각각 </a:t>
            </a:r>
            <a:r>
              <a:rPr lang="ko-KR" altLang="en-US" dirty="0" err="1">
                <a:solidFill>
                  <a:schemeClr val="tx1"/>
                </a:solidFill>
              </a:rPr>
              <a:t>자기몫을</a:t>
            </a:r>
            <a:r>
              <a:rPr lang="ko-KR" altLang="en-US" dirty="0">
                <a:solidFill>
                  <a:schemeClr val="tx1"/>
                </a:solidFill>
              </a:rPr>
              <a:t> 해야</a:t>
            </a:r>
          </a:p>
        </p:txBody>
      </p:sp>
    </p:spTree>
    <p:extLst>
      <p:ext uri="{BB962C8B-B14F-4D97-AF65-F5344CB8AC3E}">
        <p14:creationId xmlns:p14="http://schemas.microsoft.com/office/powerpoint/2010/main" val="1518125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 </a:t>
            </a:r>
            <a:fld id="{0DC7927D-64B7-486F-A18A-AE55E338EA96}" type="slidenum">
              <a:rPr lang="ko-KR" altLang="en-US" smtClean="0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pPr/>
              <a:t>10</a:t>
            </a:fld>
            <a:r>
              <a:rPr lang="ko-KR" altLang="en-US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 </a:t>
            </a:r>
          </a:p>
        </p:txBody>
      </p:sp>
      <p:sp>
        <p:nvSpPr>
          <p:cNvPr id="30" name="AutoShape 4"/>
          <p:cNvSpPr>
            <a:spLocks noChangeArrowheads="1"/>
          </p:cNvSpPr>
          <p:nvPr/>
        </p:nvSpPr>
        <p:spPr bwMode="auto">
          <a:xfrm>
            <a:off x="1012233" y="162867"/>
            <a:ext cx="5626312" cy="510995"/>
          </a:xfrm>
          <a:prstGeom prst="roundRect">
            <a:avLst>
              <a:gd name="adj" fmla="val 0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anchor="ctr"/>
          <a:lstStyle>
            <a:lvl1pPr marL="952500" indent="-9525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just" latinLnBrk="0"/>
            <a:r>
              <a:rPr lang="en-US" altLang="ko-KR" sz="24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  </a:t>
            </a:r>
            <a:r>
              <a:rPr lang="ko-KR" altLang="en-US" sz="24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환경변화</a:t>
            </a:r>
            <a:r>
              <a:rPr lang="ko-KR" altLang="en-US" sz="20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lang="en-US" altLang="ko-KR" sz="24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– </a:t>
            </a:r>
            <a:r>
              <a:rPr lang="ko-KR" altLang="en-US" sz="24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노동시장 격차의 구조화</a:t>
            </a:r>
            <a:endParaRPr lang="ko-KR" altLang="en-US" sz="2400" b="1" dirty="0">
              <a:latin typeface="+mj-ea"/>
              <a:ea typeface="+mj-ea"/>
              <a:sym typeface="Wingdings 2" panose="05020102010507070707" pitchFamily="18" charset="2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8195094" y="0"/>
            <a:ext cx="948906" cy="7246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233B5AA-F336-4653-8DE1-269678CA9930}"/>
              </a:ext>
            </a:extLst>
          </p:cNvPr>
          <p:cNvSpPr txBox="1"/>
          <p:nvPr/>
        </p:nvSpPr>
        <p:spPr>
          <a:xfrm>
            <a:off x="348119" y="132265"/>
            <a:ext cx="545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spc="-150" dirty="0">
                <a:solidFill>
                  <a:schemeClr val="bg1"/>
                </a:solidFill>
                <a:latin typeface="Arial Black" panose="020B0A04020102020204" pitchFamily="34" charset="0"/>
                <a:ea typeface="나눔스퀘어라운드 Bold" panose="020B0600000101010101" pitchFamily="50" charset="-127"/>
              </a:rPr>
              <a:t>Ⅰ</a:t>
            </a:r>
            <a:endParaRPr lang="ko-KR" altLang="en-US" sz="2800" b="1" spc="-150" dirty="0">
              <a:solidFill>
                <a:schemeClr val="bg1"/>
              </a:solidFill>
              <a:latin typeface="Arial Black" panose="020B0A04020102020204" pitchFamily="34" charset="0"/>
              <a:ea typeface="나눔스퀘어라운드 Bold" panose="020B0600000101010101" pitchFamily="50" charset="-127"/>
            </a:endParaRPr>
          </a:p>
        </p:txBody>
      </p:sp>
      <p:sp>
        <p:nvSpPr>
          <p:cNvPr id="33" name="文本框 221">
            <a:extLst>
              <a:ext uri="{FF2B5EF4-FFF2-40B4-BE49-F238E27FC236}">
                <a16:creationId xmlns:a16="http://schemas.microsoft.com/office/drawing/2014/main" id="{413C2506-599F-4F0E-9582-B4B390AEBE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2926" y="1298404"/>
            <a:ext cx="575349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285750" indent="-285750" eaLnBrk="1" latinLnBrk="0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lang="en-US" altLang="zh-CN" sz="1400" b="1" dirty="0">
                <a:solidFill>
                  <a:srgbClr val="3A3A3A"/>
                </a:solidFill>
                <a:cs typeface="-윤고딕330"/>
              </a:rPr>
              <a:t>1</a:t>
            </a:r>
            <a:r>
              <a:rPr lang="ko-KR" altLang="en-US" sz="1400" b="1" dirty="0">
                <a:solidFill>
                  <a:srgbClr val="3A3A3A"/>
                </a:solidFill>
                <a:cs typeface="-윤고딕330"/>
              </a:rPr>
              <a:t>차 노동시장</a:t>
            </a:r>
            <a:r>
              <a:rPr lang="en-US" altLang="ko-KR" sz="1400" b="1" dirty="0">
                <a:solidFill>
                  <a:srgbClr val="3A3A3A"/>
                </a:solidFill>
                <a:cs typeface="-윤고딕330"/>
              </a:rPr>
              <a:t> </a:t>
            </a:r>
            <a:r>
              <a:rPr lang="ko-KR" altLang="en-US" sz="1400" b="1" dirty="0">
                <a:solidFill>
                  <a:srgbClr val="3A3A3A"/>
                </a:solidFill>
                <a:latin typeface="-윤고딕330"/>
                <a:ea typeface="-윤고딕330"/>
                <a:cs typeface="-윤고딕330"/>
              </a:rPr>
              <a:t>▶</a:t>
            </a:r>
            <a:r>
              <a:rPr lang="en-US" altLang="ko-KR" sz="1400" b="1" dirty="0">
                <a:solidFill>
                  <a:srgbClr val="3A3A3A"/>
                </a:solidFill>
                <a:latin typeface="-윤고딕330"/>
                <a:ea typeface="-윤고딕330"/>
                <a:cs typeface="-윤고딕330"/>
              </a:rPr>
              <a:t> </a:t>
            </a:r>
            <a:r>
              <a:rPr lang="ko-KR" altLang="en-US" sz="1400" b="1" dirty="0">
                <a:solidFill>
                  <a:srgbClr val="3A3A3A"/>
                </a:solidFill>
                <a:latin typeface="-윤고딕330"/>
                <a:ea typeface="-윤고딕330"/>
                <a:cs typeface="-윤고딕330"/>
              </a:rPr>
              <a:t>고임금</a:t>
            </a:r>
            <a:r>
              <a:rPr lang="en-US" altLang="ko-KR" sz="1400" b="1" dirty="0">
                <a:solidFill>
                  <a:srgbClr val="3A3A3A"/>
                </a:solidFill>
                <a:latin typeface="-윤고딕330"/>
                <a:ea typeface="-윤고딕330"/>
                <a:cs typeface="-윤고딕330"/>
              </a:rPr>
              <a:t>/</a:t>
            </a:r>
            <a:r>
              <a:rPr lang="ko-KR" altLang="en-US" sz="1400" b="1" dirty="0">
                <a:solidFill>
                  <a:srgbClr val="3A3A3A"/>
                </a:solidFill>
                <a:latin typeface="-윤고딕330"/>
                <a:ea typeface="-윤고딕330"/>
                <a:cs typeface="-윤고딕330"/>
              </a:rPr>
              <a:t>소득</a:t>
            </a:r>
            <a:r>
              <a:rPr lang="en-US" altLang="ko-KR" sz="1400" b="1" dirty="0">
                <a:solidFill>
                  <a:srgbClr val="3A3A3A"/>
                </a:solidFill>
                <a:latin typeface="-윤고딕330"/>
                <a:ea typeface="-윤고딕330"/>
                <a:cs typeface="-윤고딕330"/>
              </a:rPr>
              <a:t>, </a:t>
            </a:r>
            <a:r>
              <a:rPr lang="ko-KR" altLang="en-US" sz="1400" b="1" dirty="0">
                <a:solidFill>
                  <a:srgbClr val="3A3A3A"/>
                </a:solidFill>
                <a:latin typeface="-윤고딕330"/>
                <a:ea typeface="-윤고딕330"/>
                <a:cs typeface="-윤고딕330"/>
              </a:rPr>
              <a:t>고용안정성</a:t>
            </a:r>
            <a:r>
              <a:rPr lang="en-US" altLang="ko-KR" sz="1400" b="1" dirty="0">
                <a:solidFill>
                  <a:srgbClr val="3A3A3A"/>
                </a:solidFill>
                <a:latin typeface="-윤고딕330"/>
                <a:ea typeface="-윤고딕330"/>
                <a:cs typeface="-윤고딕330"/>
              </a:rPr>
              <a:t>/</a:t>
            </a:r>
            <a:r>
              <a:rPr lang="ko-KR" altLang="en-US" sz="1400" b="1" dirty="0">
                <a:solidFill>
                  <a:srgbClr val="3A3A3A"/>
                </a:solidFill>
                <a:latin typeface="-윤고딕330"/>
                <a:ea typeface="-윤고딕330"/>
                <a:cs typeface="-윤고딕330"/>
              </a:rPr>
              <a:t>긴 근속</a:t>
            </a:r>
            <a:r>
              <a:rPr lang="en-US" altLang="ko-KR" sz="1400" b="1" dirty="0">
                <a:solidFill>
                  <a:srgbClr val="3A3A3A"/>
                </a:solidFill>
                <a:latin typeface="-윤고딕330"/>
                <a:ea typeface="-윤고딕330"/>
                <a:cs typeface="-윤고딕330"/>
              </a:rPr>
              <a:t>, </a:t>
            </a:r>
            <a:r>
              <a:rPr lang="ko-KR" altLang="en-US" sz="1400" b="1" dirty="0">
                <a:solidFill>
                  <a:srgbClr val="3A3A3A"/>
                </a:solidFill>
                <a:latin typeface="-윤고딕330"/>
                <a:ea typeface="-윤고딕330"/>
                <a:cs typeface="-윤고딕330"/>
              </a:rPr>
              <a:t>좋은 복지혜택</a:t>
            </a:r>
            <a:endParaRPr lang="zh-CN" altLang="en-US" sz="1100" b="1" dirty="0">
              <a:solidFill>
                <a:srgbClr val="3A3A3A"/>
              </a:solidFill>
              <a:latin typeface="-윤고딕330"/>
              <a:ea typeface="-윤고딕330"/>
              <a:cs typeface="-윤고딕330"/>
            </a:endParaRPr>
          </a:p>
        </p:txBody>
      </p:sp>
      <p:sp>
        <p:nvSpPr>
          <p:cNvPr id="34" name="文本框 221">
            <a:extLst>
              <a:ext uri="{FF2B5EF4-FFF2-40B4-BE49-F238E27FC236}">
                <a16:creationId xmlns:a16="http://schemas.microsoft.com/office/drawing/2014/main" id="{39715CB2-8AE8-4D66-B40F-F707E0E8B5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9381" y="1623695"/>
            <a:ext cx="593303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285750" indent="-285750" eaLnBrk="1" latinLnBrk="0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lang="en-US" altLang="ko-KR" sz="1400" b="1" dirty="0">
                <a:solidFill>
                  <a:srgbClr val="3A3A3A"/>
                </a:solidFill>
                <a:latin typeface="+mj-ea"/>
                <a:ea typeface="+mj-ea"/>
                <a:cs typeface="-윤고딕330"/>
              </a:rPr>
              <a:t>2</a:t>
            </a:r>
            <a:r>
              <a:rPr lang="ko-KR" altLang="en-US" sz="1400" b="1" dirty="0">
                <a:solidFill>
                  <a:srgbClr val="3A3A3A"/>
                </a:solidFill>
                <a:latin typeface="+mj-ea"/>
                <a:ea typeface="+mj-ea"/>
                <a:cs typeface="-윤고딕330"/>
              </a:rPr>
              <a:t>차 노동시장</a:t>
            </a:r>
            <a:r>
              <a:rPr lang="en-US" altLang="ko-KR" sz="1400" b="1" dirty="0">
                <a:solidFill>
                  <a:srgbClr val="3A3A3A"/>
                </a:solidFill>
                <a:latin typeface="+mj-ea"/>
                <a:ea typeface="+mj-ea"/>
                <a:cs typeface="-윤고딕330"/>
              </a:rPr>
              <a:t> </a:t>
            </a:r>
            <a:r>
              <a:rPr lang="ko-KR" altLang="en-US" sz="1400" b="1" dirty="0">
                <a:solidFill>
                  <a:srgbClr val="3A3A3A"/>
                </a:solidFill>
                <a:latin typeface="-윤고딕330"/>
                <a:ea typeface="-윤고딕330"/>
                <a:cs typeface="-윤고딕330"/>
              </a:rPr>
              <a:t>▶</a:t>
            </a:r>
            <a:r>
              <a:rPr lang="en-US" altLang="ko-KR" sz="1400" b="1" dirty="0">
                <a:solidFill>
                  <a:srgbClr val="3A3A3A"/>
                </a:solidFill>
                <a:latin typeface="-윤고딕330"/>
                <a:ea typeface="-윤고딕330"/>
                <a:cs typeface="-윤고딕330"/>
              </a:rPr>
              <a:t> </a:t>
            </a:r>
            <a:r>
              <a:rPr lang="ko-KR" altLang="en-US" sz="1400" b="1" dirty="0">
                <a:solidFill>
                  <a:srgbClr val="3A3A3A"/>
                </a:solidFill>
                <a:latin typeface="-윤고딕330"/>
                <a:ea typeface="-윤고딕330"/>
                <a:cs typeface="-윤고딕330"/>
              </a:rPr>
              <a:t>저임금</a:t>
            </a:r>
            <a:r>
              <a:rPr lang="en-US" altLang="ko-KR" sz="1400" b="1" dirty="0">
                <a:solidFill>
                  <a:srgbClr val="3A3A3A"/>
                </a:solidFill>
                <a:latin typeface="-윤고딕330"/>
                <a:ea typeface="-윤고딕330"/>
                <a:cs typeface="-윤고딕330"/>
              </a:rPr>
              <a:t>/</a:t>
            </a:r>
            <a:r>
              <a:rPr lang="ko-KR" altLang="en-US" sz="1400" b="1" dirty="0">
                <a:solidFill>
                  <a:srgbClr val="3A3A3A"/>
                </a:solidFill>
                <a:latin typeface="-윤고딕330"/>
                <a:ea typeface="-윤고딕330"/>
                <a:cs typeface="-윤고딕330"/>
              </a:rPr>
              <a:t>소득</a:t>
            </a:r>
            <a:r>
              <a:rPr lang="en-US" altLang="ko-KR" sz="1400" b="1" dirty="0">
                <a:solidFill>
                  <a:srgbClr val="3A3A3A"/>
                </a:solidFill>
                <a:latin typeface="-윤고딕330"/>
                <a:ea typeface="-윤고딕330"/>
                <a:cs typeface="-윤고딕330"/>
              </a:rPr>
              <a:t>, </a:t>
            </a:r>
            <a:r>
              <a:rPr lang="ko-KR" altLang="en-US" sz="1400" b="1" dirty="0">
                <a:solidFill>
                  <a:srgbClr val="3A3A3A"/>
                </a:solidFill>
                <a:latin typeface="-윤고딕330"/>
                <a:ea typeface="-윤고딕330"/>
                <a:cs typeface="-윤고딕330"/>
              </a:rPr>
              <a:t>고용불안정</a:t>
            </a:r>
            <a:r>
              <a:rPr lang="en-US" altLang="ko-KR" sz="1400" b="1" dirty="0">
                <a:solidFill>
                  <a:srgbClr val="3A3A3A"/>
                </a:solidFill>
                <a:latin typeface="-윤고딕330"/>
                <a:ea typeface="-윤고딕330"/>
                <a:cs typeface="-윤고딕330"/>
              </a:rPr>
              <a:t>/</a:t>
            </a:r>
            <a:r>
              <a:rPr lang="ko-KR" altLang="en-US" sz="1400" b="1" dirty="0">
                <a:solidFill>
                  <a:srgbClr val="3A3A3A"/>
                </a:solidFill>
                <a:latin typeface="-윤고딕330"/>
                <a:ea typeface="-윤고딕330"/>
                <a:cs typeface="-윤고딕330"/>
              </a:rPr>
              <a:t>짧은 근속</a:t>
            </a:r>
            <a:r>
              <a:rPr lang="en-US" altLang="ko-KR" sz="1400" b="1" dirty="0">
                <a:solidFill>
                  <a:srgbClr val="3A3A3A"/>
                </a:solidFill>
                <a:latin typeface="-윤고딕330"/>
                <a:ea typeface="-윤고딕330"/>
                <a:cs typeface="-윤고딕330"/>
              </a:rPr>
              <a:t>, </a:t>
            </a:r>
            <a:r>
              <a:rPr lang="ko-KR" altLang="en-US" sz="1400" b="1" dirty="0">
                <a:solidFill>
                  <a:srgbClr val="3A3A3A"/>
                </a:solidFill>
                <a:latin typeface="-윤고딕330"/>
                <a:ea typeface="-윤고딕330"/>
                <a:cs typeface="-윤고딕330"/>
              </a:rPr>
              <a:t>낮은 복지혜택</a:t>
            </a:r>
            <a:endParaRPr lang="zh-CN" altLang="en-US" sz="1200" b="1" dirty="0">
              <a:solidFill>
                <a:srgbClr val="3A3A3A"/>
              </a:solidFill>
              <a:latin typeface="-윤고딕330"/>
              <a:ea typeface="-윤고딕330"/>
              <a:cs typeface="-윤고딕330"/>
            </a:endParaRPr>
          </a:p>
        </p:txBody>
      </p:sp>
      <p:sp>
        <p:nvSpPr>
          <p:cNvPr id="35" name="직사각형 101">
            <a:extLst>
              <a:ext uri="{FF2B5EF4-FFF2-40B4-BE49-F238E27FC236}">
                <a16:creationId xmlns:a16="http://schemas.microsoft.com/office/drawing/2014/main" id="{47A37292-C47A-4303-A5AF-73736FB079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786" y="6270780"/>
            <a:ext cx="826590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ko-KR" altLang="en-US" sz="1050" dirty="0">
                <a:latin typeface="+mj-ea"/>
                <a:ea typeface="+mj-ea"/>
                <a:cs typeface="-윤고딕330"/>
              </a:rPr>
              <a:t>자료</a:t>
            </a:r>
            <a:r>
              <a:rPr lang="en-US" altLang="ko-KR" sz="1050" dirty="0">
                <a:latin typeface="+mj-ea"/>
                <a:ea typeface="+mj-ea"/>
                <a:cs typeface="-윤고딕330"/>
              </a:rPr>
              <a:t>:</a:t>
            </a:r>
            <a:r>
              <a:rPr lang="en-US" altLang="ko-KR" sz="900" dirty="0">
                <a:latin typeface="-윤고딕330"/>
                <a:ea typeface="-윤고딕330"/>
                <a:cs typeface="-윤고딕330"/>
              </a:rPr>
              <a:t> </a:t>
            </a:r>
            <a:r>
              <a:rPr lang="ko-KR" altLang="en-US" sz="1000" dirty="0">
                <a:latin typeface="+mn-ea"/>
                <a:ea typeface="+mn-ea"/>
                <a:cs typeface="-윤고딕330"/>
              </a:rPr>
              <a:t>통계청</a:t>
            </a:r>
            <a:r>
              <a:rPr lang="en-US" altLang="ko-KR" sz="1000" dirty="0">
                <a:latin typeface="+mn-ea"/>
                <a:ea typeface="+mn-ea"/>
                <a:cs typeface="-윤고딕330"/>
              </a:rPr>
              <a:t>, 2023. 8. </a:t>
            </a:r>
            <a:r>
              <a:rPr lang="ko-KR" altLang="en-US" sz="1000" dirty="0">
                <a:latin typeface="+mn-ea"/>
                <a:ea typeface="+mn-ea"/>
                <a:cs typeface="-윤고딕330"/>
              </a:rPr>
              <a:t>경제활동인구조사 고용형태별 </a:t>
            </a:r>
            <a:r>
              <a:rPr lang="ko-KR" altLang="en-US" sz="1000" dirty="0" err="1">
                <a:latin typeface="+mn-ea"/>
                <a:ea typeface="+mn-ea"/>
                <a:cs typeface="-윤고딕330"/>
              </a:rPr>
              <a:t>부가조사</a:t>
            </a:r>
            <a:r>
              <a:rPr lang="ko-KR" altLang="en-US" sz="1000" dirty="0">
                <a:latin typeface="+mn-ea"/>
                <a:ea typeface="+mn-ea"/>
                <a:cs typeface="-윤고딕330"/>
              </a:rPr>
              <a:t> </a:t>
            </a:r>
            <a:r>
              <a:rPr lang="en-US" altLang="ko-KR" sz="1000" dirty="0">
                <a:latin typeface="+mn-ea"/>
                <a:ea typeface="+mn-ea"/>
                <a:cs typeface="-윤고딕330"/>
              </a:rPr>
              <a:t>/</a:t>
            </a:r>
            <a:r>
              <a:rPr lang="en-US" altLang="ko-KR" sz="900" dirty="0">
                <a:latin typeface="-윤고딕330"/>
                <a:ea typeface="-윤고딕330"/>
                <a:cs typeface="-윤고딕330"/>
              </a:rPr>
              <a:t> </a:t>
            </a:r>
            <a:r>
              <a:rPr lang="ko-KR" altLang="en-US" sz="1050" dirty="0">
                <a:latin typeface="+mj-ea"/>
                <a:ea typeface="+mj-ea"/>
                <a:cs typeface="-윤고딕330"/>
              </a:rPr>
              <a:t>고용노동부</a:t>
            </a:r>
            <a:r>
              <a:rPr lang="en-US" altLang="ko-KR" sz="1050" dirty="0">
                <a:latin typeface="+mj-ea"/>
                <a:ea typeface="+mj-ea"/>
                <a:cs typeface="-윤고딕330"/>
              </a:rPr>
              <a:t>, 2023.8, </a:t>
            </a:r>
            <a:r>
              <a:rPr lang="ko-KR" altLang="en-US" sz="1050" dirty="0" err="1">
                <a:latin typeface="+mj-ea"/>
                <a:ea typeface="+mj-ea"/>
                <a:cs typeface="-윤고딕330"/>
              </a:rPr>
              <a:t>고용공시제</a:t>
            </a:r>
            <a:r>
              <a:rPr lang="en-US" altLang="ko-KR" sz="1050" dirty="0">
                <a:latin typeface="+mj-ea"/>
                <a:ea typeface="+mj-ea"/>
                <a:cs typeface="-윤고딕330"/>
              </a:rPr>
              <a:t>/</a:t>
            </a:r>
            <a:r>
              <a:rPr lang="ko-KR" altLang="en-US" sz="1050" dirty="0">
                <a:latin typeface="+mj-ea"/>
                <a:ea typeface="+mj-ea"/>
                <a:cs typeface="-윤고딕330"/>
              </a:rPr>
              <a:t>통계청 </a:t>
            </a:r>
            <a:r>
              <a:rPr lang="en-US" altLang="ko-KR" sz="1050" dirty="0">
                <a:latin typeface="+mj-ea"/>
                <a:ea typeface="+mj-ea"/>
                <a:cs typeface="-윤고딕330"/>
              </a:rPr>
              <a:t>2023. 8. </a:t>
            </a:r>
            <a:r>
              <a:rPr lang="ko-KR" altLang="en-US" sz="1050" dirty="0">
                <a:latin typeface="+mj-ea"/>
                <a:ea typeface="+mj-ea"/>
                <a:cs typeface="-윤고딕330"/>
              </a:rPr>
              <a:t>경제활동인구조사 </a:t>
            </a:r>
            <a:r>
              <a:rPr lang="ko-KR" altLang="en-US" sz="1050" dirty="0" err="1">
                <a:latin typeface="+mj-ea"/>
                <a:ea typeface="+mj-ea"/>
                <a:cs typeface="-윤고딕330"/>
              </a:rPr>
              <a:t>비임금근로</a:t>
            </a:r>
            <a:r>
              <a:rPr lang="ko-KR" altLang="en-US" sz="1050" dirty="0">
                <a:latin typeface="+mj-ea"/>
                <a:ea typeface="+mj-ea"/>
                <a:cs typeface="-윤고딕330"/>
              </a:rPr>
              <a:t> </a:t>
            </a:r>
            <a:r>
              <a:rPr lang="ko-KR" altLang="en-US" sz="1050" dirty="0" err="1">
                <a:latin typeface="+mj-ea"/>
                <a:ea typeface="+mj-ea"/>
                <a:cs typeface="-윤고딕330"/>
              </a:rPr>
              <a:t>부가조사</a:t>
            </a:r>
            <a:r>
              <a:rPr lang="en-US" altLang="ko-KR" sz="1050" dirty="0">
                <a:latin typeface="+mj-ea"/>
                <a:ea typeface="+mj-ea"/>
                <a:cs typeface="-윤고딕330"/>
              </a:rPr>
              <a:t>. </a:t>
            </a:r>
            <a:r>
              <a:rPr lang="ko-KR" altLang="en-US" sz="1050" dirty="0">
                <a:latin typeface="+mj-ea"/>
                <a:ea typeface="+mj-ea"/>
                <a:cs typeface="-윤고딕330"/>
              </a:rPr>
              <a:t>통계청</a:t>
            </a:r>
            <a:r>
              <a:rPr lang="en-US" altLang="ko-KR" sz="1050" dirty="0">
                <a:latin typeface="+mj-ea"/>
                <a:ea typeface="+mj-ea"/>
                <a:cs typeface="-윤고딕330"/>
              </a:rPr>
              <a:t>. 2024.1.10. </a:t>
            </a:r>
            <a:r>
              <a:rPr lang="ko-KR" altLang="en-US" sz="1050" dirty="0">
                <a:latin typeface="+mj-ea"/>
                <a:ea typeface="+mj-ea"/>
                <a:cs typeface="-윤고딕330"/>
              </a:rPr>
              <a:t>공공부문 </a:t>
            </a:r>
            <a:r>
              <a:rPr lang="ko-KR" altLang="en-US" sz="1050" dirty="0" err="1">
                <a:latin typeface="+mj-ea"/>
                <a:ea typeface="+mj-ea"/>
                <a:cs typeface="-윤고딕330"/>
              </a:rPr>
              <a:t>일자리통계</a:t>
            </a:r>
            <a:endParaRPr lang="ko-KR" altLang="en-US" sz="1050" dirty="0">
              <a:latin typeface="+mj-ea"/>
              <a:ea typeface="+mj-ea"/>
              <a:cs typeface="-윤고딕330"/>
            </a:endParaRPr>
          </a:p>
        </p:txBody>
      </p:sp>
      <p:sp>
        <p:nvSpPr>
          <p:cNvPr id="36" name="슬라이드 번호 개체 틀 5">
            <a:extLst>
              <a:ext uri="{FF2B5EF4-FFF2-40B4-BE49-F238E27FC236}">
                <a16:creationId xmlns:a16="http://schemas.microsoft.com/office/drawing/2014/main" id="{243E791D-870E-463F-A196-2F80E1BEBFFE}"/>
              </a:ext>
            </a:extLst>
          </p:cNvPr>
          <p:cNvSpPr txBox="1">
            <a:spLocks/>
          </p:cNvSpPr>
          <p:nvPr/>
        </p:nvSpPr>
        <p:spPr bwMode="auto">
          <a:xfrm>
            <a:off x="4497137" y="4837347"/>
            <a:ext cx="510779" cy="239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latinLnBrk="0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ko-KR" sz="900">
                <a:solidFill>
                  <a:schemeClr val="bg1"/>
                </a:solidFill>
                <a:latin typeface="Arial" panose="020B0604020202020204" pitchFamily="34" charset="0"/>
              </a:rPr>
              <a:t>2</a:t>
            </a:r>
            <a:endParaRPr lang="ko-KR" altLang="en-US" sz="9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9DF80F0C-3A22-4C25-A612-D3FD787A3C73}"/>
              </a:ext>
            </a:extLst>
          </p:cNvPr>
          <p:cNvSpPr/>
          <p:nvPr/>
        </p:nvSpPr>
        <p:spPr>
          <a:xfrm>
            <a:off x="611560" y="2079563"/>
            <a:ext cx="3384375" cy="71977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600" b="1" dirty="0">
                <a:solidFill>
                  <a:schemeClr val="tx1"/>
                </a:solidFill>
              </a:rPr>
              <a:t>1</a:t>
            </a:r>
            <a:r>
              <a:rPr lang="ko-KR" altLang="en-US" sz="1600" b="1" dirty="0">
                <a:solidFill>
                  <a:schemeClr val="tx1"/>
                </a:solidFill>
              </a:rPr>
              <a:t>차 노동시장</a:t>
            </a:r>
            <a:endParaRPr lang="en-US" altLang="ko-KR" sz="1600" b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n-US" altLang="ko-KR" sz="1400" b="1" spc="-150" dirty="0">
                <a:solidFill>
                  <a:schemeClr val="tx1"/>
                </a:solidFill>
              </a:rPr>
              <a:t>(</a:t>
            </a:r>
            <a:r>
              <a:rPr lang="ko-KR" altLang="en-US" sz="1400" b="1" spc="-150" dirty="0">
                <a:solidFill>
                  <a:schemeClr val="tx1"/>
                </a:solidFill>
              </a:rPr>
              <a:t>근로자 </a:t>
            </a:r>
            <a:r>
              <a:rPr lang="en-US" altLang="ko-KR" sz="1400" b="1" spc="-150" dirty="0">
                <a:solidFill>
                  <a:schemeClr val="tx1"/>
                </a:solidFill>
              </a:rPr>
              <a:t>591.4</a:t>
            </a:r>
            <a:r>
              <a:rPr lang="ko-KR" altLang="en-US" sz="1400" b="1" spc="-150" dirty="0">
                <a:solidFill>
                  <a:schemeClr val="tx1"/>
                </a:solidFill>
              </a:rPr>
              <a:t>만명 </a:t>
            </a:r>
            <a:r>
              <a:rPr lang="en-US" altLang="ko-KR" sz="1400" b="1" spc="-150" dirty="0">
                <a:solidFill>
                  <a:schemeClr val="tx1"/>
                </a:solidFill>
              </a:rPr>
              <a:t>+ </a:t>
            </a:r>
            <a:r>
              <a:rPr lang="ko-KR" altLang="en-US" sz="1400" b="1" spc="-150" dirty="0">
                <a:solidFill>
                  <a:schemeClr val="tx1"/>
                </a:solidFill>
              </a:rPr>
              <a:t>자영업자 </a:t>
            </a:r>
            <a:r>
              <a:rPr lang="en-US" altLang="ko-KR" sz="1400" b="1" spc="-150" dirty="0">
                <a:solidFill>
                  <a:schemeClr val="tx1"/>
                </a:solidFill>
              </a:rPr>
              <a:t>80</a:t>
            </a:r>
            <a:r>
              <a:rPr lang="ko-KR" altLang="en-US" sz="1400" b="1" spc="-150" dirty="0">
                <a:solidFill>
                  <a:schemeClr val="tx1"/>
                </a:solidFill>
              </a:rPr>
              <a:t>만명</a:t>
            </a:r>
            <a:r>
              <a:rPr lang="en-US" altLang="ko-KR" sz="1400" b="1" spc="-150" dirty="0">
                <a:solidFill>
                  <a:schemeClr val="tx1"/>
                </a:solidFill>
              </a:rPr>
              <a:t>)</a:t>
            </a:r>
          </a:p>
          <a:p>
            <a:pPr algn="ctr">
              <a:defRPr/>
            </a:pPr>
            <a:r>
              <a:rPr lang="en-US" altLang="ko-KR" sz="1400" b="1" spc="-150" dirty="0">
                <a:solidFill>
                  <a:schemeClr val="tx1"/>
                </a:solidFill>
              </a:rPr>
              <a:t>= 671.4</a:t>
            </a:r>
            <a:r>
              <a:rPr lang="ko-KR" altLang="en-US" sz="1400" b="1" spc="-150" dirty="0">
                <a:solidFill>
                  <a:schemeClr val="tx1"/>
                </a:solidFill>
              </a:rPr>
              <a:t>만명</a:t>
            </a:r>
            <a:r>
              <a:rPr lang="en-US" altLang="ko-KR" sz="1400" b="1" spc="-150" dirty="0">
                <a:solidFill>
                  <a:schemeClr val="tx1"/>
                </a:solidFill>
              </a:rPr>
              <a:t> </a:t>
            </a:r>
            <a:r>
              <a:rPr lang="en-US" altLang="ko-KR" sz="1400" spc="-150" dirty="0">
                <a:solidFill>
                  <a:schemeClr val="tx1"/>
                </a:solidFill>
              </a:rPr>
              <a:t>(</a:t>
            </a:r>
            <a:r>
              <a:rPr lang="ko-KR" altLang="en-US" sz="1400" spc="-150" dirty="0">
                <a:solidFill>
                  <a:schemeClr val="tx1"/>
                </a:solidFill>
              </a:rPr>
              <a:t>근로자의 </a:t>
            </a:r>
            <a:r>
              <a:rPr lang="en-US" altLang="ko-KR" sz="1400" spc="-150" dirty="0">
                <a:solidFill>
                  <a:schemeClr val="tx1"/>
                </a:solidFill>
              </a:rPr>
              <a:t>26.9%, </a:t>
            </a:r>
            <a:r>
              <a:rPr lang="ko-KR" altLang="en-US" sz="1400" spc="-150" dirty="0">
                <a:solidFill>
                  <a:schemeClr val="tx1"/>
                </a:solidFill>
              </a:rPr>
              <a:t>취업자의 </a:t>
            </a:r>
            <a:r>
              <a:rPr lang="en-US" altLang="ko-KR" sz="1400" spc="-150" dirty="0">
                <a:solidFill>
                  <a:schemeClr val="tx1"/>
                </a:solidFill>
              </a:rPr>
              <a:t>24.3%)</a:t>
            </a:r>
            <a:endParaRPr lang="ko-KR" altLang="en-US" sz="1400" spc="-150" dirty="0">
              <a:solidFill>
                <a:schemeClr val="tx1"/>
              </a:solidFill>
            </a:endParaRP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297B083A-0E31-4485-A7E7-323951BF85F4}"/>
              </a:ext>
            </a:extLst>
          </p:cNvPr>
          <p:cNvSpPr/>
          <p:nvPr/>
        </p:nvSpPr>
        <p:spPr>
          <a:xfrm>
            <a:off x="769835" y="2963559"/>
            <a:ext cx="3154092" cy="470054"/>
          </a:xfrm>
          <a:prstGeom prst="rect">
            <a:avLst/>
          </a:prstGeom>
          <a:solidFill>
            <a:srgbClr val="CEDF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 err="1">
                <a:solidFill>
                  <a:schemeClr val="tx1"/>
                </a:solidFill>
              </a:rPr>
              <a:t>민간대기업</a:t>
            </a:r>
            <a:r>
              <a:rPr lang="ko-KR" altLang="en-US" sz="1400" b="1" dirty="0">
                <a:solidFill>
                  <a:schemeClr val="tx1"/>
                </a:solidFill>
              </a:rPr>
              <a:t> 정규직 </a:t>
            </a:r>
            <a:r>
              <a:rPr lang="en-US" altLang="ko-KR" sz="1400" dirty="0">
                <a:solidFill>
                  <a:srgbClr val="FF0000"/>
                </a:solidFill>
              </a:rPr>
              <a:t>(339.4</a:t>
            </a:r>
            <a:r>
              <a:rPr lang="ko-KR" altLang="en-US" sz="1400" dirty="0">
                <a:solidFill>
                  <a:srgbClr val="FF0000"/>
                </a:solidFill>
              </a:rPr>
              <a:t>만명</a:t>
            </a:r>
            <a:r>
              <a:rPr lang="en-US" altLang="ko-KR" sz="1100" dirty="0">
                <a:solidFill>
                  <a:schemeClr val="tx1"/>
                </a:solidFill>
              </a:rPr>
              <a:t>) </a:t>
            </a:r>
            <a:endParaRPr lang="en-US" altLang="ko-KR" sz="1050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n-US" altLang="ko-KR" sz="1400" dirty="0">
                <a:solidFill>
                  <a:schemeClr val="tx1"/>
                </a:solidFill>
              </a:rPr>
              <a:t>(</a:t>
            </a:r>
            <a:r>
              <a:rPr lang="ko-KR" altLang="en-US" sz="1400" dirty="0">
                <a:solidFill>
                  <a:schemeClr val="tx1"/>
                </a:solidFill>
              </a:rPr>
              <a:t>근로자의 </a:t>
            </a:r>
            <a:r>
              <a:rPr lang="en-US" altLang="ko-KR" sz="1400" dirty="0">
                <a:solidFill>
                  <a:schemeClr val="tx1"/>
                </a:solidFill>
              </a:rPr>
              <a:t>15.5%, </a:t>
            </a:r>
            <a:r>
              <a:rPr lang="ko-KR" altLang="en-US" sz="1400" dirty="0">
                <a:solidFill>
                  <a:schemeClr val="tx1"/>
                </a:solidFill>
              </a:rPr>
              <a:t>취업자의</a:t>
            </a:r>
            <a:r>
              <a:rPr lang="en-US" altLang="ko-KR" sz="1400" dirty="0">
                <a:solidFill>
                  <a:schemeClr val="tx1"/>
                </a:solidFill>
              </a:rPr>
              <a:t>11.8%)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CA3171EE-1D63-48CE-B57E-AC9967EF3C5F}"/>
              </a:ext>
            </a:extLst>
          </p:cNvPr>
          <p:cNvSpPr/>
          <p:nvPr/>
        </p:nvSpPr>
        <p:spPr>
          <a:xfrm>
            <a:off x="769832" y="3501381"/>
            <a:ext cx="3154095" cy="470054"/>
          </a:xfrm>
          <a:prstGeom prst="rect">
            <a:avLst/>
          </a:prstGeom>
          <a:solidFill>
            <a:srgbClr val="CEDF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>
                <a:solidFill>
                  <a:schemeClr val="tx1"/>
                </a:solidFill>
              </a:rPr>
              <a:t>공공부문 정규직 </a:t>
            </a:r>
            <a:r>
              <a:rPr lang="en-US" altLang="ko-KR" sz="1200" b="1" spc="-100" dirty="0">
                <a:solidFill>
                  <a:schemeClr val="tx1"/>
                </a:solidFill>
              </a:rPr>
              <a:t>(</a:t>
            </a:r>
            <a:r>
              <a:rPr lang="ko-KR" altLang="en-US" sz="1200" b="1" spc="-100" dirty="0">
                <a:solidFill>
                  <a:schemeClr val="tx1"/>
                </a:solidFill>
              </a:rPr>
              <a:t>무기계약직 제외</a:t>
            </a:r>
            <a:r>
              <a:rPr lang="en-US" altLang="ko-KR" sz="1200" b="1" spc="-100" dirty="0">
                <a:solidFill>
                  <a:schemeClr val="tx1"/>
                </a:solidFill>
              </a:rPr>
              <a:t>) </a:t>
            </a:r>
            <a:r>
              <a:rPr lang="en-US" altLang="ko-KR" sz="1400" spc="-100" dirty="0">
                <a:solidFill>
                  <a:srgbClr val="FF0000"/>
                </a:solidFill>
              </a:rPr>
              <a:t>(252</a:t>
            </a:r>
            <a:r>
              <a:rPr lang="ko-KR" altLang="en-US" sz="1400" spc="-100" dirty="0">
                <a:solidFill>
                  <a:srgbClr val="FF0000"/>
                </a:solidFill>
              </a:rPr>
              <a:t>명</a:t>
            </a:r>
            <a:r>
              <a:rPr lang="en-US" altLang="ko-KR" sz="1400" spc="-100" dirty="0">
                <a:solidFill>
                  <a:schemeClr val="tx1"/>
                </a:solidFill>
              </a:rPr>
              <a:t>)(</a:t>
            </a:r>
            <a:r>
              <a:rPr lang="ko-KR" altLang="en-US" sz="1400" spc="-100" dirty="0">
                <a:solidFill>
                  <a:schemeClr val="tx1"/>
                </a:solidFill>
              </a:rPr>
              <a:t>근로자의 </a:t>
            </a:r>
            <a:r>
              <a:rPr lang="en-US" altLang="ko-KR" sz="1400" spc="-100" dirty="0">
                <a:solidFill>
                  <a:schemeClr val="tx1"/>
                </a:solidFill>
              </a:rPr>
              <a:t>10.6%, </a:t>
            </a:r>
            <a:r>
              <a:rPr lang="ko-KR" altLang="en-US" sz="1400" spc="-100" dirty="0">
                <a:solidFill>
                  <a:schemeClr val="tx1"/>
                </a:solidFill>
              </a:rPr>
              <a:t>취업자의 </a:t>
            </a:r>
            <a:r>
              <a:rPr lang="en-US" altLang="ko-KR" sz="1400" spc="-100" dirty="0">
                <a:solidFill>
                  <a:schemeClr val="tx1"/>
                </a:solidFill>
              </a:rPr>
              <a:t>8.1%)</a:t>
            </a:r>
            <a:endParaRPr lang="ko-KR" altLang="en-US" sz="1100" spc="-100" dirty="0">
              <a:solidFill>
                <a:schemeClr val="tx1"/>
              </a:solidFill>
            </a:endParaRPr>
          </a:p>
        </p:txBody>
      </p:sp>
      <p:sp>
        <p:nvSpPr>
          <p:cNvPr id="40" name="왼쪽 중괄호 39">
            <a:extLst>
              <a:ext uri="{FF2B5EF4-FFF2-40B4-BE49-F238E27FC236}">
                <a16:creationId xmlns:a16="http://schemas.microsoft.com/office/drawing/2014/main" id="{DE545882-4E42-4256-9678-C39ACA1A52CC}"/>
              </a:ext>
            </a:extLst>
          </p:cNvPr>
          <p:cNvSpPr/>
          <p:nvPr/>
        </p:nvSpPr>
        <p:spPr>
          <a:xfrm>
            <a:off x="568430" y="3010442"/>
            <a:ext cx="101919" cy="1455524"/>
          </a:xfrm>
          <a:prstGeom prst="leftBrace">
            <a:avLst/>
          </a:prstGeom>
          <a:ln w="28575">
            <a:solidFill>
              <a:srgbClr val="02040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 sz="1350"/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CCAF999A-C0A1-4BDF-8138-ACFD347759AF}"/>
              </a:ext>
            </a:extLst>
          </p:cNvPr>
          <p:cNvSpPr/>
          <p:nvPr/>
        </p:nvSpPr>
        <p:spPr>
          <a:xfrm>
            <a:off x="4526446" y="2079445"/>
            <a:ext cx="3635853" cy="7198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600" b="1" dirty="0">
                <a:solidFill>
                  <a:schemeClr val="tx1"/>
                </a:solidFill>
              </a:rPr>
              <a:t>2</a:t>
            </a:r>
            <a:r>
              <a:rPr lang="ko-KR" altLang="en-US" sz="1600" b="1" dirty="0">
                <a:solidFill>
                  <a:schemeClr val="tx1"/>
                </a:solidFill>
              </a:rPr>
              <a:t>차</a:t>
            </a:r>
            <a:r>
              <a:rPr lang="en-US" altLang="ko-KR" sz="1600" b="1" dirty="0">
                <a:solidFill>
                  <a:schemeClr val="tx1"/>
                </a:solidFill>
              </a:rPr>
              <a:t>(3</a:t>
            </a:r>
            <a:r>
              <a:rPr lang="ko-KR" altLang="en-US" sz="1600" b="1" dirty="0">
                <a:solidFill>
                  <a:schemeClr val="tx1"/>
                </a:solidFill>
              </a:rPr>
              <a:t>차</a:t>
            </a:r>
            <a:r>
              <a:rPr lang="en-US" altLang="ko-KR" sz="1600" b="1" dirty="0">
                <a:solidFill>
                  <a:schemeClr val="tx1"/>
                </a:solidFill>
              </a:rPr>
              <a:t>)</a:t>
            </a:r>
            <a:r>
              <a:rPr lang="ko-KR" altLang="en-US" sz="1600" b="1" dirty="0">
                <a:solidFill>
                  <a:schemeClr val="tx1"/>
                </a:solidFill>
              </a:rPr>
              <a:t> 노동시장</a:t>
            </a:r>
            <a:endParaRPr lang="en-US" altLang="ko-KR" sz="1600" b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n-US" altLang="ko-KR" sz="1400" b="1" spc="-150" dirty="0">
                <a:solidFill>
                  <a:schemeClr val="tx1"/>
                </a:solidFill>
              </a:rPr>
              <a:t>(</a:t>
            </a:r>
            <a:r>
              <a:rPr lang="ko-KR" altLang="en-US" sz="1400" b="1" spc="-150" dirty="0">
                <a:solidFill>
                  <a:schemeClr val="tx1"/>
                </a:solidFill>
              </a:rPr>
              <a:t>근로자 </a:t>
            </a:r>
            <a:r>
              <a:rPr lang="en-US" altLang="ko-KR" sz="1400" b="1" spc="-150" dirty="0">
                <a:solidFill>
                  <a:schemeClr val="tx1"/>
                </a:solidFill>
              </a:rPr>
              <a:t>1,604</a:t>
            </a:r>
            <a:r>
              <a:rPr lang="ko-KR" altLang="en-US" sz="1400" b="1" spc="-150" dirty="0">
                <a:solidFill>
                  <a:schemeClr val="tx1"/>
                </a:solidFill>
              </a:rPr>
              <a:t>만명</a:t>
            </a:r>
            <a:r>
              <a:rPr lang="en-US" altLang="ko-KR" sz="1400" b="1" spc="-150" dirty="0">
                <a:solidFill>
                  <a:schemeClr val="tx1"/>
                </a:solidFill>
              </a:rPr>
              <a:t>+ </a:t>
            </a:r>
            <a:r>
              <a:rPr lang="ko-KR" altLang="en-US" sz="1400" b="1" spc="-150" dirty="0">
                <a:solidFill>
                  <a:schemeClr val="tx1"/>
                </a:solidFill>
              </a:rPr>
              <a:t>자영업자</a:t>
            </a:r>
            <a:r>
              <a:rPr lang="en-US" altLang="ko-KR" sz="1400" b="1" spc="-150" dirty="0">
                <a:solidFill>
                  <a:schemeClr val="tx1"/>
                </a:solidFill>
              </a:rPr>
              <a:t>592.4</a:t>
            </a:r>
            <a:r>
              <a:rPr lang="ko-KR" altLang="en-US" sz="1400" b="1" spc="-150" dirty="0">
                <a:solidFill>
                  <a:schemeClr val="tx1"/>
                </a:solidFill>
              </a:rPr>
              <a:t>만명 </a:t>
            </a:r>
            <a:endParaRPr lang="en-US" altLang="ko-KR" sz="1400" b="1" spc="-150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n-US" altLang="ko-KR" sz="1400" b="1" spc="-150" dirty="0">
                <a:solidFill>
                  <a:schemeClr val="tx1"/>
                </a:solidFill>
              </a:rPr>
              <a:t>= 2196.4</a:t>
            </a:r>
            <a:r>
              <a:rPr lang="ko-KR" altLang="en-US" sz="1400" b="1" spc="-150" dirty="0">
                <a:solidFill>
                  <a:schemeClr val="tx1"/>
                </a:solidFill>
              </a:rPr>
              <a:t>만명</a:t>
            </a:r>
            <a:r>
              <a:rPr lang="en-US" altLang="ko-KR" sz="1400" b="1" spc="-150" dirty="0">
                <a:solidFill>
                  <a:schemeClr val="tx1"/>
                </a:solidFill>
              </a:rPr>
              <a:t>) </a:t>
            </a:r>
            <a:r>
              <a:rPr lang="en-US" altLang="ko-KR" sz="1400" spc="-150" dirty="0">
                <a:solidFill>
                  <a:schemeClr val="tx1"/>
                </a:solidFill>
              </a:rPr>
              <a:t>(</a:t>
            </a:r>
            <a:r>
              <a:rPr lang="ko-KR" altLang="en-US" sz="1400" spc="-150" dirty="0">
                <a:solidFill>
                  <a:schemeClr val="tx1"/>
                </a:solidFill>
              </a:rPr>
              <a:t>근로자의 </a:t>
            </a:r>
            <a:r>
              <a:rPr lang="en-US" altLang="ko-KR" sz="1400" spc="-150" dirty="0">
                <a:solidFill>
                  <a:schemeClr val="tx1"/>
                </a:solidFill>
              </a:rPr>
              <a:t>73.1%, </a:t>
            </a:r>
            <a:r>
              <a:rPr lang="ko-KR" altLang="en-US" sz="1400" spc="-150" dirty="0">
                <a:solidFill>
                  <a:schemeClr val="tx1"/>
                </a:solidFill>
              </a:rPr>
              <a:t>취업자의 </a:t>
            </a:r>
            <a:r>
              <a:rPr lang="en-US" altLang="ko-KR" sz="1400" spc="-150" dirty="0">
                <a:solidFill>
                  <a:schemeClr val="tx1"/>
                </a:solidFill>
              </a:rPr>
              <a:t>75.7%)</a:t>
            </a:r>
          </a:p>
        </p:txBody>
      </p:sp>
      <p:sp>
        <p:nvSpPr>
          <p:cNvPr id="42" name="직사각형 41">
            <a:extLst>
              <a:ext uri="{FF2B5EF4-FFF2-40B4-BE49-F238E27FC236}">
                <a16:creationId xmlns:a16="http://schemas.microsoft.com/office/drawing/2014/main" id="{57FC5D49-4214-4E9B-81C7-456D8CE79747}"/>
              </a:ext>
            </a:extLst>
          </p:cNvPr>
          <p:cNvSpPr/>
          <p:nvPr/>
        </p:nvSpPr>
        <p:spPr>
          <a:xfrm>
            <a:off x="4496143" y="3887952"/>
            <a:ext cx="2731876" cy="413609"/>
          </a:xfrm>
          <a:prstGeom prst="rect">
            <a:avLst/>
          </a:prstGeom>
          <a:solidFill>
            <a:srgbClr val="CEDF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>
                <a:solidFill>
                  <a:schemeClr val="tx1"/>
                </a:solidFill>
              </a:rPr>
              <a:t>민간중소기업 정규직</a:t>
            </a:r>
            <a:r>
              <a:rPr lang="en-US" altLang="ko-KR" sz="1200" dirty="0">
                <a:solidFill>
                  <a:srgbClr val="FF0000"/>
                </a:solidFill>
              </a:rPr>
              <a:t>(833.3</a:t>
            </a:r>
            <a:r>
              <a:rPr lang="ko-KR" altLang="en-US" sz="1200" dirty="0">
                <a:solidFill>
                  <a:srgbClr val="FF0000"/>
                </a:solidFill>
              </a:rPr>
              <a:t>만명</a:t>
            </a:r>
            <a:r>
              <a:rPr lang="en-US" altLang="ko-KR" sz="1200" dirty="0">
                <a:solidFill>
                  <a:srgbClr val="FF0000"/>
                </a:solidFill>
              </a:rPr>
              <a:t>)</a:t>
            </a:r>
          </a:p>
          <a:p>
            <a:pPr algn="ctr">
              <a:defRPr/>
            </a:pPr>
            <a:r>
              <a:rPr lang="en-US" altLang="ko-KR" sz="1200" dirty="0">
                <a:solidFill>
                  <a:schemeClr val="tx1"/>
                </a:solidFill>
              </a:rPr>
              <a:t>(</a:t>
            </a:r>
            <a:r>
              <a:rPr lang="ko-KR" altLang="en-US" sz="1200" dirty="0">
                <a:solidFill>
                  <a:schemeClr val="tx1"/>
                </a:solidFill>
              </a:rPr>
              <a:t>근로자의 </a:t>
            </a:r>
            <a:r>
              <a:rPr lang="en-US" altLang="ko-KR" sz="1200" dirty="0">
                <a:solidFill>
                  <a:schemeClr val="tx1"/>
                </a:solidFill>
              </a:rPr>
              <a:t>38.0%, </a:t>
            </a:r>
            <a:r>
              <a:rPr lang="ko-KR" altLang="en-US" sz="1200" dirty="0">
                <a:solidFill>
                  <a:schemeClr val="tx1"/>
                </a:solidFill>
              </a:rPr>
              <a:t>취업자의 </a:t>
            </a:r>
            <a:r>
              <a:rPr lang="en-US" altLang="ko-KR" sz="1200" dirty="0">
                <a:solidFill>
                  <a:schemeClr val="tx1"/>
                </a:solidFill>
              </a:rPr>
              <a:t>29.1%)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FD09539A-A341-4B75-A2EF-8E3810CF5D07}"/>
              </a:ext>
            </a:extLst>
          </p:cNvPr>
          <p:cNvSpPr/>
          <p:nvPr/>
        </p:nvSpPr>
        <p:spPr>
          <a:xfrm>
            <a:off x="4505685" y="3440201"/>
            <a:ext cx="2731877" cy="396893"/>
          </a:xfrm>
          <a:prstGeom prst="rect">
            <a:avLst/>
          </a:prstGeom>
          <a:solidFill>
            <a:srgbClr val="CEDF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>
                <a:solidFill>
                  <a:schemeClr val="tx1"/>
                </a:solidFill>
              </a:rPr>
              <a:t>민간대기업비정규직</a:t>
            </a:r>
            <a:r>
              <a:rPr lang="en-US" altLang="ko-KR" sz="1200" dirty="0">
                <a:solidFill>
                  <a:schemeClr val="accent1">
                    <a:lumMod val="75000"/>
                  </a:schemeClr>
                </a:solidFill>
              </a:rPr>
              <a:t>(218.3</a:t>
            </a:r>
            <a:r>
              <a:rPr lang="ko-KR" altLang="en-US" sz="1200" dirty="0">
                <a:solidFill>
                  <a:schemeClr val="accent1">
                    <a:lumMod val="75000"/>
                  </a:schemeClr>
                </a:solidFill>
              </a:rPr>
              <a:t>만명</a:t>
            </a:r>
            <a:r>
              <a:rPr lang="en-US" altLang="ko-KR" sz="1200" dirty="0">
                <a:solidFill>
                  <a:schemeClr val="tx1"/>
                </a:solidFill>
              </a:rPr>
              <a:t>)</a:t>
            </a:r>
          </a:p>
          <a:p>
            <a:pPr algn="ctr">
              <a:defRPr/>
            </a:pPr>
            <a:r>
              <a:rPr lang="en-US" altLang="ko-KR" sz="1200" dirty="0">
                <a:solidFill>
                  <a:schemeClr val="tx1"/>
                </a:solidFill>
              </a:rPr>
              <a:t>(</a:t>
            </a:r>
            <a:r>
              <a:rPr lang="ko-KR" altLang="en-US" sz="1200" dirty="0">
                <a:solidFill>
                  <a:schemeClr val="tx1"/>
                </a:solidFill>
              </a:rPr>
              <a:t>근로자의 </a:t>
            </a:r>
            <a:r>
              <a:rPr lang="en-US" altLang="ko-KR" sz="1200" dirty="0">
                <a:solidFill>
                  <a:schemeClr val="tx1"/>
                </a:solidFill>
              </a:rPr>
              <a:t>9.9%, </a:t>
            </a:r>
            <a:r>
              <a:rPr lang="ko-KR" altLang="en-US" sz="1200" dirty="0">
                <a:solidFill>
                  <a:schemeClr val="tx1"/>
                </a:solidFill>
              </a:rPr>
              <a:t>취업자의 </a:t>
            </a:r>
            <a:r>
              <a:rPr lang="en-US" altLang="ko-KR" sz="1200" dirty="0">
                <a:solidFill>
                  <a:schemeClr val="tx1"/>
                </a:solidFill>
              </a:rPr>
              <a:t>7.9%)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4" name="직사각형 43">
            <a:extLst>
              <a:ext uri="{FF2B5EF4-FFF2-40B4-BE49-F238E27FC236}">
                <a16:creationId xmlns:a16="http://schemas.microsoft.com/office/drawing/2014/main" id="{CA6A355A-D864-42A5-ABAD-3822B0227B9D}"/>
              </a:ext>
            </a:extLst>
          </p:cNvPr>
          <p:cNvSpPr/>
          <p:nvPr/>
        </p:nvSpPr>
        <p:spPr>
          <a:xfrm>
            <a:off x="4505683" y="2928902"/>
            <a:ext cx="2731879" cy="464697"/>
          </a:xfrm>
          <a:prstGeom prst="rect">
            <a:avLst/>
          </a:prstGeom>
          <a:solidFill>
            <a:srgbClr val="CEDF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>
                <a:solidFill>
                  <a:schemeClr val="tx1"/>
                </a:solidFill>
              </a:rPr>
              <a:t>공공부문 무기계약직</a:t>
            </a:r>
            <a:r>
              <a:rPr lang="en-US" altLang="ko-KR" sz="1200" dirty="0">
                <a:solidFill>
                  <a:schemeClr val="tx1"/>
                </a:solidFill>
              </a:rPr>
              <a:t>(35</a:t>
            </a:r>
            <a:r>
              <a:rPr lang="ko-KR" altLang="en-US" sz="1200" dirty="0">
                <a:solidFill>
                  <a:schemeClr val="tx1"/>
                </a:solidFill>
              </a:rPr>
              <a:t>만명</a:t>
            </a:r>
            <a:r>
              <a:rPr lang="en-US" altLang="ko-KR" sz="1200" dirty="0">
                <a:solidFill>
                  <a:schemeClr val="tx1"/>
                </a:solidFill>
              </a:rPr>
              <a:t>)</a:t>
            </a:r>
            <a:r>
              <a:rPr lang="ko-KR" altLang="en-US" sz="1200" dirty="0">
                <a:solidFill>
                  <a:schemeClr val="tx1"/>
                </a:solidFill>
              </a:rPr>
              <a:t> </a:t>
            </a:r>
            <a:endParaRPr lang="en-US" altLang="ko-KR" sz="1200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n-US" altLang="ko-KR" sz="1200" dirty="0">
                <a:solidFill>
                  <a:schemeClr val="tx1"/>
                </a:solidFill>
              </a:rPr>
              <a:t>(</a:t>
            </a:r>
            <a:r>
              <a:rPr lang="ko-KR" altLang="en-US" sz="1200" dirty="0">
                <a:solidFill>
                  <a:schemeClr val="tx1"/>
                </a:solidFill>
              </a:rPr>
              <a:t>근로자의 </a:t>
            </a:r>
            <a:r>
              <a:rPr lang="en-US" altLang="ko-KR" sz="1200" dirty="0">
                <a:solidFill>
                  <a:schemeClr val="tx1"/>
                </a:solidFill>
              </a:rPr>
              <a:t>1.6%, </a:t>
            </a:r>
            <a:r>
              <a:rPr lang="ko-KR" altLang="en-US" sz="1200" dirty="0">
                <a:solidFill>
                  <a:schemeClr val="tx1"/>
                </a:solidFill>
              </a:rPr>
              <a:t>취업자의 </a:t>
            </a:r>
            <a:r>
              <a:rPr lang="en-US" altLang="ko-KR" sz="1200" dirty="0">
                <a:solidFill>
                  <a:schemeClr val="tx1"/>
                </a:solidFill>
              </a:rPr>
              <a:t>1.2%)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5" name="왼쪽 중괄호 44">
            <a:extLst>
              <a:ext uri="{FF2B5EF4-FFF2-40B4-BE49-F238E27FC236}">
                <a16:creationId xmlns:a16="http://schemas.microsoft.com/office/drawing/2014/main" id="{EB30733E-0D8E-469B-B052-AB9D3181C677}"/>
              </a:ext>
            </a:extLst>
          </p:cNvPr>
          <p:cNvSpPr/>
          <p:nvPr/>
        </p:nvSpPr>
        <p:spPr>
          <a:xfrm>
            <a:off x="4215794" y="2928902"/>
            <a:ext cx="252233" cy="2669640"/>
          </a:xfrm>
          <a:prstGeom prst="leftBrace">
            <a:avLst/>
          </a:prstGeom>
          <a:ln w="28575">
            <a:solidFill>
              <a:srgbClr val="02040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 sz="1350"/>
          </a:p>
        </p:txBody>
      </p: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ACCC8EC4-57F5-4D72-9935-56F49D386F4F}"/>
              </a:ext>
            </a:extLst>
          </p:cNvPr>
          <p:cNvSpPr/>
          <p:nvPr/>
        </p:nvSpPr>
        <p:spPr>
          <a:xfrm>
            <a:off x="4505685" y="4357326"/>
            <a:ext cx="2722334" cy="413609"/>
          </a:xfrm>
          <a:prstGeom prst="rect">
            <a:avLst/>
          </a:prstGeom>
          <a:solidFill>
            <a:srgbClr val="CEDF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>
                <a:solidFill>
                  <a:schemeClr val="tx1"/>
                </a:solidFill>
              </a:rPr>
              <a:t>민간중소기업비정규직</a:t>
            </a:r>
            <a:r>
              <a:rPr lang="en-US" altLang="ko-KR" sz="1100" dirty="0">
                <a:solidFill>
                  <a:srgbClr val="FF0000"/>
                </a:solidFill>
              </a:rPr>
              <a:t>(572.9</a:t>
            </a:r>
            <a:r>
              <a:rPr lang="ko-KR" altLang="en-US" sz="1100" dirty="0">
                <a:solidFill>
                  <a:srgbClr val="FF0000"/>
                </a:solidFill>
              </a:rPr>
              <a:t>만명</a:t>
            </a:r>
            <a:r>
              <a:rPr lang="en-US" altLang="ko-KR" sz="1100" dirty="0">
                <a:solidFill>
                  <a:schemeClr val="tx1"/>
                </a:solidFill>
              </a:rPr>
              <a:t>)</a:t>
            </a:r>
          </a:p>
          <a:p>
            <a:pPr algn="ctr">
              <a:defRPr/>
            </a:pPr>
            <a:r>
              <a:rPr lang="en-US" altLang="ko-KR" sz="1200" dirty="0">
                <a:solidFill>
                  <a:schemeClr val="tx1"/>
                </a:solidFill>
              </a:rPr>
              <a:t>(</a:t>
            </a:r>
            <a:r>
              <a:rPr lang="ko-KR" altLang="en-US" sz="1200" dirty="0">
                <a:solidFill>
                  <a:schemeClr val="tx1"/>
                </a:solidFill>
              </a:rPr>
              <a:t>근로자의 </a:t>
            </a:r>
            <a:r>
              <a:rPr lang="en-US" altLang="ko-KR" sz="1200" dirty="0">
                <a:solidFill>
                  <a:schemeClr val="tx1"/>
                </a:solidFill>
              </a:rPr>
              <a:t>26.1%, </a:t>
            </a:r>
            <a:r>
              <a:rPr lang="ko-KR" altLang="en-US" sz="1200" dirty="0">
                <a:solidFill>
                  <a:schemeClr val="tx1"/>
                </a:solidFill>
              </a:rPr>
              <a:t>취업자의 </a:t>
            </a:r>
            <a:r>
              <a:rPr lang="en-US" altLang="ko-KR" sz="1200" dirty="0">
                <a:solidFill>
                  <a:schemeClr val="tx1"/>
                </a:solidFill>
              </a:rPr>
              <a:t>20.0%)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E73DB11A-809C-453C-A4A3-702A24BDF304}"/>
              </a:ext>
            </a:extLst>
          </p:cNvPr>
          <p:cNvSpPr/>
          <p:nvPr/>
        </p:nvSpPr>
        <p:spPr>
          <a:xfrm>
            <a:off x="515786" y="5741509"/>
            <a:ext cx="7981233" cy="4434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ko-KR" altLang="en-US" sz="1200" dirty="0">
                <a:solidFill>
                  <a:schemeClr val="tx1"/>
                </a:solidFill>
              </a:rPr>
              <a:t>임금근로자 </a:t>
            </a:r>
            <a:r>
              <a:rPr lang="en-US" altLang="ko-KR" sz="1200" dirty="0">
                <a:solidFill>
                  <a:schemeClr val="tx1"/>
                </a:solidFill>
              </a:rPr>
              <a:t>21,954</a:t>
            </a:r>
            <a:r>
              <a:rPr lang="ko-KR" altLang="en-US" sz="1200" dirty="0">
                <a:solidFill>
                  <a:schemeClr val="tx1"/>
                </a:solidFill>
              </a:rPr>
              <a:t>천명</a:t>
            </a:r>
            <a:r>
              <a:rPr lang="en-US" altLang="ko-KR" sz="1200" dirty="0">
                <a:solidFill>
                  <a:schemeClr val="tx1"/>
                </a:solidFill>
              </a:rPr>
              <a:t>,</a:t>
            </a:r>
            <a:r>
              <a:rPr lang="ko-KR" altLang="en-US" sz="1200" dirty="0">
                <a:solidFill>
                  <a:schemeClr val="tx1"/>
                </a:solidFill>
              </a:rPr>
              <a:t> 취업자 </a:t>
            </a:r>
            <a:r>
              <a:rPr lang="en-US" altLang="ko-KR" sz="1200" dirty="0">
                <a:solidFill>
                  <a:schemeClr val="tx1"/>
                </a:solidFill>
              </a:rPr>
              <a:t>28,678</a:t>
            </a:r>
            <a:r>
              <a:rPr lang="ko-KR" altLang="en-US" sz="1200" dirty="0">
                <a:solidFill>
                  <a:schemeClr val="tx1"/>
                </a:solidFill>
              </a:rPr>
              <a:t>천명</a:t>
            </a:r>
            <a:r>
              <a:rPr lang="en-US" altLang="ko-KR" sz="1200" dirty="0">
                <a:solidFill>
                  <a:schemeClr val="tx1"/>
                </a:solidFill>
              </a:rPr>
              <a:t>, </a:t>
            </a:r>
            <a:r>
              <a:rPr lang="ko-KR" altLang="en-US" sz="1200" dirty="0">
                <a:solidFill>
                  <a:schemeClr val="tx1"/>
                </a:solidFill>
              </a:rPr>
              <a:t>비임금근로자 </a:t>
            </a:r>
            <a:r>
              <a:rPr lang="en-US" altLang="ko-KR" sz="1200" dirty="0">
                <a:solidFill>
                  <a:schemeClr val="tx1"/>
                </a:solidFill>
              </a:rPr>
              <a:t>6,724</a:t>
            </a:r>
            <a:r>
              <a:rPr lang="ko-KR" altLang="en-US" sz="1200" dirty="0">
                <a:solidFill>
                  <a:schemeClr val="tx1"/>
                </a:solidFill>
              </a:rPr>
              <a:t>천명 중 고용원이 있는 관리전문직</a:t>
            </a:r>
            <a:r>
              <a:rPr lang="en-US" altLang="ko-KR" sz="1200" dirty="0">
                <a:solidFill>
                  <a:schemeClr val="tx1"/>
                </a:solidFill>
              </a:rPr>
              <a:t>/</a:t>
            </a:r>
            <a:r>
              <a:rPr lang="ko-KR" altLang="en-US" sz="1200" dirty="0">
                <a:solidFill>
                  <a:schemeClr val="tx1"/>
                </a:solidFill>
              </a:rPr>
              <a:t>사무직  자영업자 제외한 </a:t>
            </a:r>
            <a:r>
              <a:rPr lang="en-US" altLang="ko-KR" sz="1200" dirty="0">
                <a:solidFill>
                  <a:schemeClr val="tx1"/>
                </a:solidFill>
              </a:rPr>
              <a:t>576</a:t>
            </a:r>
            <a:r>
              <a:rPr lang="ko-KR" altLang="en-US" sz="1200" dirty="0">
                <a:solidFill>
                  <a:schemeClr val="tx1"/>
                </a:solidFill>
              </a:rPr>
              <a:t>만명  </a:t>
            </a:r>
            <a:r>
              <a:rPr lang="en-US" altLang="ko-KR" sz="1200" dirty="0">
                <a:solidFill>
                  <a:schemeClr val="tx1"/>
                </a:solidFill>
              </a:rPr>
              <a:t>(2023. 8 </a:t>
            </a:r>
            <a:r>
              <a:rPr lang="ko-KR" altLang="en-US" sz="1200" dirty="0">
                <a:solidFill>
                  <a:schemeClr val="tx1"/>
                </a:solidFill>
              </a:rPr>
              <a:t>경제활동인구조사 </a:t>
            </a:r>
            <a:r>
              <a:rPr lang="ko-KR" altLang="en-US" sz="1200" dirty="0" err="1">
                <a:solidFill>
                  <a:schemeClr val="tx1"/>
                </a:solidFill>
              </a:rPr>
              <a:t>부가조사</a:t>
            </a:r>
            <a:r>
              <a:rPr lang="en-US" altLang="ko-KR" sz="1200" dirty="0">
                <a:solidFill>
                  <a:schemeClr val="tx1"/>
                </a:solidFill>
              </a:rPr>
              <a:t>)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ADBC63FC-38CB-408D-AB6A-1CD8ECBE7556}"/>
              </a:ext>
            </a:extLst>
          </p:cNvPr>
          <p:cNvSpPr/>
          <p:nvPr/>
        </p:nvSpPr>
        <p:spPr>
          <a:xfrm>
            <a:off x="4504257" y="5200898"/>
            <a:ext cx="2706052" cy="397644"/>
          </a:xfrm>
          <a:prstGeom prst="rect">
            <a:avLst/>
          </a:prstGeom>
          <a:solidFill>
            <a:srgbClr val="CEDF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>
                <a:solidFill>
                  <a:schemeClr val="tx1"/>
                </a:solidFill>
              </a:rPr>
              <a:t>비임금자영업자</a:t>
            </a:r>
            <a:r>
              <a:rPr lang="en-US" altLang="ko-KR" sz="1200" dirty="0">
                <a:solidFill>
                  <a:schemeClr val="tx1"/>
                </a:solidFill>
              </a:rPr>
              <a:t>(592.4</a:t>
            </a:r>
            <a:r>
              <a:rPr lang="ko-KR" altLang="en-US" sz="1200" dirty="0">
                <a:solidFill>
                  <a:schemeClr val="tx1"/>
                </a:solidFill>
              </a:rPr>
              <a:t>만명</a:t>
            </a:r>
            <a:r>
              <a:rPr lang="en-US" altLang="ko-KR" sz="1200" dirty="0">
                <a:solidFill>
                  <a:schemeClr val="tx1"/>
                </a:solidFill>
              </a:rPr>
              <a:t>)</a:t>
            </a:r>
          </a:p>
          <a:p>
            <a:pPr algn="ctr">
              <a:defRPr/>
            </a:pPr>
            <a:r>
              <a:rPr lang="en-US" altLang="ko-KR" sz="1200" dirty="0">
                <a:solidFill>
                  <a:schemeClr val="tx1"/>
                </a:solidFill>
              </a:rPr>
              <a:t>(</a:t>
            </a:r>
            <a:r>
              <a:rPr lang="ko-KR" altLang="en-US" sz="1200" dirty="0">
                <a:solidFill>
                  <a:schemeClr val="tx1"/>
                </a:solidFill>
              </a:rPr>
              <a:t>취업자의 </a:t>
            </a:r>
            <a:r>
              <a:rPr lang="en-US" altLang="ko-KR" sz="1200" dirty="0">
                <a:solidFill>
                  <a:schemeClr val="tx1"/>
                </a:solidFill>
              </a:rPr>
              <a:t>20.8%)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9" name="직사각형 48">
            <a:extLst>
              <a:ext uri="{FF2B5EF4-FFF2-40B4-BE49-F238E27FC236}">
                <a16:creationId xmlns:a16="http://schemas.microsoft.com/office/drawing/2014/main" id="{46F241AE-82B5-428D-BA5D-20728EBD4011}"/>
              </a:ext>
            </a:extLst>
          </p:cNvPr>
          <p:cNvSpPr/>
          <p:nvPr/>
        </p:nvSpPr>
        <p:spPr>
          <a:xfrm>
            <a:off x="769833" y="4041463"/>
            <a:ext cx="3154094" cy="484885"/>
          </a:xfrm>
          <a:prstGeom prst="rect">
            <a:avLst/>
          </a:prstGeom>
          <a:solidFill>
            <a:srgbClr val="CEDF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solidFill>
                  <a:schemeClr val="tx1"/>
                </a:solidFill>
              </a:rPr>
              <a:t>괜찮은 자영업자</a:t>
            </a:r>
            <a:r>
              <a:rPr lang="en-US" altLang="ko-KR" sz="1200" dirty="0">
                <a:solidFill>
                  <a:schemeClr val="tx1"/>
                </a:solidFill>
              </a:rPr>
              <a:t>(</a:t>
            </a:r>
            <a:r>
              <a:rPr lang="ko-KR" altLang="en-US" sz="1200" dirty="0">
                <a:solidFill>
                  <a:schemeClr val="tx1"/>
                </a:solidFill>
              </a:rPr>
              <a:t>고용원이 있는 </a:t>
            </a:r>
            <a:r>
              <a:rPr lang="ko-KR" altLang="en-US" sz="1200" dirty="0" err="1">
                <a:solidFill>
                  <a:schemeClr val="tx1"/>
                </a:solidFill>
              </a:rPr>
              <a:t>관리전문</a:t>
            </a:r>
            <a:r>
              <a:rPr lang="en-US" altLang="ko-KR" sz="1200" dirty="0">
                <a:solidFill>
                  <a:schemeClr val="tx1"/>
                </a:solidFill>
              </a:rPr>
              <a:t>/</a:t>
            </a:r>
            <a:r>
              <a:rPr lang="ko-KR" altLang="en-US" sz="1200" dirty="0">
                <a:solidFill>
                  <a:schemeClr val="tx1"/>
                </a:solidFill>
              </a:rPr>
              <a:t>사무직</a:t>
            </a:r>
            <a:r>
              <a:rPr lang="en-US" altLang="ko-KR" sz="1200" dirty="0">
                <a:solidFill>
                  <a:schemeClr val="tx1"/>
                </a:solidFill>
              </a:rPr>
              <a:t>) (80</a:t>
            </a:r>
            <a:r>
              <a:rPr lang="ko-KR" altLang="en-US" sz="1200" dirty="0">
                <a:solidFill>
                  <a:schemeClr val="tx1"/>
                </a:solidFill>
              </a:rPr>
              <a:t>만명</a:t>
            </a:r>
            <a:r>
              <a:rPr lang="en-US" altLang="ko-KR" sz="1200" dirty="0">
                <a:solidFill>
                  <a:schemeClr val="tx1"/>
                </a:solidFill>
              </a:rPr>
              <a:t>)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50" name="오른쪽 대괄호 49">
            <a:extLst>
              <a:ext uri="{FF2B5EF4-FFF2-40B4-BE49-F238E27FC236}">
                <a16:creationId xmlns:a16="http://schemas.microsoft.com/office/drawing/2014/main" id="{5E0D0FE9-4556-4F59-BAE0-671A4BA413E3}"/>
              </a:ext>
            </a:extLst>
          </p:cNvPr>
          <p:cNvSpPr/>
          <p:nvPr/>
        </p:nvSpPr>
        <p:spPr>
          <a:xfrm>
            <a:off x="7306564" y="2957152"/>
            <a:ext cx="138025" cy="1278414"/>
          </a:xfrm>
          <a:prstGeom prst="rightBracke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000" b="1" dirty="0"/>
          </a:p>
        </p:txBody>
      </p:sp>
      <p:sp>
        <p:nvSpPr>
          <p:cNvPr id="51" name="오른쪽 대괄호 50">
            <a:extLst>
              <a:ext uri="{FF2B5EF4-FFF2-40B4-BE49-F238E27FC236}">
                <a16:creationId xmlns:a16="http://schemas.microsoft.com/office/drawing/2014/main" id="{0E4BD07E-CFC8-466E-A666-8CA60E45A209}"/>
              </a:ext>
            </a:extLst>
          </p:cNvPr>
          <p:cNvSpPr/>
          <p:nvPr/>
        </p:nvSpPr>
        <p:spPr>
          <a:xfrm>
            <a:off x="7334166" y="4283161"/>
            <a:ext cx="110423" cy="1315381"/>
          </a:xfrm>
          <a:prstGeom prst="rightBracke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000" b="1" dirty="0"/>
          </a:p>
        </p:txBody>
      </p:sp>
      <p:sp>
        <p:nvSpPr>
          <p:cNvPr id="52" name="직사각형 51">
            <a:extLst>
              <a:ext uri="{FF2B5EF4-FFF2-40B4-BE49-F238E27FC236}">
                <a16:creationId xmlns:a16="http://schemas.microsoft.com/office/drawing/2014/main" id="{D32ECB78-1390-499A-A001-F8500EF4D539}"/>
              </a:ext>
            </a:extLst>
          </p:cNvPr>
          <p:cNvSpPr/>
          <p:nvPr/>
        </p:nvSpPr>
        <p:spPr>
          <a:xfrm>
            <a:off x="7570153" y="3074979"/>
            <a:ext cx="592347" cy="1103109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>
                <a:solidFill>
                  <a:schemeClr val="tx1"/>
                </a:solidFill>
              </a:rPr>
              <a:t>2</a:t>
            </a:r>
            <a:r>
              <a:rPr lang="ko-KR" altLang="en-US" sz="1400" b="1" dirty="0">
                <a:solidFill>
                  <a:schemeClr val="tx1"/>
                </a:solidFill>
              </a:rPr>
              <a:t>차 </a:t>
            </a:r>
            <a:endParaRPr lang="en-US" altLang="ko-KR" sz="1400" b="1" dirty="0">
              <a:solidFill>
                <a:schemeClr val="tx1"/>
              </a:solidFill>
            </a:endParaRPr>
          </a:p>
          <a:p>
            <a:pPr algn="ctr"/>
            <a:r>
              <a:rPr lang="ko-KR" altLang="en-US" sz="1400" b="1" dirty="0">
                <a:solidFill>
                  <a:schemeClr val="tx1"/>
                </a:solidFill>
              </a:rPr>
              <a:t>노동시장</a:t>
            </a:r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FB6E9250-C662-48C8-8E96-6AE263F2EC35}"/>
              </a:ext>
            </a:extLst>
          </p:cNvPr>
          <p:cNvSpPr/>
          <p:nvPr/>
        </p:nvSpPr>
        <p:spPr>
          <a:xfrm>
            <a:off x="4509261" y="4831799"/>
            <a:ext cx="2718757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ko-KR" altLang="en-US" sz="1400" b="1" dirty="0"/>
              <a:t>공공부문의 비정규직</a:t>
            </a:r>
            <a:r>
              <a:rPr lang="en-US" altLang="ko-KR" sz="1400" dirty="0"/>
              <a:t>(19.9</a:t>
            </a:r>
            <a:r>
              <a:rPr lang="ko-KR" altLang="en-US" sz="1400" dirty="0"/>
              <a:t>만명</a:t>
            </a:r>
            <a:r>
              <a:rPr lang="en-US" altLang="ko-KR" sz="1400" dirty="0"/>
              <a:t>)</a:t>
            </a:r>
            <a:endParaRPr lang="ko-KR" altLang="en-US" sz="2000" dirty="0"/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id="{695357DB-E933-40C2-9C2B-15938CEA809C}"/>
              </a:ext>
            </a:extLst>
          </p:cNvPr>
          <p:cNvSpPr/>
          <p:nvPr/>
        </p:nvSpPr>
        <p:spPr>
          <a:xfrm>
            <a:off x="7577070" y="4314136"/>
            <a:ext cx="585229" cy="1125853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>
                <a:solidFill>
                  <a:schemeClr val="tx1"/>
                </a:solidFill>
              </a:rPr>
              <a:t>3</a:t>
            </a:r>
            <a:r>
              <a:rPr lang="ko-KR" altLang="en-US" sz="1400" dirty="0">
                <a:solidFill>
                  <a:schemeClr val="tx1"/>
                </a:solidFill>
              </a:rPr>
              <a:t>차 </a:t>
            </a:r>
            <a:endParaRPr lang="en-US" altLang="ko-KR" sz="1400" dirty="0">
              <a:solidFill>
                <a:schemeClr val="tx1"/>
              </a:solidFill>
            </a:endParaRPr>
          </a:p>
          <a:p>
            <a:pPr algn="ctr"/>
            <a:r>
              <a:rPr lang="ko-KR" altLang="en-US" sz="1400" dirty="0">
                <a:solidFill>
                  <a:schemeClr val="tx1"/>
                </a:solidFill>
              </a:rPr>
              <a:t>노동시장</a:t>
            </a:r>
          </a:p>
        </p:txBody>
      </p:sp>
      <p:sp>
        <p:nvSpPr>
          <p:cNvPr id="55" name="제목 1">
            <a:extLst>
              <a:ext uri="{FF2B5EF4-FFF2-40B4-BE49-F238E27FC236}">
                <a16:creationId xmlns:a16="http://schemas.microsoft.com/office/drawing/2014/main" id="{EF43D8CC-2A77-456C-B7BA-89C2B259BD55}"/>
              </a:ext>
            </a:extLst>
          </p:cNvPr>
          <p:cNvSpPr txBox="1">
            <a:spLocks/>
          </p:cNvSpPr>
          <p:nvPr/>
        </p:nvSpPr>
        <p:spPr>
          <a:xfrm>
            <a:off x="683568" y="726827"/>
            <a:ext cx="3923538" cy="43765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노동시장 분절</a:t>
            </a:r>
            <a:r>
              <a:rPr lang="en-US" altLang="ko-K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(1</a:t>
            </a:r>
            <a:r>
              <a:rPr lang="ko-KR" alt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차</a:t>
            </a:r>
            <a:r>
              <a:rPr lang="en-US" altLang="ko-K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2</a:t>
            </a:r>
            <a:r>
              <a:rPr lang="ko-KR" alt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차</a:t>
            </a:r>
            <a:r>
              <a:rPr lang="en-US" altLang="ko-K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3</a:t>
            </a:r>
            <a:r>
              <a:rPr lang="ko-KR" alt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차</a:t>
            </a:r>
            <a:r>
              <a:rPr lang="en-US" altLang="ko-K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  <a:endParaRPr lang="ko-KR" altLang="en-US" sz="2400" dirty="0"/>
          </a:p>
        </p:txBody>
      </p:sp>
      <p:grpSp>
        <p:nvGrpSpPr>
          <p:cNvPr id="56" name="그룹 55">
            <a:extLst>
              <a:ext uri="{FF2B5EF4-FFF2-40B4-BE49-F238E27FC236}">
                <a16:creationId xmlns:a16="http://schemas.microsoft.com/office/drawing/2014/main" id="{3000E099-BEAF-4E67-AB16-9729947ABEA4}"/>
              </a:ext>
            </a:extLst>
          </p:cNvPr>
          <p:cNvGrpSpPr/>
          <p:nvPr/>
        </p:nvGrpSpPr>
        <p:grpSpPr>
          <a:xfrm>
            <a:off x="434080" y="747549"/>
            <a:ext cx="177480" cy="398023"/>
            <a:chOff x="611560" y="2060848"/>
            <a:chExt cx="72008" cy="192339"/>
          </a:xfrm>
        </p:grpSpPr>
        <p:sp>
          <p:nvSpPr>
            <p:cNvPr id="57" name="직사각형 56">
              <a:extLst>
                <a:ext uri="{FF2B5EF4-FFF2-40B4-BE49-F238E27FC236}">
                  <a16:creationId xmlns:a16="http://schemas.microsoft.com/office/drawing/2014/main" id="{2F6A63EF-3413-49F6-BEC3-3A3D34D1C112}"/>
                </a:ext>
              </a:extLst>
            </p:cNvPr>
            <p:cNvSpPr/>
            <p:nvPr/>
          </p:nvSpPr>
          <p:spPr>
            <a:xfrm>
              <a:off x="611560" y="2060848"/>
              <a:ext cx="72008" cy="144016"/>
            </a:xfrm>
            <a:prstGeom prst="rect">
              <a:avLst/>
            </a:prstGeom>
            <a:solidFill>
              <a:srgbClr val="1F05BB"/>
            </a:solidFill>
            <a:ln w="28575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noFill/>
              </a:endParaRPr>
            </a:p>
          </p:txBody>
        </p:sp>
        <p:sp>
          <p:nvSpPr>
            <p:cNvPr id="58" name="직사각형 57">
              <a:extLst>
                <a:ext uri="{FF2B5EF4-FFF2-40B4-BE49-F238E27FC236}">
                  <a16:creationId xmlns:a16="http://schemas.microsoft.com/office/drawing/2014/main" id="{74E6A425-2322-47F9-B99B-C684CA2AEE1B}"/>
                </a:ext>
              </a:extLst>
            </p:cNvPr>
            <p:cNvSpPr/>
            <p:nvPr/>
          </p:nvSpPr>
          <p:spPr>
            <a:xfrm>
              <a:off x="611560" y="2145187"/>
              <a:ext cx="72008" cy="108000"/>
            </a:xfrm>
            <a:prstGeom prst="rect">
              <a:avLst/>
            </a:prstGeom>
            <a:solidFill>
              <a:srgbClr val="002060"/>
            </a:solidFill>
            <a:ln w="28575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noFill/>
              </a:endParaRPr>
            </a:p>
          </p:txBody>
        </p:sp>
      </p:grpSp>
      <p:sp>
        <p:nvSpPr>
          <p:cNvPr id="59" name="슬라이드 번호 개체 틀 2"/>
          <p:cNvSpPr txBox="1">
            <a:spLocks/>
          </p:cNvSpPr>
          <p:nvPr/>
        </p:nvSpPr>
        <p:spPr>
          <a:xfrm>
            <a:off x="8691696" y="6586304"/>
            <a:ext cx="467544" cy="332656"/>
          </a:xfrm>
          <a:prstGeom prst="rect">
            <a:avLst/>
          </a:prstGeom>
        </p:spPr>
        <p:txBody>
          <a:bodyPr/>
          <a:lstStyle>
            <a:defPPr>
              <a:defRPr lang="ko-K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pPr>
              <a:defRPr lang="ko-KR" altLang="en-US"/>
            </a:pPr>
            <a:fld id="{BD6CC5C1-ABB0-4FE7-93F6-AB75D70D412E}" type="slidenum">
              <a:rPr lang="ko-KR" altLang="en-US" smtClean="0"/>
              <a:pPr>
                <a:defRPr lang="ko-KR" altLang="en-US"/>
              </a:pPr>
              <a:t>10</a:t>
            </a:fld>
            <a:endParaRPr lang="ko-KR" altLang="en-US"/>
          </a:p>
        </p:txBody>
      </p:sp>
      <p:sp>
        <p:nvSpPr>
          <p:cNvPr id="60" name="직사각형 59"/>
          <p:cNvSpPr/>
          <p:nvPr/>
        </p:nvSpPr>
        <p:spPr>
          <a:xfrm>
            <a:off x="708007" y="4648775"/>
            <a:ext cx="2966846" cy="6892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/>
              <a:t>공무원</a:t>
            </a:r>
            <a:r>
              <a:rPr lang="en-US" altLang="ko-KR" sz="1200" dirty="0"/>
              <a:t>(</a:t>
            </a:r>
            <a:r>
              <a:rPr lang="ko-KR" altLang="en-US" sz="1200" dirty="0"/>
              <a:t>중앙</a:t>
            </a:r>
            <a:r>
              <a:rPr lang="en-US" altLang="ko-KR" sz="1200" dirty="0"/>
              <a:t>+</a:t>
            </a:r>
            <a:r>
              <a:rPr lang="ko-KR" altLang="en-US" sz="1200" dirty="0"/>
              <a:t>지자체 </a:t>
            </a:r>
            <a:r>
              <a:rPr lang="en-US" altLang="ko-KR" sz="1200" dirty="0"/>
              <a:t>+ </a:t>
            </a:r>
            <a:r>
              <a:rPr lang="ko-KR" altLang="en-US" sz="1200" dirty="0"/>
              <a:t>교사</a:t>
            </a:r>
            <a:r>
              <a:rPr lang="en-US" altLang="ko-KR" sz="1200" dirty="0"/>
              <a:t>, </a:t>
            </a:r>
            <a:r>
              <a:rPr lang="ko-KR" altLang="en-US" sz="1200" dirty="0"/>
              <a:t>헌법기관도 포함</a:t>
            </a:r>
            <a:r>
              <a:rPr lang="en-US" altLang="ko-KR" sz="1200" dirty="0"/>
              <a:t>)</a:t>
            </a:r>
            <a:r>
              <a:rPr lang="ko-KR" altLang="en-US" sz="1200" dirty="0"/>
              <a:t> </a:t>
            </a:r>
            <a:r>
              <a:rPr lang="en-US" altLang="ko-KR" sz="1200" dirty="0"/>
              <a:t>145.9</a:t>
            </a:r>
            <a:r>
              <a:rPr lang="ko-KR" altLang="en-US" sz="1200" dirty="0"/>
              <a:t>만명 </a:t>
            </a:r>
            <a:r>
              <a:rPr lang="en-US" altLang="ko-KR" sz="1200" dirty="0"/>
              <a:t>+  </a:t>
            </a:r>
            <a:r>
              <a:rPr lang="ko-KR" altLang="en-US" sz="1200" dirty="0"/>
              <a:t>정부기관 </a:t>
            </a:r>
            <a:r>
              <a:rPr lang="ko-KR" altLang="en-US" sz="1200" dirty="0" err="1"/>
              <a:t>비공무원</a:t>
            </a:r>
            <a:r>
              <a:rPr lang="ko-KR" altLang="en-US" sz="1200" dirty="0"/>
              <a:t> </a:t>
            </a:r>
            <a:r>
              <a:rPr lang="en-US" altLang="ko-KR" sz="1200" dirty="0"/>
              <a:t>73.6</a:t>
            </a:r>
            <a:r>
              <a:rPr lang="ko-KR" altLang="en-US" sz="1200" dirty="0"/>
              <a:t>만 </a:t>
            </a:r>
            <a:r>
              <a:rPr lang="en-US" altLang="ko-KR" sz="1200" dirty="0"/>
              <a:t>+ </a:t>
            </a:r>
            <a:r>
              <a:rPr lang="ko-KR" altLang="en-US" sz="1200" dirty="0"/>
              <a:t>공공기관 </a:t>
            </a:r>
            <a:r>
              <a:rPr lang="en-US" altLang="ko-KR" sz="1200" dirty="0"/>
              <a:t>41.4</a:t>
            </a:r>
            <a:r>
              <a:rPr lang="ko-KR" altLang="en-US" sz="1200" dirty="0"/>
              <a:t>만명</a:t>
            </a:r>
          </a:p>
        </p:txBody>
      </p:sp>
    </p:spTree>
    <p:extLst>
      <p:ext uri="{BB962C8B-B14F-4D97-AF65-F5344CB8AC3E}">
        <p14:creationId xmlns:p14="http://schemas.microsoft.com/office/powerpoint/2010/main" val="30119885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8" descr="그림5 사본">
            <a:extLst>
              <a:ext uri="{FF2B5EF4-FFF2-40B4-BE49-F238E27FC236}">
                <a16:creationId xmlns:a16="http://schemas.microsoft.com/office/drawing/2014/main" id="{C6D525FE-1448-49EF-B391-3F2CD5765D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0" r="72000"/>
          <a:stretch>
            <a:fillRect/>
          </a:stretch>
        </p:blipFill>
        <p:spPr bwMode="auto">
          <a:xfrm>
            <a:off x="536575" y="-27384"/>
            <a:ext cx="509587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28" descr="그림5 사본">
            <a:extLst>
              <a:ext uri="{FF2B5EF4-FFF2-40B4-BE49-F238E27FC236}">
                <a16:creationId xmlns:a16="http://schemas.microsoft.com/office/drawing/2014/main" id="{8236E354-0C41-432A-9066-08C85365D0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90"/>
          <a:stretch>
            <a:fillRect/>
          </a:stretch>
        </p:blipFill>
        <p:spPr bwMode="auto">
          <a:xfrm>
            <a:off x="5584825" y="-27384"/>
            <a:ext cx="2376488" cy="91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9" descr="C:\Users\KIET\Pictures\n1.png">
            <a:extLst>
              <a:ext uri="{FF2B5EF4-FFF2-40B4-BE49-F238E27FC236}">
                <a16:creationId xmlns:a16="http://schemas.microsoft.com/office/drawing/2014/main" id="{B940DF3D-40DF-4DD2-913F-16BE2DAF06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8" y="303213"/>
            <a:ext cx="615950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9">
            <a:extLst>
              <a:ext uri="{FF2B5EF4-FFF2-40B4-BE49-F238E27FC236}">
                <a16:creationId xmlns:a16="http://schemas.microsoft.com/office/drawing/2014/main" id="{A2F158D6-125B-4AA7-A8EF-35B0C9C036DF}"/>
              </a:ext>
            </a:extLst>
          </p:cNvPr>
          <p:cNvSpPr>
            <a:spLocks noChangeArrowheads="1"/>
          </p:cNvSpPr>
          <p:nvPr/>
        </p:nvSpPr>
        <p:spPr>
          <a:xfrm>
            <a:off x="1089024" y="132879"/>
            <a:ext cx="6651327" cy="631825"/>
          </a:xfrm>
          <a:prstGeom prst="rect">
            <a:avLst/>
          </a:prstGeom>
        </p:spPr>
        <p:txBody>
          <a:bodyPr lIns="72000" anchor="ctr"/>
          <a:lstStyle/>
          <a:p>
            <a:pPr latinLnBrk="1">
              <a:buFont typeface="Marlett"/>
              <a:buNone/>
              <a:defRPr/>
            </a:pPr>
            <a:r>
              <a:rPr lang="ko-KR" altLang="en-US" sz="28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     환경변화 </a:t>
            </a:r>
            <a:r>
              <a:rPr lang="en-US" altLang="ko-KR" sz="28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– </a:t>
            </a: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노동시장 이중구조</a:t>
            </a:r>
          </a:p>
        </p:txBody>
      </p:sp>
      <p:sp>
        <p:nvSpPr>
          <p:cNvPr id="10247" name="Rectangle 2">
            <a:extLst>
              <a:ext uri="{FF2B5EF4-FFF2-40B4-BE49-F238E27FC236}">
                <a16:creationId xmlns:a16="http://schemas.microsoft.com/office/drawing/2014/main" id="{577E0370-8827-4962-8ED9-D85121593B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813" y="8651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0" name="직사각형 10">
            <a:extLst>
              <a:ext uri="{FF2B5EF4-FFF2-40B4-BE49-F238E27FC236}">
                <a16:creationId xmlns:a16="http://schemas.microsoft.com/office/drawing/2014/main" id="{02B50586-7ECF-4734-A4BD-75B63015250B}"/>
              </a:ext>
            </a:extLst>
          </p:cNvPr>
          <p:cNvSpPr/>
          <p:nvPr/>
        </p:nvSpPr>
        <p:spPr>
          <a:xfrm>
            <a:off x="179388" y="1212850"/>
            <a:ext cx="4104580" cy="5528518"/>
          </a:xfrm>
          <a:prstGeom prst="rect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latinLnBrk="1" hangingPunct="1">
              <a:defRPr/>
            </a:pPr>
            <a:r>
              <a:rPr lang="en-US" altLang="ko-KR" sz="20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□ </a:t>
            </a:r>
            <a:r>
              <a:rPr lang="ko-KR" altLang="en-US" sz="20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노동시장 이중구조</a:t>
            </a:r>
            <a:endParaRPr lang="en-US" altLang="ko-KR" sz="2000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180975" eaLnBrk="1" latinLnBrk="1" hangingPunct="1">
              <a:buFontTx/>
              <a:buChar char="-"/>
              <a:defRPr/>
            </a:pPr>
            <a:r>
              <a:rPr lang="ko-KR" altLang="en-US" sz="16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우리 노동시장 이중구조는 비정규직의 높은 비중이나 중소기업의 저임금의 주요원인인 </a:t>
            </a:r>
            <a:r>
              <a:rPr lang="ko-KR" altLang="en-US" sz="1600" dirty="0" err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대ㆍ중소기업간의</a:t>
            </a:r>
            <a:r>
              <a:rPr lang="ko-KR" altLang="en-US" sz="16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원하청관계만 있는 것이 아님</a:t>
            </a:r>
            <a:r>
              <a:rPr lang="en-US" altLang="ko-KR" sz="16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1600" dirty="0"/>
              <a:t>-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</a:p>
          <a:p>
            <a:pPr marL="180975" indent="-180975" eaLnBrk="1" latinLnBrk="1" hangingPunct="1">
              <a:buFontTx/>
              <a:buChar char="-"/>
              <a:defRPr/>
            </a:pPr>
            <a:r>
              <a:rPr lang="ko-KR" altLang="en-US" sz="1600" dirty="0">
                <a:solidFill>
                  <a:schemeClr val="tx1"/>
                </a:solidFill>
              </a:rPr>
              <a:t>노동시장의 이중구조에는 고용에서 높은 비중을 차지하고 있는 자영업</a:t>
            </a:r>
            <a:r>
              <a:rPr lang="en-US" altLang="ko-KR" sz="1600" dirty="0">
                <a:solidFill>
                  <a:schemeClr val="tx1"/>
                </a:solidFill>
              </a:rPr>
              <a:t>, </a:t>
            </a:r>
            <a:r>
              <a:rPr lang="ko-KR" altLang="en-US" sz="1600" dirty="0">
                <a:solidFill>
                  <a:schemeClr val="tx1"/>
                </a:solidFill>
              </a:rPr>
              <a:t>소상공인</a:t>
            </a:r>
            <a:r>
              <a:rPr lang="en-US" altLang="ko-KR" sz="1600" dirty="0">
                <a:solidFill>
                  <a:schemeClr val="tx1"/>
                </a:solidFill>
              </a:rPr>
              <a:t>, </a:t>
            </a:r>
            <a:r>
              <a:rPr lang="ko-KR" altLang="en-US" sz="1600" dirty="0">
                <a:solidFill>
                  <a:schemeClr val="tx1"/>
                </a:solidFill>
              </a:rPr>
              <a:t>소기업 등이 있음</a:t>
            </a:r>
            <a:r>
              <a:rPr lang="en-US" altLang="ko-KR" sz="1600" dirty="0">
                <a:solidFill>
                  <a:schemeClr val="tx1"/>
                </a:solidFill>
              </a:rPr>
              <a:t>.</a:t>
            </a:r>
          </a:p>
          <a:p>
            <a:pPr marL="180975" indent="-180975" eaLnBrk="1" latinLnBrk="1" hangingPunct="1">
              <a:buFontTx/>
              <a:buChar char="-"/>
              <a:defRPr/>
            </a:pPr>
            <a:r>
              <a:rPr lang="ko-KR" altLang="en-US" sz="1600" dirty="0">
                <a:solidFill>
                  <a:schemeClr val="tx1"/>
                </a:solidFill>
              </a:rPr>
              <a:t>압도적 다수의 자영업</a:t>
            </a:r>
            <a:r>
              <a:rPr lang="en-US" altLang="ko-KR" sz="1600" dirty="0">
                <a:solidFill>
                  <a:schemeClr val="tx1"/>
                </a:solidFill>
              </a:rPr>
              <a:t>, </a:t>
            </a:r>
            <a:r>
              <a:rPr lang="ko-KR" altLang="en-US" sz="1600" dirty="0">
                <a:solidFill>
                  <a:schemeClr val="tx1"/>
                </a:solidFill>
              </a:rPr>
              <a:t>소기업들의 </a:t>
            </a:r>
            <a:r>
              <a:rPr lang="ko-KR" altLang="en-US" sz="1600" dirty="0" err="1">
                <a:solidFill>
                  <a:schemeClr val="tx1"/>
                </a:solidFill>
              </a:rPr>
              <a:t>저생산성</a:t>
            </a:r>
            <a:r>
              <a:rPr lang="en-US" altLang="ko-KR" sz="1600" dirty="0">
                <a:solidFill>
                  <a:schemeClr val="tx1"/>
                </a:solidFill>
              </a:rPr>
              <a:t>, </a:t>
            </a:r>
            <a:r>
              <a:rPr lang="ko-KR" altLang="en-US" sz="1600" dirty="0">
                <a:solidFill>
                  <a:schemeClr val="tx1"/>
                </a:solidFill>
              </a:rPr>
              <a:t>혁신능력 부재</a:t>
            </a:r>
            <a:r>
              <a:rPr lang="en-US" altLang="ko-KR" sz="1600" dirty="0">
                <a:solidFill>
                  <a:schemeClr val="tx1"/>
                </a:solidFill>
              </a:rPr>
              <a:t>, </a:t>
            </a:r>
            <a:r>
              <a:rPr lang="ko-KR" altLang="en-US" sz="1600" dirty="0">
                <a:solidFill>
                  <a:schemeClr val="tx1"/>
                </a:solidFill>
              </a:rPr>
              <a:t>비과학적 관리 등에 따른 저소득</a:t>
            </a:r>
            <a:r>
              <a:rPr lang="en-US" altLang="ko-KR" sz="1600" dirty="0">
                <a:solidFill>
                  <a:schemeClr val="tx1"/>
                </a:solidFill>
              </a:rPr>
              <a:t>, </a:t>
            </a:r>
            <a:r>
              <a:rPr lang="ko-KR" altLang="en-US" sz="1600" dirty="0">
                <a:solidFill>
                  <a:schemeClr val="tx1"/>
                </a:solidFill>
              </a:rPr>
              <a:t>저임금</a:t>
            </a:r>
            <a:r>
              <a:rPr lang="en-US" altLang="ko-KR" sz="1600" dirty="0">
                <a:solidFill>
                  <a:schemeClr val="tx1"/>
                </a:solidFill>
              </a:rPr>
              <a:t>, </a:t>
            </a:r>
            <a:r>
              <a:rPr lang="ko-KR" altLang="en-US" sz="1600" dirty="0" err="1">
                <a:solidFill>
                  <a:schemeClr val="tx1"/>
                </a:solidFill>
              </a:rPr>
              <a:t>낮은조건</a:t>
            </a:r>
            <a:r>
              <a:rPr lang="ko-KR" altLang="en-US" sz="1600" dirty="0">
                <a:solidFill>
                  <a:schemeClr val="tx1"/>
                </a:solidFill>
              </a:rPr>
              <a:t> 등 개선 지체 속 노동시장의 하층 형성</a:t>
            </a:r>
            <a:endParaRPr lang="en-US" altLang="ko-KR" sz="1600" dirty="0">
              <a:solidFill>
                <a:schemeClr val="tx1"/>
              </a:solidFill>
            </a:endParaRPr>
          </a:p>
          <a:p>
            <a:pPr marL="180975" indent="-180975" eaLnBrk="1" latinLnBrk="1" hangingPunct="1">
              <a:buFontTx/>
              <a:buChar char="-"/>
              <a:defRPr/>
            </a:pPr>
            <a:r>
              <a:rPr lang="ko-KR" altLang="en-US" sz="1600" b="1" dirty="0">
                <a:solidFill>
                  <a:srgbClr val="FF0000"/>
                </a:solidFill>
              </a:rPr>
              <a:t>자영업자</a:t>
            </a:r>
            <a:r>
              <a:rPr lang="en-US" altLang="ko-KR" sz="1600" b="1" dirty="0">
                <a:solidFill>
                  <a:srgbClr val="FF0000"/>
                </a:solidFill>
              </a:rPr>
              <a:t>/</a:t>
            </a:r>
            <a:r>
              <a:rPr lang="ko-KR" altLang="en-US" sz="1600" b="1" dirty="0">
                <a:solidFill>
                  <a:srgbClr val="FF0000"/>
                </a:solidFill>
              </a:rPr>
              <a:t>소기업의 </a:t>
            </a:r>
            <a:r>
              <a:rPr lang="ko-KR" altLang="en-US" sz="1600" b="1" dirty="0" err="1">
                <a:solidFill>
                  <a:srgbClr val="FF0000"/>
                </a:solidFill>
              </a:rPr>
              <a:t>저생산성</a:t>
            </a:r>
            <a:r>
              <a:rPr lang="en-US" altLang="ko-KR" sz="1600" b="1" dirty="0">
                <a:solidFill>
                  <a:srgbClr val="FF0000"/>
                </a:solidFill>
              </a:rPr>
              <a:t>/</a:t>
            </a:r>
            <a:r>
              <a:rPr lang="ko-KR" altLang="en-US" sz="1600" b="1" dirty="0">
                <a:solidFill>
                  <a:srgbClr val="FF0000"/>
                </a:solidFill>
              </a:rPr>
              <a:t>경쟁력 문제의 해결없이 노동시장 이중구조 해결 곤란</a:t>
            </a:r>
            <a:endParaRPr lang="en-US" altLang="ko-KR" sz="1600" b="1" dirty="0">
              <a:solidFill>
                <a:srgbClr val="FF0000"/>
              </a:solidFill>
            </a:endParaRPr>
          </a:p>
          <a:p>
            <a:pPr marL="180975" indent="-180975" eaLnBrk="1" latinLnBrk="1" hangingPunct="1">
              <a:buFontTx/>
              <a:buChar char="-"/>
              <a:defRPr/>
            </a:pPr>
            <a:endParaRPr lang="en-US" altLang="ko-KR" dirty="0"/>
          </a:p>
          <a:p>
            <a:pPr eaLnBrk="1" latinLnBrk="1" hangingPunct="1">
              <a:defRPr/>
            </a:pPr>
            <a:r>
              <a:rPr lang="en-US" altLang="ko-KR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□</a:t>
            </a:r>
            <a:r>
              <a:rPr lang="ko-KR" altLang="en-US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노동시장</a:t>
            </a:r>
            <a:r>
              <a:rPr lang="en-US" altLang="ko-KR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노동기준향상에 따른 도전</a:t>
            </a:r>
            <a:endParaRPr lang="en-US" altLang="ko-KR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180975" eaLnBrk="1" latinLnBrk="1" hangingPunct="1">
              <a:buFontTx/>
              <a:buChar char="-"/>
              <a:defRPr/>
            </a:pPr>
            <a:r>
              <a:rPr lang="ko-KR" altLang="en-US" sz="16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최저임금의 지속적인 인상</a:t>
            </a:r>
            <a:r>
              <a:rPr lang="en-US" altLang="ko-KR" sz="16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사회보험 가입과 </a:t>
            </a:r>
            <a:r>
              <a:rPr lang="en-US" altLang="ko-KR" sz="16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5</a:t>
            </a:r>
            <a:r>
              <a:rPr lang="ko-KR" altLang="en-US" sz="16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 미만 근로기준법 적용 필요성 증대</a:t>
            </a:r>
            <a:endParaRPr lang="en-US" altLang="ko-KR" sz="1600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180975" eaLnBrk="1" latinLnBrk="1" hangingPunct="1">
              <a:buFontTx/>
              <a:buChar char="-"/>
              <a:defRPr/>
            </a:pPr>
            <a:r>
              <a:rPr lang="ko-KR" altLang="en-US" sz="16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전국적 임금인상과 근로조건의 향상에 따라 저임금</a:t>
            </a:r>
            <a:r>
              <a:rPr lang="en-US" altLang="ko-KR" sz="16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낮은 근로조건에 기초한 소기업</a:t>
            </a:r>
            <a:r>
              <a:rPr lang="en-US" altLang="ko-KR" sz="16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6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자영업자들의 인력수급 문제 심화</a:t>
            </a:r>
            <a:endParaRPr lang="en-US" altLang="ko-KR" sz="1700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8233618A-555E-4ACC-AF16-CDFB527F86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5976" y="1250948"/>
            <a:ext cx="4788024" cy="5341938"/>
          </a:xfrm>
          <a:prstGeom prst="rect">
            <a:avLst/>
          </a:prstGeom>
        </p:spPr>
      </p:pic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0473A34D-A2C8-4626-BC25-64CC24C14B6F}"/>
              </a:ext>
            </a:extLst>
          </p:cNvPr>
          <p:cNvCxnSpPr/>
          <p:nvPr/>
        </p:nvCxnSpPr>
        <p:spPr>
          <a:xfrm>
            <a:off x="4355976" y="4365104"/>
            <a:ext cx="2304256" cy="0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01F43895-2C40-43FA-B4FA-2CD3BEE2E111}"/>
              </a:ext>
            </a:extLst>
          </p:cNvPr>
          <p:cNvCxnSpPr/>
          <p:nvPr/>
        </p:nvCxnSpPr>
        <p:spPr>
          <a:xfrm>
            <a:off x="4355976" y="4365104"/>
            <a:ext cx="0" cy="1728192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 15">
            <a:extLst>
              <a:ext uri="{FF2B5EF4-FFF2-40B4-BE49-F238E27FC236}">
                <a16:creationId xmlns:a16="http://schemas.microsoft.com/office/drawing/2014/main" id="{AE0919FD-8F77-4988-9048-45F49C22441B}"/>
              </a:ext>
            </a:extLst>
          </p:cNvPr>
          <p:cNvCxnSpPr/>
          <p:nvPr/>
        </p:nvCxnSpPr>
        <p:spPr>
          <a:xfrm>
            <a:off x="4355976" y="6038540"/>
            <a:ext cx="2304256" cy="0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 16">
            <a:extLst>
              <a:ext uri="{FF2B5EF4-FFF2-40B4-BE49-F238E27FC236}">
                <a16:creationId xmlns:a16="http://schemas.microsoft.com/office/drawing/2014/main" id="{8051895B-D182-4044-B1D8-12284833EA59}"/>
              </a:ext>
            </a:extLst>
          </p:cNvPr>
          <p:cNvCxnSpPr/>
          <p:nvPr/>
        </p:nvCxnSpPr>
        <p:spPr>
          <a:xfrm>
            <a:off x="6651606" y="4365104"/>
            <a:ext cx="0" cy="1728192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1048" y="-12977"/>
            <a:ext cx="866775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64073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8" descr="그림5 사본">
            <a:extLst>
              <a:ext uri="{FF2B5EF4-FFF2-40B4-BE49-F238E27FC236}">
                <a16:creationId xmlns:a16="http://schemas.microsoft.com/office/drawing/2014/main" id="{419E0395-2D41-4663-8C9D-632DC8C142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90"/>
          <a:stretch>
            <a:fillRect/>
          </a:stretch>
        </p:blipFill>
        <p:spPr bwMode="auto">
          <a:xfrm>
            <a:off x="5584825" y="-36010"/>
            <a:ext cx="2376488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8" descr="그림5 사본">
            <a:extLst>
              <a:ext uri="{FF2B5EF4-FFF2-40B4-BE49-F238E27FC236}">
                <a16:creationId xmlns:a16="http://schemas.microsoft.com/office/drawing/2014/main" id="{28D1E74E-0F5A-4111-BA38-13EF650D36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0" r="72000"/>
          <a:stretch>
            <a:fillRect/>
          </a:stretch>
        </p:blipFill>
        <p:spPr bwMode="auto">
          <a:xfrm>
            <a:off x="536575" y="-36010"/>
            <a:ext cx="5095875" cy="765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29">
            <a:extLst>
              <a:ext uri="{FF2B5EF4-FFF2-40B4-BE49-F238E27FC236}">
                <a16:creationId xmlns:a16="http://schemas.microsoft.com/office/drawing/2014/main" id="{C7DC7301-5338-4B98-AFEA-7FCF3DE7CAB5}"/>
              </a:ext>
            </a:extLst>
          </p:cNvPr>
          <p:cNvSpPr>
            <a:spLocks noChangeArrowheads="1"/>
          </p:cNvSpPr>
          <p:nvPr/>
        </p:nvSpPr>
        <p:spPr>
          <a:xfrm>
            <a:off x="1089025" y="44624"/>
            <a:ext cx="7839075" cy="642937"/>
          </a:xfrm>
          <a:prstGeom prst="rect">
            <a:avLst/>
          </a:prstGeom>
        </p:spPr>
        <p:txBody>
          <a:bodyPr lIns="72000" anchor="ctr"/>
          <a:lstStyle/>
          <a:p>
            <a:pPr latinLnBrk="1">
              <a:buFont typeface="Marlett"/>
              <a:buNone/>
              <a:defRPr/>
            </a:pP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 문제제기 </a:t>
            </a:r>
            <a:r>
              <a:rPr lang="en-US" altLang="ko-KR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- </a:t>
            </a: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소기업</a:t>
            </a:r>
            <a:r>
              <a:rPr lang="en-US" altLang="ko-KR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/</a:t>
            </a: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자영업의 높은 비중과 지체</a:t>
            </a:r>
            <a:endParaRPr lang="ko-KR" altLang="en-US" sz="2800" b="1" spc="-150" dirty="0">
              <a:solidFill>
                <a:schemeClr val="bg1"/>
              </a:solidFill>
              <a:effectLst>
                <a:outerShdw blurRad="25400" dist="50800" dir="2700000" algn="tl">
                  <a:srgbClr val="0B0D33"/>
                </a:outerShdw>
              </a:effectLst>
              <a:latin typeface="HY헤드라인M"/>
              <a:ea typeface="HY헤드라인M"/>
              <a:cs typeface="Arial"/>
            </a:endParaRP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-1505"/>
            <a:ext cx="866775" cy="689066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9233B5AA-F336-4653-8DE1-269678CA9930}"/>
              </a:ext>
            </a:extLst>
          </p:cNvPr>
          <p:cNvSpPr txBox="1"/>
          <p:nvPr/>
        </p:nvSpPr>
        <p:spPr>
          <a:xfrm>
            <a:off x="426480" y="70502"/>
            <a:ext cx="545120" cy="584775"/>
          </a:xfrm>
          <a:prstGeom prst="rect">
            <a:avLst/>
          </a:prstGeom>
          <a:solidFill>
            <a:srgbClr val="3678C0"/>
          </a:solidFill>
        </p:spPr>
        <p:txBody>
          <a:bodyPr wrap="square" rtlCol="0">
            <a:spAutoFit/>
          </a:bodyPr>
          <a:lstStyle/>
          <a:p>
            <a:r>
              <a:rPr lang="en-US" altLang="ko-KR" sz="3200" b="1" spc="-150" dirty="0">
                <a:solidFill>
                  <a:schemeClr val="bg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Ⅱ</a:t>
            </a:r>
            <a:endParaRPr lang="ko-KR" altLang="en-US" sz="3200" b="1" spc="-150" dirty="0">
              <a:solidFill>
                <a:schemeClr val="bg1"/>
              </a:solidFill>
              <a:latin typeface="Arial Black" panose="020B0A04020102020204" pitchFamily="34" charset="0"/>
              <a:ea typeface="나눔스퀘어라운드 Bold" panose="020B0600000101010101" pitchFamily="50" charset="-127"/>
            </a:endParaRPr>
          </a:p>
        </p:txBody>
      </p:sp>
      <p:sp>
        <p:nvSpPr>
          <p:cNvPr id="18" name="제목 1">
            <a:extLst>
              <a:ext uri="{FF2B5EF4-FFF2-40B4-BE49-F238E27FC236}">
                <a16:creationId xmlns:a16="http://schemas.microsoft.com/office/drawing/2014/main" id="{9ADBD280-8837-4BA1-B004-F5F17A682708}"/>
              </a:ext>
            </a:extLst>
          </p:cNvPr>
          <p:cNvSpPr txBox="1">
            <a:spLocks/>
          </p:cNvSpPr>
          <p:nvPr/>
        </p:nvSpPr>
        <p:spPr>
          <a:xfrm>
            <a:off x="1331640" y="548680"/>
            <a:ext cx="5904656" cy="31494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ko-KR" sz="2000" dirty="0">
                <a:solidFill>
                  <a:srgbClr val="002060"/>
                </a:solidFill>
              </a:rPr>
              <a:t> </a:t>
            </a:r>
            <a:r>
              <a:rPr lang="ko-KR" altLang="en-US" sz="2000" dirty="0">
                <a:solidFill>
                  <a:srgbClr val="002060"/>
                </a:solidFill>
              </a:rPr>
              <a:t>취업자</a:t>
            </a:r>
            <a:r>
              <a:rPr lang="en-US" altLang="ko-KR" sz="2000" dirty="0">
                <a:solidFill>
                  <a:srgbClr val="002060"/>
                </a:solidFill>
              </a:rPr>
              <a:t>(</a:t>
            </a:r>
            <a:r>
              <a:rPr lang="ko-KR" altLang="en-US" sz="2000" dirty="0">
                <a:solidFill>
                  <a:srgbClr val="002060"/>
                </a:solidFill>
              </a:rPr>
              <a:t>고용</a:t>
            </a:r>
            <a:r>
              <a:rPr lang="en-US" altLang="ko-KR" sz="2000" dirty="0">
                <a:solidFill>
                  <a:srgbClr val="002060"/>
                </a:solidFill>
              </a:rPr>
              <a:t>)</a:t>
            </a:r>
            <a:r>
              <a:rPr lang="ko-KR" altLang="en-US" sz="2000" dirty="0">
                <a:solidFill>
                  <a:srgbClr val="002060"/>
                </a:solidFill>
              </a:rPr>
              <a:t> 구성과 구성 비율 변화</a:t>
            </a:r>
            <a:endParaRPr lang="ko-KR" altLang="en-US" sz="1800" dirty="0"/>
          </a:p>
        </p:txBody>
      </p:sp>
      <p:sp>
        <p:nvSpPr>
          <p:cNvPr id="19" name="제목 1"/>
          <p:cNvSpPr txBox="1">
            <a:spLocks/>
          </p:cNvSpPr>
          <p:nvPr/>
        </p:nvSpPr>
        <p:spPr>
          <a:xfrm>
            <a:off x="395536" y="418654"/>
            <a:ext cx="8496944" cy="410095"/>
          </a:xfrm>
          <a:prstGeom prst="rect">
            <a:avLst/>
          </a:prstGeom>
        </p:spPr>
        <p:txBody>
          <a:bodyPr/>
          <a:lstStyle>
            <a:lvl1pPr marL="0" algn="l" defTabSz="914400" rtl="0" eaLnBrk="1" latinLnBrk="1" hangingPunct="1">
              <a:spcBef>
                <a:spcPct val="0"/>
              </a:spcBef>
              <a:buNone/>
              <a:defRPr lang="ko-KR" altLang="en-US" sz="3200" kern="1200" dirty="0">
                <a:solidFill>
                  <a:srgbClr val="C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  <a:cs typeface="+mj-cs"/>
              </a:defRPr>
            </a:lvl1pPr>
          </a:lstStyle>
          <a:p>
            <a:endParaRPr lang="ko-KR" altLang="en-US" sz="1800" dirty="0">
              <a:solidFill>
                <a:schemeClr val="tx1"/>
              </a:solidFill>
            </a:endParaRPr>
          </a:p>
        </p:txBody>
      </p:sp>
      <p:graphicFrame>
        <p:nvGraphicFramePr>
          <p:cNvPr id="20" name="표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2983174"/>
              </p:ext>
            </p:extLst>
          </p:nvPr>
        </p:nvGraphicFramePr>
        <p:xfrm>
          <a:off x="471714" y="4384728"/>
          <a:ext cx="8323943" cy="2072879"/>
        </p:xfrm>
        <a:graphic>
          <a:graphicData uri="http://schemas.openxmlformats.org/drawingml/2006/table">
            <a:tbl>
              <a:tblPr/>
              <a:tblGrid>
                <a:gridCol w="798311">
                  <a:extLst>
                    <a:ext uri="{9D8B030D-6E8A-4147-A177-3AD203B41FA5}">
                      <a16:colId xmlns:a16="http://schemas.microsoft.com/office/drawing/2014/main" val="2941250385"/>
                    </a:ext>
                  </a:extLst>
                </a:gridCol>
                <a:gridCol w="660375">
                  <a:extLst>
                    <a:ext uri="{9D8B030D-6E8A-4147-A177-3AD203B41FA5}">
                      <a16:colId xmlns:a16="http://schemas.microsoft.com/office/drawing/2014/main" val="1478456370"/>
                    </a:ext>
                  </a:extLst>
                </a:gridCol>
                <a:gridCol w="1088571">
                  <a:extLst>
                    <a:ext uri="{9D8B030D-6E8A-4147-A177-3AD203B41FA5}">
                      <a16:colId xmlns:a16="http://schemas.microsoft.com/office/drawing/2014/main" val="327665957"/>
                    </a:ext>
                  </a:extLst>
                </a:gridCol>
                <a:gridCol w="553962">
                  <a:extLst>
                    <a:ext uri="{9D8B030D-6E8A-4147-A177-3AD203B41FA5}">
                      <a16:colId xmlns:a16="http://schemas.microsoft.com/office/drawing/2014/main" val="834365062"/>
                    </a:ext>
                  </a:extLst>
                </a:gridCol>
                <a:gridCol w="553962">
                  <a:extLst>
                    <a:ext uri="{9D8B030D-6E8A-4147-A177-3AD203B41FA5}">
                      <a16:colId xmlns:a16="http://schemas.microsoft.com/office/drawing/2014/main" val="3548291343"/>
                    </a:ext>
                  </a:extLst>
                </a:gridCol>
                <a:gridCol w="553962">
                  <a:extLst>
                    <a:ext uri="{9D8B030D-6E8A-4147-A177-3AD203B41FA5}">
                      <a16:colId xmlns:a16="http://schemas.microsoft.com/office/drawing/2014/main" val="4107998452"/>
                    </a:ext>
                  </a:extLst>
                </a:gridCol>
                <a:gridCol w="975642">
                  <a:extLst>
                    <a:ext uri="{9D8B030D-6E8A-4147-A177-3AD203B41FA5}">
                      <a16:colId xmlns:a16="http://schemas.microsoft.com/office/drawing/2014/main" val="4132241603"/>
                    </a:ext>
                  </a:extLst>
                </a:gridCol>
                <a:gridCol w="1005558">
                  <a:extLst>
                    <a:ext uri="{9D8B030D-6E8A-4147-A177-3AD203B41FA5}">
                      <a16:colId xmlns:a16="http://schemas.microsoft.com/office/drawing/2014/main" val="3571137880"/>
                    </a:ext>
                  </a:extLst>
                </a:gridCol>
                <a:gridCol w="1052286">
                  <a:extLst>
                    <a:ext uri="{9D8B030D-6E8A-4147-A177-3AD203B41FA5}">
                      <a16:colId xmlns:a16="http://schemas.microsoft.com/office/drawing/2014/main" val="289092569"/>
                    </a:ext>
                  </a:extLst>
                </a:gridCol>
                <a:gridCol w="1081314">
                  <a:extLst>
                    <a:ext uri="{9D8B030D-6E8A-4147-A177-3AD203B41FA5}">
                      <a16:colId xmlns:a16="http://schemas.microsoft.com/office/drawing/2014/main" val="1499675722"/>
                    </a:ext>
                  </a:extLst>
                </a:gridCol>
              </a:tblGrid>
              <a:tr h="0">
                <a:tc rowSpan="5"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한양중고딕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8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취업자수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" kern="0" spc="0" dirty="0">
                        <a:solidFill>
                          <a:srgbClr val="000000"/>
                        </a:solidFill>
                        <a:effectLst/>
                        <a:latin typeface="굴림체" panose="020B0609000101010101" pitchFamily="49" charset="-127"/>
                      </a:endParaRPr>
                    </a:p>
                  </a:txBody>
                  <a:tcPr marL="64496" marR="64496" marT="32248" marB="32248" anchor="ctr">
                    <a:lnL>
                      <a:noFill/>
                    </a:lnL>
                    <a:lnR>
                      <a:noFill/>
                    </a:lnR>
                    <a:lnT w="2514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" kern="0" spc="0" dirty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marL="64496" marR="64496" marT="32248" marB="32248" anchor="ctr">
                    <a:lnL>
                      <a:noFill/>
                    </a:lnL>
                    <a:lnR>
                      <a:noFill/>
                    </a:lnR>
                    <a:lnT w="2514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" kern="0" spc="0" dirty="0">
                        <a:solidFill>
                          <a:srgbClr val="000000"/>
                        </a:solidFill>
                        <a:effectLst/>
                        <a:latin typeface="굴림체" panose="020B0609000101010101" pitchFamily="49" charset="-127"/>
                      </a:endParaRPr>
                    </a:p>
                  </a:txBody>
                  <a:tcPr marL="64496" marR="64496" marT="32248" marB="32248" anchor="ctr">
                    <a:lnL>
                      <a:noFill/>
                    </a:lnL>
                    <a:lnR>
                      <a:noFill/>
                    </a:lnR>
                    <a:lnT w="2514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" kern="0" spc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marL="64496" marR="64496" marT="32248" marB="32248" anchor="ctr">
                    <a:lnL>
                      <a:noFill/>
                    </a:lnL>
                    <a:lnR>
                      <a:noFill/>
                    </a:lnR>
                    <a:lnT w="2514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596467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임 금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근로자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" kern="0" spc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marL="64496" marR="64496" marT="32248" marB="32248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비임금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근로자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" kern="0" spc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marL="64496" marR="64496" marT="32248" marB="32248" anchor="ctr">
                    <a:lnL>
                      <a:noFill/>
                    </a:lnL>
                    <a:lnR>
                      <a:noFill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3457877"/>
                  </a:ext>
                </a:extLst>
              </a:tr>
              <a:tr h="2466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구성비</a:t>
                      </a:r>
                      <a:r>
                        <a:rPr lang="en-US" altLang="ko-KR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o-KR" alt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임금근로자 중</a:t>
                      </a:r>
                      <a:r>
                        <a:rPr lang="en-US" altLang="ko-KR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)</a:t>
                      </a:r>
                      <a:endParaRPr lang="ko-KR" altLang="en-US" sz="600" b="1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구성비</a:t>
                      </a:r>
                      <a:r>
                        <a:rPr lang="en-US" altLang="ko-KR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o-KR" alt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전체 취업자 중</a:t>
                      </a:r>
                      <a:r>
                        <a:rPr lang="en-US" altLang="ko-KR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)</a:t>
                      </a:r>
                      <a:endParaRPr lang="ko-KR" altLang="en-US" sz="1100" b="1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936396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상용</a:t>
                      </a:r>
                      <a:endParaRPr lang="ko-KR" altLang="en-US" sz="1100" b="1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임시</a:t>
                      </a:r>
                      <a:endParaRPr lang="ko-KR" altLang="en-US" sz="1100" b="1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일용</a:t>
                      </a:r>
                      <a:endParaRPr lang="ko-KR" altLang="en-US" sz="1100" b="1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고용주</a:t>
                      </a:r>
                      <a:r>
                        <a:rPr lang="en-US" altLang="ko-KR" sz="1100" b="1" kern="0" spc="0" baseline="30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1)</a:t>
                      </a:r>
                      <a:endParaRPr lang="ko-KR" altLang="en-US" sz="1100" b="1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자영업</a:t>
                      </a:r>
                      <a:r>
                        <a:rPr lang="en-US" altLang="ko-KR" sz="1100" b="1" kern="0" spc="0" baseline="30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2)</a:t>
                      </a:r>
                      <a:endParaRPr lang="ko-KR" altLang="en-US" sz="1100" b="1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13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무급가족</a:t>
                      </a:r>
                      <a:r>
                        <a:rPr lang="ko-KR" altLang="en-US" sz="1100" b="1" kern="0" spc="-13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o-KR" alt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종사자</a:t>
                      </a:r>
                      <a:endParaRPr lang="ko-KR" altLang="en-US" sz="1100" b="1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1184028"/>
                  </a:ext>
                </a:extLst>
              </a:tr>
              <a:tr h="203505">
                <a:tc vMerge="1"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한양중고딕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상용</a:t>
                      </a:r>
                      <a:endParaRPr lang="ko-KR" altLang="en-US" sz="1100" b="1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임시</a:t>
                      </a:r>
                      <a:endParaRPr lang="ko-KR" altLang="en-US" sz="1100" b="1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일용</a:t>
                      </a:r>
                      <a:endParaRPr lang="ko-KR" altLang="en-US" sz="1100" b="1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b="1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b="1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b="1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4590717"/>
                  </a:ext>
                </a:extLst>
              </a:tr>
              <a:tr h="231350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2000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>
                      <a:noFill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38100" indent="0" algn="r" fontAlgn="b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21,173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38100" indent="0" algn="r" fontAlgn="b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13,356(63.1%)</a:t>
                      </a:r>
                      <a:endParaRPr lang="en-US" sz="1100" b="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38100" indent="0" algn="ct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 47.9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38100" indent="0" algn="ct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34.5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38100" indent="0" algn="ct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17.6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38100" indent="0" algn="r" fontAlgn="b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7,817(36.9%)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38100" indent="0" algn="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1,454(6.9%)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38100" indent="0" algn="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4,424(20.9%)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38100" indent="0" algn="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1,939(9.2%)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5445187"/>
                  </a:ext>
                </a:extLst>
              </a:tr>
              <a:tr h="231350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2005</a:t>
                      </a:r>
                    </a:p>
                  </a:txBody>
                  <a:tcPr marL="64496" marR="64496" marT="32248" marB="32248" anchor="ctr">
                    <a:lnL>
                      <a:noFill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38100" indent="0" algn="r" fontAlgn="b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22,831</a:t>
                      </a:r>
                    </a:p>
                  </a:txBody>
                  <a:tcPr marL="64496" marR="64496" marT="32248" marB="32248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38100" indent="0" algn="r" fontAlgn="b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15,185(66.5%)</a:t>
                      </a:r>
                    </a:p>
                  </a:txBody>
                  <a:tcPr marL="64496" marR="64496" marT="32248" marB="3224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38100" indent="0" algn="ct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52.2</a:t>
                      </a:r>
                    </a:p>
                  </a:txBody>
                  <a:tcPr marL="64496" marR="64496" marT="32248" marB="3224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38100" indent="0" algn="ct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33.3</a:t>
                      </a:r>
                    </a:p>
                  </a:txBody>
                  <a:tcPr marL="64496" marR="64496" marT="32248" marB="3224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38100" indent="0" algn="ct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14.5</a:t>
                      </a:r>
                    </a:p>
                  </a:txBody>
                  <a:tcPr marL="64496" marR="64496" marT="32248" marB="3224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38100" indent="0" algn="r" fontAlgn="b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7,645(33.5%)</a:t>
                      </a:r>
                    </a:p>
                  </a:txBody>
                  <a:tcPr marL="64496" marR="64496" marT="32248" marB="3224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38100" indent="0" algn="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1,656(7.3%)</a:t>
                      </a:r>
                    </a:p>
                  </a:txBody>
                  <a:tcPr marL="64496" marR="64496" marT="32248" marB="3224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38100" indent="0" algn="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4,486(19.6%)</a:t>
                      </a:r>
                    </a:p>
                  </a:txBody>
                  <a:tcPr marL="64496" marR="64496" marT="32248" marB="3224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38100" indent="0" algn="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1,503(6.6%)</a:t>
                      </a:r>
                    </a:p>
                  </a:txBody>
                  <a:tcPr marL="64496" marR="64496" marT="32248" marB="3224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4993886"/>
                  </a:ext>
                </a:extLst>
              </a:tr>
              <a:tr h="231350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2010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>
                      <a:noFill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38100" indent="0" algn="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24,033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38100" indent="0" algn="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17,111(71.2%)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38100" indent="0" algn="ct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 59.5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38100" indent="0" algn="ct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29.8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38100" indent="0" algn="ct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10.7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38100" indent="0" algn="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6,922(28.8%)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38100" indent="0" algn="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1,516(6.3%)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38100" indent="0" algn="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4,126(17.2%)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38100" indent="0" algn="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1,281(5.3%)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4917129"/>
                  </a:ext>
                </a:extLst>
              </a:tr>
              <a:tr h="231350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2015　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38100" indent="0" algn="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26,178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38100" indent="0" algn="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19,402(74.1%)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38100" indent="0" algn="ct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 65.5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38100" indent="0" algn="ct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26.4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38100" indent="0" algn="ct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8.1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38100" indent="0" algn="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6,776(25.9%)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38100" indent="0" algn="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1,613(6.1%)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38100" indent="0" algn="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4,011(15.3%)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38100" indent="0" algn="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1,152(4.5%)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32248" marB="3224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7174812"/>
                  </a:ext>
                </a:extLst>
              </a:tr>
              <a:tr h="115675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</a:p>
                  </a:txBody>
                  <a:tcPr marL="64496" marR="64496" marT="32248" marB="32248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EDF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300"/>
                        </a:lnSpc>
                      </a:pPr>
                      <a:r>
                        <a:rPr lang="en-US" altLang="ko-KR" sz="1100" b="1" i="0" u="none" strike="noStrike" dirty="0"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  <a:cs typeface="Times New Roman" panose="02020603050405020304" pitchFamily="18" charset="0"/>
                        </a:rPr>
                        <a:t>28,089</a:t>
                      </a:r>
                    </a:p>
                  </a:txBody>
                  <a:tcPr marL="9525" marR="9525" marT="9525" marB="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F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300"/>
                        </a:lnSpc>
                      </a:pPr>
                      <a:r>
                        <a:rPr lang="en-US" altLang="ko-KR" sz="1100" b="1" i="0" u="none" strike="noStrike" dirty="0"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  <a:cs typeface="Times New Roman" panose="02020603050405020304" pitchFamily="18" charset="0"/>
                        </a:rPr>
                        <a:t>21,502(76.6%)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F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300"/>
                        </a:lnSpc>
                      </a:pPr>
                      <a:r>
                        <a:rPr lang="en-US" altLang="ko-KR" sz="1100" b="0" i="0" u="none" strike="noStrike" dirty="0"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  <a:cs typeface="Times New Roman" panose="02020603050405020304" pitchFamily="18" charset="0"/>
                        </a:rPr>
                        <a:t>73.0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F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300"/>
                        </a:lnSpc>
                      </a:pPr>
                      <a:r>
                        <a:rPr lang="en-US" altLang="ko-KR" sz="1100" b="0" i="0" u="none" strike="noStrike" dirty="0"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  <a:cs typeface="Times New Roman" panose="02020603050405020304" pitchFamily="18" charset="0"/>
                        </a:rPr>
                        <a:t>21.8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F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300"/>
                        </a:lnSpc>
                      </a:pPr>
                      <a:r>
                        <a:rPr lang="en-US" altLang="ko-KR" sz="1100" b="0" i="0" u="none" strike="noStrike" dirty="0"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  <a:cs typeface="Times New Roman" panose="02020603050405020304" pitchFamily="18" charset="0"/>
                        </a:rPr>
                        <a:t>5.3 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F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300"/>
                        </a:lnSpc>
                      </a:pPr>
                      <a:r>
                        <a:rPr lang="en-US" altLang="ko-KR" sz="1100" b="0" i="0" u="none" strike="noStrike" dirty="0"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  <a:cs typeface="Times New Roman" panose="02020603050405020304" pitchFamily="18" charset="0"/>
                        </a:rPr>
                        <a:t>6,588(23.5%)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F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300"/>
                        </a:lnSpc>
                      </a:pPr>
                      <a:r>
                        <a:rPr lang="en-US" altLang="ko-KR" sz="1100" b="0" i="0" u="none" strike="noStrike" dirty="0"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  <a:cs typeface="Times New Roman" panose="02020603050405020304" pitchFamily="18" charset="0"/>
                        </a:rPr>
                        <a:t>   1,356(4.9%)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F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300"/>
                        </a:lnSpc>
                      </a:pPr>
                      <a:r>
                        <a:rPr lang="en-US" altLang="ko-KR" sz="1100" b="0" i="0" u="none" strike="noStrike" dirty="0"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  <a:cs typeface="Times New Roman" panose="02020603050405020304" pitchFamily="18" charset="0"/>
                        </a:rPr>
                        <a:t>  4,267(15.2%)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F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300"/>
                        </a:lnSpc>
                      </a:pPr>
                      <a:r>
                        <a:rPr lang="en-US" altLang="ko-KR" sz="1100" b="0" i="0" u="none" strike="noStrike" dirty="0"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  <a:cs typeface="Times New Roman" panose="02020603050405020304" pitchFamily="18" charset="0"/>
                        </a:rPr>
                        <a:t>    955(3.4%)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F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20267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2023.9</a:t>
                      </a:r>
                    </a:p>
                  </a:txBody>
                  <a:tcPr marL="64496" marR="64496" marT="32248" marB="32248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EDF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300"/>
                        </a:lnSpc>
                      </a:pPr>
                      <a:r>
                        <a:rPr lang="en-US" altLang="ko-KR" sz="1100" b="1" i="0" u="none" strike="noStrike" dirty="0"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  <a:cs typeface="Times New Roman" panose="02020603050405020304" pitchFamily="18" charset="0"/>
                        </a:rPr>
                        <a:t>28,698</a:t>
                      </a:r>
                    </a:p>
                  </a:txBody>
                  <a:tcPr marL="9525" marR="9525" marT="9525" marB="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F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300"/>
                        </a:lnSpc>
                      </a:pPr>
                      <a:r>
                        <a:rPr lang="en-US" altLang="ko-KR" sz="1100" b="1" i="0" u="none" strike="noStrike" dirty="0"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  <a:cs typeface="Times New Roman" panose="02020603050405020304" pitchFamily="18" charset="0"/>
                        </a:rPr>
                        <a:t>22,030(76.8%)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F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300"/>
                        </a:lnSpc>
                      </a:pPr>
                      <a:r>
                        <a:rPr lang="en-US" altLang="ko-KR" sz="1100" b="0" i="0" u="none" strike="noStrike" dirty="0"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  <a:cs typeface="Times New Roman" panose="02020603050405020304" pitchFamily="18" charset="0"/>
                        </a:rPr>
                        <a:t>73.8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F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300"/>
                        </a:lnSpc>
                      </a:pPr>
                      <a:r>
                        <a:rPr lang="en-US" altLang="ko-KR" sz="1100" b="0" i="0" u="none" strike="noStrike" dirty="0"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  <a:cs typeface="Times New Roman" panose="02020603050405020304" pitchFamily="18" charset="0"/>
                        </a:rPr>
                        <a:t>21.5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F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300"/>
                        </a:lnSpc>
                      </a:pPr>
                      <a:r>
                        <a:rPr lang="en-US" altLang="ko-KR" sz="1100" b="0" i="0" u="none" strike="noStrike" dirty="0"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  <a:cs typeface="Times New Roman" panose="02020603050405020304" pitchFamily="18" charset="0"/>
                        </a:rPr>
                        <a:t>4.7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F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300"/>
                        </a:lnSpc>
                      </a:pPr>
                      <a:r>
                        <a:rPr lang="en-US" altLang="ko-KR" sz="1100" b="0" i="0" u="none" strike="noStrike" dirty="0"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  <a:cs typeface="Times New Roman" panose="02020603050405020304" pitchFamily="18" charset="0"/>
                        </a:rPr>
                        <a:t>6,668(23.2%)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F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300"/>
                        </a:lnSpc>
                      </a:pPr>
                      <a:r>
                        <a:rPr lang="en-US" altLang="ko-KR" sz="1100" b="0" i="0" u="none" strike="noStrike" dirty="0"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  <a:cs typeface="Times New Roman" panose="02020603050405020304" pitchFamily="18" charset="0"/>
                        </a:rPr>
                        <a:t>  1,419(4.9%)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F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300"/>
                        </a:lnSpc>
                      </a:pPr>
                      <a:r>
                        <a:rPr lang="en-US" altLang="ko-KR" sz="1100" b="0" i="0" u="none" strike="noStrike" dirty="0"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  <a:cs typeface="Times New Roman" panose="02020603050405020304" pitchFamily="18" charset="0"/>
                        </a:rPr>
                        <a:t>  4,310(15.0%)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F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300"/>
                        </a:lnSpc>
                      </a:pPr>
                      <a:r>
                        <a:rPr lang="en-US" altLang="ko-KR" sz="1100" b="0" i="0" u="none" strike="noStrike" dirty="0"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  <a:cs typeface="Times New Roman" panose="02020603050405020304" pitchFamily="18" charset="0"/>
                        </a:rPr>
                        <a:t>    939(3.3%)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F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758746"/>
                  </a:ext>
                </a:extLst>
              </a:tr>
            </a:tbl>
          </a:graphicData>
        </a:graphic>
      </p:graphicFrame>
      <p:sp>
        <p:nvSpPr>
          <p:cNvPr id="21" name="직사각형 20"/>
          <p:cNvSpPr/>
          <p:nvPr/>
        </p:nvSpPr>
        <p:spPr>
          <a:xfrm>
            <a:off x="507999" y="6435815"/>
            <a:ext cx="593634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ko-KR" altLang="en-US" sz="1050" kern="0" dirty="0">
                <a:solidFill>
                  <a:srgbClr val="000000"/>
                </a:solidFill>
                <a:latin typeface="+mj-ea"/>
                <a:ea typeface="+mj-ea"/>
              </a:rPr>
              <a:t>주 </a:t>
            </a:r>
            <a:r>
              <a:rPr lang="en-US" altLang="ko-KR" sz="1050" kern="0" dirty="0">
                <a:solidFill>
                  <a:srgbClr val="000000"/>
                </a:solidFill>
                <a:latin typeface="+mj-ea"/>
                <a:ea typeface="+mj-ea"/>
              </a:rPr>
              <a:t>: 1) </a:t>
            </a:r>
            <a:r>
              <a:rPr lang="ko-KR" altLang="en-US" sz="1050" kern="0" dirty="0">
                <a:solidFill>
                  <a:srgbClr val="000000"/>
                </a:solidFill>
                <a:latin typeface="+mj-ea"/>
                <a:ea typeface="+mj-ea"/>
              </a:rPr>
              <a:t>자영업자 중 고용원이 있는 자영업자</a:t>
            </a:r>
            <a:r>
              <a:rPr lang="en-US" altLang="ko-KR" sz="1050" kern="0" dirty="0">
                <a:solidFill>
                  <a:srgbClr val="000000"/>
                </a:solidFill>
                <a:latin typeface="+mj-ea"/>
                <a:ea typeface="+mj-ea"/>
              </a:rPr>
              <a:t>, 2) </a:t>
            </a:r>
            <a:r>
              <a:rPr lang="ko-KR" altLang="en-US" sz="1050" kern="0" dirty="0">
                <a:solidFill>
                  <a:srgbClr val="000000"/>
                </a:solidFill>
                <a:latin typeface="+mj-ea"/>
                <a:ea typeface="+mj-ea"/>
              </a:rPr>
              <a:t>자영업자 중 고용원이 없는 자영업자</a:t>
            </a:r>
          </a:p>
          <a:p>
            <a:pPr algn="just" fontAlgn="base"/>
            <a:r>
              <a:rPr lang="ko-KR" altLang="en-US" sz="1050" kern="0" dirty="0">
                <a:solidFill>
                  <a:srgbClr val="000000"/>
                </a:solidFill>
                <a:latin typeface="+mj-ea"/>
                <a:ea typeface="+mj-ea"/>
              </a:rPr>
              <a:t>자료 </a:t>
            </a:r>
            <a:r>
              <a:rPr lang="en-US" altLang="ko-KR" sz="1050" kern="0" dirty="0">
                <a:solidFill>
                  <a:srgbClr val="000000"/>
                </a:solidFill>
                <a:latin typeface="+mj-ea"/>
                <a:ea typeface="+mj-ea"/>
              </a:rPr>
              <a:t>: </a:t>
            </a:r>
            <a:r>
              <a:rPr lang="ko-KR" altLang="en-US" sz="1050" kern="0" dirty="0">
                <a:solidFill>
                  <a:srgbClr val="000000"/>
                </a:solidFill>
                <a:latin typeface="+mj-ea"/>
                <a:ea typeface="+mj-ea"/>
              </a:rPr>
              <a:t>통계청</a:t>
            </a:r>
            <a:r>
              <a:rPr lang="en-US" altLang="ko-KR" sz="1050" kern="0" dirty="0">
                <a:solidFill>
                  <a:srgbClr val="000000"/>
                </a:solidFill>
                <a:latin typeface="+mj-ea"/>
                <a:ea typeface="+mj-ea"/>
              </a:rPr>
              <a:t>,</a:t>
            </a:r>
            <a:r>
              <a:rPr lang="ko-KR" altLang="en-US" sz="1050" kern="0" dirty="0">
                <a:solidFill>
                  <a:srgbClr val="000000"/>
                </a:solidFill>
                <a:latin typeface="+mj-ea"/>
                <a:ea typeface="+mj-ea"/>
              </a:rPr>
              <a:t>「</a:t>
            </a:r>
            <a:r>
              <a:rPr lang="ko-KR" altLang="en-US" sz="1050" kern="0" dirty="0" err="1">
                <a:solidFill>
                  <a:srgbClr val="000000"/>
                </a:solidFill>
                <a:latin typeface="+mj-ea"/>
                <a:ea typeface="+mj-ea"/>
              </a:rPr>
              <a:t>경제활동인구조사」각</a:t>
            </a:r>
            <a:r>
              <a:rPr lang="ko-KR" altLang="en-US" sz="1050" kern="0" dirty="0">
                <a:solidFill>
                  <a:srgbClr val="000000"/>
                </a:solidFill>
                <a:latin typeface="+mj-ea"/>
                <a:ea typeface="+mj-ea"/>
              </a:rPr>
              <a:t> 연도</a:t>
            </a:r>
          </a:p>
        </p:txBody>
      </p:sp>
      <p:sp>
        <p:nvSpPr>
          <p:cNvPr id="22" name="직사각형 21"/>
          <p:cNvSpPr/>
          <p:nvPr/>
        </p:nvSpPr>
        <p:spPr>
          <a:xfrm>
            <a:off x="6055743" y="1034309"/>
            <a:ext cx="2964885" cy="33504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0000800000000000000" pitchFamily="2" charset="-127"/>
                <a:ea typeface="KoPub돋움체 Bold" panose="00000800000000000000" pitchFamily="2" charset="-127"/>
              </a:rPr>
              <a:t>□</a:t>
            </a:r>
            <a:r>
              <a:rPr lang="ko-KR" altLang="en-US" sz="1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0000800000000000000" pitchFamily="2" charset="-127"/>
                <a:ea typeface="KoPub돋움체 Bold" panose="00000800000000000000" pitchFamily="2" charset="-127"/>
              </a:rPr>
              <a:t>고용구조와 고용안전성개선</a:t>
            </a:r>
            <a:endParaRPr lang="en-US" altLang="ko-KR" sz="1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  <a:p>
            <a:pPr marL="87313" indent="-87313">
              <a:buFontTx/>
              <a:buChar char="-"/>
            </a:pPr>
            <a:r>
              <a:rPr lang="ko-KR" altLang="en-US" sz="1400" spc="-100" dirty="0">
                <a:solidFill>
                  <a:schemeClr val="tx1"/>
                </a:solidFill>
                <a:latin typeface="+mn-ea"/>
              </a:rPr>
              <a:t>비임금근로자</a:t>
            </a:r>
            <a:r>
              <a:rPr lang="en-US" altLang="ko-KR" sz="1400" spc="-100" dirty="0">
                <a:solidFill>
                  <a:schemeClr val="tx1"/>
                </a:solidFill>
                <a:latin typeface="+mn-ea"/>
              </a:rPr>
              <a:t>(</a:t>
            </a:r>
            <a:r>
              <a:rPr lang="ko-KR" altLang="en-US" sz="1400" spc="-100" dirty="0">
                <a:solidFill>
                  <a:schemeClr val="tx1"/>
                </a:solidFill>
                <a:latin typeface="+mn-ea"/>
              </a:rPr>
              <a:t>자영업 포함</a:t>
            </a:r>
            <a:r>
              <a:rPr lang="en-US" altLang="ko-KR" sz="1400" spc="-100" dirty="0">
                <a:solidFill>
                  <a:schemeClr val="tx1"/>
                </a:solidFill>
                <a:latin typeface="+mn-ea"/>
              </a:rPr>
              <a:t>)</a:t>
            </a:r>
            <a:r>
              <a:rPr lang="ko-KR" altLang="en-US" sz="1400" spc="-100" dirty="0">
                <a:solidFill>
                  <a:schemeClr val="tx1"/>
                </a:solidFill>
                <a:latin typeface="+mn-ea"/>
              </a:rPr>
              <a:t>와 임시 일용근로자들의 비중이 비교적 큰 폭 으로 줄어들고</a:t>
            </a:r>
            <a:r>
              <a:rPr lang="en-US" altLang="ko-KR" sz="1400" spc="-100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1400" spc="-100" dirty="0">
                <a:solidFill>
                  <a:schemeClr val="tx1"/>
                </a:solidFill>
                <a:latin typeface="+mn-ea"/>
              </a:rPr>
              <a:t>상용근로자가 늘어난 점은 고용구조와 고용안전성의 개선</a:t>
            </a:r>
            <a:endParaRPr lang="en-US" altLang="ko-KR" sz="600" spc="-100" dirty="0">
              <a:solidFill>
                <a:schemeClr val="tx1"/>
              </a:solidFill>
              <a:latin typeface="+mn-ea"/>
            </a:endParaRPr>
          </a:p>
          <a:p>
            <a:pPr marL="87313" indent="-87313">
              <a:buFontTx/>
              <a:buChar char="-"/>
            </a:pPr>
            <a:r>
              <a:rPr lang="en-US" altLang="ko-KR" sz="1400" spc="-100" dirty="0">
                <a:solidFill>
                  <a:schemeClr val="tx1"/>
                </a:solidFill>
                <a:latin typeface="+mn-ea"/>
              </a:rPr>
              <a:t> </a:t>
            </a:r>
            <a:r>
              <a:rPr lang="ko-KR" altLang="en-US" sz="1400" spc="-100" dirty="0">
                <a:solidFill>
                  <a:schemeClr val="tx1"/>
                </a:solidFill>
                <a:latin typeface="+mn-ea"/>
              </a:rPr>
              <a:t>일자리</a:t>
            </a:r>
            <a:r>
              <a:rPr lang="en-US" altLang="ko-KR" sz="1400" spc="-100" dirty="0">
                <a:solidFill>
                  <a:schemeClr val="tx1"/>
                </a:solidFill>
                <a:latin typeface="+mn-ea"/>
              </a:rPr>
              <a:t>(</a:t>
            </a:r>
            <a:r>
              <a:rPr lang="ko-KR" altLang="en-US" sz="1400" spc="-100" dirty="0">
                <a:solidFill>
                  <a:schemeClr val="tx1"/>
                </a:solidFill>
                <a:latin typeface="+mn-ea"/>
              </a:rPr>
              <a:t>취업자수</a:t>
            </a:r>
            <a:r>
              <a:rPr lang="en-US" altLang="ko-KR" sz="1400" spc="-100" dirty="0">
                <a:solidFill>
                  <a:schemeClr val="tx1"/>
                </a:solidFill>
                <a:latin typeface="+mn-ea"/>
              </a:rPr>
              <a:t>)</a:t>
            </a:r>
            <a:r>
              <a:rPr lang="ko-KR" altLang="en-US" sz="1400" spc="-100" dirty="0">
                <a:solidFill>
                  <a:schemeClr val="tx1"/>
                </a:solidFill>
                <a:latin typeface="+mn-ea"/>
              </a:rPr>
              <a:t>는 </a:t>
            </a:r>
            <a:r>
              <a:rPr lang="en-US" altLang="ko-KR" sz="1400" spc="-100" dirty="0">
                <a:solidFill>
                  <a:schemeClr val="tx1"/>
                </a:solidFill>
                <a:latin typeface="+mn-ea"/>
              </a:rPr>
              <a:t>2000-22</a:t>
            </a:r>
            <a:r>
              <a:rPr lang="ko-KR" altLang="en-US" sz="1400" spc="-100" dirty="0">
                <a:solidFill>
                  <a:schemeClr val="tx1"/>
                </a:solidFill>
                <a:latin typeface="+mn-ea"/>
              </a:rPr>
              <a:t>년까지 </a:t>
            </a:r>
            <a:r>
              <a:rPr lang="en-US" altLang="ko-KR" sz="1400" spc="-100" dirty="0">
                <a:solidFill>
                  <a:schemeClr val="tx1"/>
                </a:solidFill>
                <a:latin typeface="+mn-ea"/>
              </a:rPr>
              <a:t>691.6</a:t>
            </a:r>
            <a:r>
              <a:rPr lang="ko-KR" altLang="en-US" sz="1400" spc="-100" dirty="0">
                <a:solidFill>
                  <a:schemeClr val="tx1"/>
                </a:solidFill>
                <a:latin typeface="+mn-ea"/>
              </a:rPr>
              <a:t>만개 </a:t>
            </a:r>
            <a:r>
              <a:rPr lang="ko-KR" altLang="en-US" sz="1400" spc="-100" dirty="0" err="1">
                <a:solidFill>
                  <a:schemeClr val="tx1"/>
                </a:solidFill>
                <a:latin typeface="+mn-ea"/>
              </a:rPr>
              <a:t>년평균</a:t>
            </a:r>
            <a:r>
              <a:rPr lang="ko-KR" altLang="en-US" sz="1400" spc="-100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400" spc="-100" dirty="0">
                <a:solidFill>
                  <a:schemeClr val="tx1"/>
                </a:solidFill>
                <a:latin typeface="+mn-ea"/>
              </a:rPr>
              <a:t>31.4 </a:t>
            </a:r>
            <a:r>
              <a:rPr lang="ko-KR" altLang="en-US" sz="1400" spc="-100" dirty="0" err="1">
                <a:solidFill>
                  <a:schemeClr val="tx1"/>
                </a:solidFill>
                <a:latin typeface="+mn-ea"/>
              </a:rPr>
              <a:t>만개씩</a:t>
            </a:r>
            <a:r>
              <a:rPr lang="ko-KR" altLang="en-US" sz="1400" spc="-100" dirty="0">
                <a:solidFill>
                  <a:schemeClr val="tx1"/>
                </a:solidFill>
                <a:latin typeface="+mn-ea"/>
              </a:rPr>
              <a:t> 증가</a:t>
            </a:r>
            <a:r>
              <a:rPr lang="en-US" altLang="ko-KR" sz="1400" spc="-100" dirty="0">
                <a:solidFill>
                  <a:schemeClr val="tx1"/>
                </a:solidFill>
                <a:latin typeface="+mn-ea"/>
              </a:rPr>
              <a:t>. </a:t>
            </a:r>
            <a:r>
              <a:rPr lang="ko-KR" altLang="en-US" sz="1400" spc="-100" dirty="0">
                <a:solidFill>
                  <a:schemeClr val="tx1"/>
                </a:solidFill>
                <a:latin typeface="+mn-ea"/>
              </a:rPr>
              <a:t>근로자수는 총 </a:t>
            </a:r>
            <a:r>
              <a:rPr lang="en-US" altLang="ko-KR" sz="1400" spc="-100" dirty="0">
                <a:solidFill>
                  <a:schemeClr val="tx1"/>
                </a:solidFill>
                <a:latin typeface="+mn-ea"/>
              </a:rPr>
              <a:t>814.6</a:t>
            </a:r>
            <a:r>
              <a:rPr lang="ko-KR" altLang="en-US" sz="1400" spc="-100" dirty="0">
                <a:solidFill>
                  <a:schemeClr val="tx1"/>
                </a:solidFill>
                <a:latin typeface="+mn-ea"/>
              </a:rPr>
              <a:t>만명</a:t>
            </a:r>
            <a:r>
              <a:rPr lang="en-US" altLang="ko-KR" sz="1400" spc="-100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1400" spc="-100" dirty="0">
                <a:solidFill>
                  <a:schemeClr val="tx1"/>
                </a:solidFill>
                <a:latin typeface="+mn-ea"/>
              </a:rPr>
              <a:t> 연평균 </a:t>
            </a:r>
            <a:r>
              <a:rPr lang="en-US" altLang="ko-KR" sz="1400" spc="-100" dirty="0">
                <a:solidFill>
                  <a:schemeClr val="tx1"/>
                </a:solidFill>
                <a:latin typeface="+mn-ea"/>
              </a:rPr>
              <a:t>37</a:t>
            </a:r>
            <a:r>
              <a:rPr lang="ko-KR" altLang="en-US" sz="1400" spc="-100" dirty="0" err="1">
                <a:solidFill>
                  <a:schemeClr val="tx1"/>
                </a:solidFill>
                <a:latin typeface="+mn-ea"/>
              </a:rPr>
              <a:t>만명씩</a:t>
            </a:r>
            <a:r>
              <a:rPr lang="ko-KR" altLang="en-US" sz="1400" spc="-100" dirty="0">
                <a:solidFill>
                  <a:schemeClr val="tx1"/>
                </a:solidFill>
                <a:latin typeface="+mn-ea"/>
              </a:rPr>
              <a:t> 증가</a:t>
            </a:r>
            <a:r>
              <a:rPr lang="en-US" altLang="ko-KR" sz="1400" spc="-100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1400" spc="-100" dirty="0">
                <a:solidFill>
                  <a:schemeClr val="tx1"/>
                </a:solidFill>
                <a:latin typeface="+mn-ea"/>
              </a:rPr>
              <a:t>비임금근로자는 총</a:t>
            </a:r>
            <a:r>
              <a:rPr lang="en-US" altLang="ko-KR" sz="1400" spc="-100" dirty="0">
                <a:solidFill>
                  <a:schemeClr val="tx1"/>
                </a:solidFill>
                <a:latin typeface="+mn-ea"/>
              </a:rPr>
              <a:t>122.9</a:t>
            </a:r>
            <a:r>
              <a:rPr lang="ko-KR" altLang="en-US" sz="1400" spc="-100" dirty="0">
                <a:solidFill>
                  <a:schemeClr val="tx1"/>
                </a:solidFill>
                <a:latin typeface="+mn-ea"/>
              </a:rPr>
              <a:t>만명</a:t>
            </a:r>
            <a:r>
              <a:rPr lang="en-US" altLang="ko-KR" sz="1400" spc="-100" dirty="0">
                <a:solidFill>
                  <a:schemeClr val="tx1"/>
                </a:solidFill>
                <a:latin typeface="+mn-ea"/>
              </a:rPr>
              <a:t>,</a:t>
            </a:r>
            <a:r>
              <a:rPr lang="ko-KR" altLang="en-US" sz="1400" spc="-100" dirty="0">
                <a:solidFill>
                  <a:schemeClr val="tx1"/>
                </a:solidFill>
                <a:latin typeface="+mn-ea"/>
              </a:rPr>
              <a:t> 연 </a:t>
            </a:r>
            <a:r>
              <a:rPr lang="en-US" altLang="ko-KR" sz="1400" spc="-100" dirty="0">
                <a:solidFill>
                  <a:schemeClr val="tx1"/>
                </a:solidFill>
                <a:latin typeface="+mn-ea"/>
              </a:rPr>
              <a:t>5.9</a:t>
            </a:r>
            <a:r>
              <a:rPr lang="ko-KR" altLang="en-US" sz="1400" spc="-100" dirty="0" err="1">
                <a:solidFill>
                  <a:schemeClr val="tx1"/>
                </a:solidFill>
                <a:latin typeface="+mn-ea"/>
              </a:rPr>
              <a:t>만명씩</a:t>
            </a:r>
            <a:r>
              <a:rPr lang="ko-KR" altLang="en-US" sz="1400" spc="-100" dirty="0">
                <a:solidFill>
                  <a:schemeClr val="tx1"/>
                </a:solidFill>
                <a:latin typeface="+mn-ea"/>
              </a:rPr>
              <a:t> 감소</a:t>
            </a:r>
            <a:endParaRPr lang="en-US" altLang="ko-KR" sz="1400" spc="-100" dirty="0">
              <a:solidFill>
                <a:schemeClr val="tx1"/>
              </a:solidFill>
              <a:latin typeface="+mn-ea"/>
            </a:endParaRPr>
          </a:p>
          <a:p>
            <a:pPr marL="87313" indent="-87313">
              <a:buFontTx/>
              <a:buChar char="-"/>
            </a:pPr>
            <a:r>
              <a:rPr lang="en-US" altLang="ko-KR" sz="1400" spc="-100" dirty="0">
                <a:solidFill>
                  <a:schemeClr val="tx1"/>
                </a:solidFill>
                <a:latin typeface="+mn-ea"/>
              </a:rPr>
              <a:t> </a:t>
            </a:r>
            <a:r>
              <a:rPr lang="ko-KR" altLang="en-US" sz="1400" spc="-100" dirty="0">
                <a:solidFill>
                  <a:schemeClr val="tx1"/>
                </a:solidFill>
                <a:latin typeface="+mn-ea"/>
              </a:rPr>
              <a:t>전체 취업자 중 임금근로자수의 비율도 지속적으로 높아짐</a:t>
            </a:r>
            <a:r>
              <a:rPr lang="en-US" altLang="ko-KR" sz="1400" spc="-100" dirty="0">
                <a:solidFill>
                  <a:schemeClr val="tx1"/>
                </a:solidFill>
                <a:latin typeface="+mn-ea"/>
              </a:rPr>
              <a:t>.</a:t>
            </a:r>
          </a:p>
          <a:p>
            <a:pPr marL="87313" indent="-87313">
              <a:buFontTx/>
              <a:buChar char="-"/>
            </a:pPr>
            <a:r>
              <a:rPr lang="en-US" altLang="ko-KR" sz="1400" spc="-100" dirty="0">
                <a:solidFill>
                  <a:schemeClr val="tx1"/>
                </a:solidFill>
                <a:latin typeface="+mn-ea"/>
              </a:rPr>
              <a:t> </a:t>
            </a:r>
            <a:r>
              <a:rPr lang="ko-KR" altLang="en-US" sz="1400" spc="-100" dirty="0">
                <a:solidFill>
                  <a:schemeClr val="tx1"/>
                </a:solidFill>
                <a:latin typeface="+mn-ea"/>
              </a:rPr>
              <a:t>취업자중 비임금근로자의 비중도 감 소하였는데 고용주는 늘었다가 감소</a:t>
            </a:r>
            <a:r>
              <a:rPr lang="en-US" altLang="ko-KR" sz="1400" spc="-100" dirty="0">
                <a:solidFill>
                  <a:schemeClr val="tx1"/>
                </a:solidFill>
                <a:latin typeface="+mn-ea"/>
              </a:rPr>
              <a:t>,</a:t>
            </a:r>
            <a:r>
              <a:rPr lang="ko-KR" altLang="en-US" sz="1400" spc="-100" dirty="0">
                <a:solidFill>
                  <a:schemeClr val="tx1"/>
                </a:solidFill>
                <a:latin typeface="+mn-ea"/>
              </a:rPr>
              <a:t> 무급가족종사자가 크게 감소</a:t>
            </a:r>
          </a:p>
        </p:txBody>
      </p:sp>
      <p:graphicFrame>
        <p:nvGraphicFramePr>
          <p:cNvPr id="23" name="차트 2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9423824"/>
              </p:ext>
            </p:extLst>
          </p:nvPr>
        </p:nvGraphicFramePr>
        <p:xfrm>
          <a:off x="84442" y="874185"/>
          <a:ext cx="5971301" cy="36179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639895273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8" descr="그림5 사본">
            <a:extLst>
              <a:ext uri="{FF2B5EF4-FFF2-40B4-BE49-F238E27FC236}">
                <a16:creationId xmlns:a16="http://schemas.microsoft.com/office/drawing/2014/main" id="{E6A5A7C6-EF5D-430F-A1C5-2D3DF788C3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90"/>
          <a:stretch>
            <a:fillRect/>
          </a:stretch>
        </p:blipFill>
        <p:spPr bwMode="auto">
          <a:xfrm>
            <a:off x="5584825" y="-56261"/>
            <a:ext cx="2376488" cy="892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8" descr="그림5 사본">
            <a:extLst>
              <a:ext uri="{FF2B5EF4-FFF2-40B4-BE49-F238E27FC236}">
                <a16:creationId xmlns:a16="http://schemas.microsoft.com/office/drawing/2014/main" id="{B2378139-EC55-42CF-82C9-CE4B4B006B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0" r="72000"/>
          <a:stretch>
            <a:fillRect/>
          </a:stretch>
        </p:blipFill>
        <p:spPr bwMode="auto">
          <a:xfrm>
            <a:off x="536575" y="-56261"/>
            <a:ext cx="5095875" cy="892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9">
            <a:extLst>
              <a:ext uri="{FF2B5EF4-FFF2-40B4-BE49-F238E27FC236}">
                <a16:creationId xmlns:a16="http://schemas.microsoft.com/office/drawing/2014/main" id="{921D1CB6-A38A-4173-A6A5-E631556C8030}"/>
              </a:ext>
            </a:extLst>
          </p:cNvPr>
          <p:cNvSpPr>
            <a:spLocks noChangeArrowheads="1"/>
          </p:cNvSpPr>
          <p:nvPr/>
        </p:nvSpPr>
        <p:spPr>
          <a:xfrm>
            <a:off x="1161479" y="44624"/>
            <a:ext cx="7947025" cy="642937"/>
          </a:xfrm>
          <a:prstGeom prst="rect">
            <a:avLst/>
          </a:prstGeom>
        </p:spPr>
        <p:txBody>
          <a:bodyPr lIns="72000" anchor="ctr"/>
          <a:lstStyle/>
          <a:p>
            <a:pPr latinLnBrk="1">
              <a:buFont typeface="Marlett"/>
              <a:buNone/>
              <a:defRPr/>
            </a:pP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 문제제기 </a:t>
            </a:r>
            <a:r>
              <a:rPr lang="en-US" altLang="ko-KR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- </a:t>
            </a:r>
            <a:r>
              <a:rPr lang="ko-KR" altLang="en-US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소기업</a:t>
            </a:r>
            <a:r>
              <a:rPr lang="en-US" altLang="ko-KR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/</a:t>
            </a:r>
            <a:r>
              <a:rPr lang="ko-KR" altLang="en-US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자영업의 높은 </a:t>
            </a:r>
            <a:r>
              <a:rPr lang="ko-KR" altLang="en-US" sz="2000" b="1" spc="-150" dirty="0" err="1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고용비중과</a:t>
            </a:r>
            <a:r>
              <a:rPr lang="ko-KR" altLang="en-US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 지체</a:t>
            </a:r>
            <a:endParaRPr lang="ko-KR" altLang="en-US" sz="2800" b="1" spc="-150" dirty="0">
              <a:solidFill>
                <a:schemeClr val="bg1"/>
              </a:solidFill>
              <a:effectLst>
                <a:outerShdw blurRad="25400" dist="50800" dir="2700000" algn="tl">
                  <a:srgbClr val="0B0D33"/>
                </a:outerShdw>
              </a:effectLst>
              <a:latin typeface="HY헤드라인M"/>
              <a:ea typeface="HY헤드라인M"/>
              <a:cs typeface="Arial"/>
            </a:endParaRP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BC7C9A67-BAAE-4F0F-B36B-C101FCBE0A0B}"/>
              </a:ext>
            </a:extLst>
          </p:cNvPr>
          <p:cNvSpPr txBox="1">
            <a:spLocks/>
          </p:cNvSpPr>
          <p:nvPr/>
        </p:nvSpPr>
        <p:spPr>
          <a:xfrm>
            <a:off x="395536" y="418654"/>
            <a:ext cx="8496944" cy="634082"/>
          </a:xfrm>
          <a:prstGeom prst="rect">
            <a:avLst/>
          </a:prstGeom>
        </p:spPr>
        <p:txBody>
          <a:bodyPr/>
          <a:lstStyle>
            <a:lvl1pPr marL="0" algn="l" defTabSz="914400" rtl="0" eaLnBrk="1" latinLnBrk="1" hangingPunct="1">
              <a:spcBef>
                <a:spcPct val="0"/>
              </a:spcBef>
              <a:buNone/>
              <a:defRPr lang="ko-KR" altLang="en-US" sz="3200" kern="1200" dirty="0">
                <a:solidFill>
                  <a:srgbClr val="C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  <a:cs typeface="+mj-cs"/>
              </a:defRPr>
            </a:lvl1pPr>
          </a:lstStyle>
          <a:p>
            <a:endParaRPr lang="ko-KR" altLang="en-US" sz="1800" dirty="0">
              <a:solidFill>
                <a:schemeClr val="tx1"/>
              </a:solidFill>
            </a:endParaRPr>
          </a:p>
        </p:txBody>
      </p:sp>
      <p:pic>
        <p:nvPicPr>
          <p:cNvPr id="34" name="그림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-1505"/>
            <a:ext cx="866775" cy="769256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233B5AA-F336-4653-8DE1-269678CA9930}"/>
              </a:ext>
            </a:extLst>
          </p:cNvPr>
          <p:cNvSpPr txBox="1"/>
          <p:nvPr/>
        </p:nvSpPr>
        <p:spPr>
          <a:xfrm>
            <a:off x="426480" y="70502"/>
            <a:ext cx="545120" cy="584775"/>
          </a:xfrm>
          <a:prstGeom prst="rect">
            <a:avLst/>
          </a:prstGeom>
          <a:solidFill>
            <a:srgbClr val="3678C0"/>
          </a:solidFill>
        </p:spPr>
        <p:txBody>
          <a:bodyPr wrap="square" rtlCol="0">
            <a:spAutoFit/>
          </a:bodyPr>
          <a:lstStyle/>
          <a:p>
            <a:r>
              <a:rPr lang="en-US" altLang="ko-KR" sz="3200" b="1" spc="-150" dirty="0">
                <a:solidFill>
                  <a:schemeClr val="bg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Ⅱ</a:t>
            </a:r>
            <a:endParaRPr lang="ko-KR" altLang="en-US" sz="3200" b="1" spc="-150" dirty="0">
              <a:solidFill>
                <a:schemeClr val="bg1"/>
              </a:solidFill>
              <a:latin typeface="Arial Black" panose="020B0A04020102020204" pitchFamily="34" charset="0"/>
              <a:ea typeface="나눔스퀘어라운드 Bold" panose="020B0600000101010101" pitchFamily="50" charset="-127"/>
            </a:endParaRPr>
          </a:p>
        </p:txBody>
      </p:sp>
      <p:sp>
        <p:nvSpPr>
          <p:cNvPr id="37" name="제목 1"/>
          <p:cNvSpPr txBox="1">
            <a:spLocks/>
          </p:cNvSpPr>
          <p:nvPr/>
        </p:nvSpPr>
        <p:spPr>
          <a:xfrm>
            <a:off x="395536" y="418654"/>
            <a:ext cx="8496944" cy="634082"/>
          </a:xfrm>
          <a:prstGeom prst="rect">
            <a:avLst/>
          </a:prstGeom>
        </p:spPr>
        <p:txBody>
          <a:bodyPr/>
          <a:lstStyle>
            <a:lvl1pPr marL="0" algn="l" defTabSz="914400" rtl="0" eaLnBrk="1" latinLnBrk="1" hangingPunct="1">
              <a:spcBef>
                <a:spcPct val="0"/>
              </a:spcBef>
              <a:buNone/>
              <a:defRPr lang="ko-KR" altLang="en-US" sz="3200" kern="1200" dirty="0">
                <a:solidFill>
                  <a:srgbClr val="C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  <a:cs typeface="+mj-cs"/>
              </a:defRPr>
            </a:lvl1pPr>
          </a:lstStyle>
          <a:p>
            <a:endParaRPr lang="ko-KR" altLang="en-US" sz="1800" dirty="0">
              <a:solidFill>
                <a:schemeClr val="tx1"/>
              </a:solidFill>
            </a:endParaRPr>
          </a:p>
        </p:txBody>
      </p:sp>
      <p:sp>
        <p:nvSpPr>
          <p:cNvPr id="38" name="직사각형 37"/>
          <p:cNvSpPr/>
          <p:nvPr/>
        </p:nvSpPr>
        <p:spPr>
          <a:xfrm>
            <a:off x="4211960" y="5517232"/>
            <a:ext cx="288032" cy="648072"/>
          </a:xfrm>
          <a:prstGeom prst="rect">
            <a:avLst/>
          </a:prstGeom>
          <a:noFill/>
          <a:ln w="28575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모서리가 둥근 직사각형 38"/>
          <p:cNvSpPr/>
          <p:nvPr/>
        </p:nvSpPr>
        <p:spPr>
          <a:xfrm>
            <a:off x="3986129" y="5805264"/>
            <a:ext cx="369848" cy="511258"/>
          </a:xfrm>
          <a:prstGeom prst="roundRect">
            <a:avLst/>
          </a:prstGeom>
          <a:solidFill>
            <a:schemeClr val="bg1"/>
          </a:solidFill>
          <a:ln w="28575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직사각형 39"/>
          <p:cNvSpPr/>
          <p:nvPr/>
        </p:nvSpPr>
        <p:spPr>
          <a:xfrm>
            <a:off x="144017" y="6278769"/>
            <a:ext cx="8532439" cy="293775"/>
          </a:xfrm>
          <a:prstGeom prst="rect">
            <a:avLst/>
          </a:prstGeom>
          <a:solidFill>
            <a:schemeClr val="bg1"/>
          </a:solidFill>
          <a:ln w="28575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</a:rPr>
              <a:t>한국의 </a:t>
            </a:r>
            <a:r>
              <a:rPr lang="en-US" altLang="ko-KR" dirty="0">
                <a:solidFill>
                  <a:schemeClr val="tx1"/>
                </a:solidFill>
              </a:rPr>
              <a:t>664</a:t>
            </a:r>
            <a:r>
              <a:rPr lang="ko-KR" altLang="en-US" dirty="0">
                <a:solidFill>
                  <a:schemeClr val="tx1"/>
                </a:solidFill>
              </a:rPr>
              <a:t>만에 달하는 자영업자들 중 </a:t>
            </a:r>
            <a:r>
              <a:rPr lang="en-US" altLang="ko-KR" dirty="0">
                <a:solidFill>
                  <a:schemeClr val="tx1"/>
                </a:solidFill>
              </a:rPr>
              <a:t>90</a:t>
            </a:r>
            <a:r>
              <a:rPr lang="ko-KR" altLang="en-US" dirty="0" err="1">
                <a:solidFill>
                  <a:schemeClr val="tx1"/>
                </a:solidFill>
              </a:rPr>
              <a:t>여만명을</a:t>
            </a:r>
            <a:r>
              <a:rPr lang="ko-KR" altLang="en-US" dirty="0">
                <a:solidFill>
                  <a:schemeClr val="tx1"/>
                </a:solidFill>
              </a:rPr>
              <a:t> 제외한 </a:t>
            </a:r>
            <a:r>
              <a:rPr lang="en-US" altLang="ko-KR" dirty="0">
                <a:solidFill>
                  <a:schemeClr val="tx1"/>
                </a:solidFill>
              </a:rPr>
              <a:t>570</a:t>
            </a:r>
            <a:r>
              <a:rPr lang="ko-KR" altLang="en-US" dirty="0">
                <a:solidFill>
                  <a:schemeClr val="tx1"/>
                </a:solidFill>
              </a:rPr>
              <a:t>만명은 영세자영업자</a:t>
            </a:r>
          </a:p>
        </p:txBody>
      </p:sp>
      <p:sp>
        <p:nvSpPr>
          <p:cNvPr id="41" name="직사각형 40"/>
          <p:cNvSpPr/>
          <p:nvPr/>
        </p:nvSpPr>
        <p:spPr>
          <a:xfrm>
            <a:off x="4535489" y="5946280"/>
            <a:ext cx="277476" cy="291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직사각형 41"/>
          <p:cNvSpPr/>
          <p:nvPr/>
        </p:nvSpPr>
        <p:spPr>
          <a:xfrm>
            <a:off x="250166" y="5357005"/>
            <a:ext cx="8426290" cy="5753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직사각형 165"/>
          <p:cNvSpPr>
            <a:spLocks noChangeArrowheads="1"/>
          </p:cNvSpPr>
          <p:nvPr/>
        </p:nvSpPr>
        <p:spPr bwMode="auto">
          <a:xfrm>
            <a:off x="323528" y="6013022"/>
            <a:ext cx="5328019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ko-KR" altLang="en-US" sz="1000" dirty="0">
                <a:solidFill>
                  <a:srgbClr val="000000"/>
                </a:solidFill>
                <a:latin typeface="+mn-ea"/>
                <a:ea typeface="+mn-ea"/>
                <a:cs typeface="-윤고딕330"/>
              </a:rPr>
              <a:t>자료</a:t>
            </a:r>
            <a:r>
              <a:rPr lang="en-US" altLang="ko-KR" sz="1000" dirty="0">
                <a:solidFill>
                  <a:srgbClr val="000000"/>
                </a:solidFill>
                <a:latin typeface="+mn-ea"/>
                <a:ea typeface="+mn-ea"/>
                <a:cs typeface="-윤고딕330"/>
              </a:rPr>
              <a:t>: OECD, 2022</a:t>
            </a:r>
            <a:r>
              <a:rPr lang="ko-KR" altLang="en-US" sz="1000" dirty="0">
                <a:solidFill>
                  <a:srgbClr val="000000"/>
                </a:solidFill>
                <a:latin typeface="+mn-ea"/>
                <a:ea typeface="+mn-ea"/>
                <a:cs typeface="-윤고딕330"/>
              </a:rPr>
              <a:t>년 혹은 최신 통계</a:t>
            </a:r>
            <a:r>
              <a:rPr lang="en-US" altLang="ko-KR" sz="1000" dirty="0">
                <a:solidFill>
                  <a:srgbClr val="000000"/>
                </a:solidFill>
                <a:latin typeface="+mn-ea"/>
                <a:ea typeface="+mn-ea"/>
                <a:cs typeface="-윤고딕330"/>
              </a:rPr>
              <a:t>, OECD Data, Self-employment rates</a:t>
            </a:r>
            <a:endParaRPr lang="ko-KR" altLang="en-US" sz="1000" dirty="0">
              <a:solidFill>
                <a:srgbClr val="000000"/>
              </a:solidFill>
              <a:latin typeface="+mn-ea"/>
              <a:ea typeface="+mn-ea"/>
              <a:cs typeface="-윤고딕330"/>
            </a:endParaRPr>
          </a:p>
        </p:txBody>
      </p:sp>
      <p:pic>
        <p:nvPicPr>
          <p:cNvPr id="44" name="그림 4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537" y="862913"/>
            <a:ext cx="8496944" cy="5052979"/>
          </a:xfrm>
          <a:prstGeom prst="rect">
            <a:avLst/>
          </a:prstGeom>
        </p:spPr>
      </p:pic>
      <p:sp>
        <p:nvSpPr>
          <p:cNvPr id="45" name="직사각형 44"/>
          <p:cNvSpPr/>
          <p:nvPr/>
        </p:nvSpPr>
        <p:spPr>
          <a:xfrm>
            <a:off x="1472578" y="4934648"/>
            <a:ext cx="287345" cy="771822"/>
          </a:xfrm>
          <a:prstGeom prst="rect">
            <a:avLst/>
          </a:prstGeom>
          <a:solidFill>
            <a:schemeClr val="bg1"/>
          </a:solidFill>
          <a:ln w="28575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b="1" dirty="0">
                <a:solidFill>
                  <a:schemeClr val="tx1"/>
                </a:solidFill>
              </a:rPr>
              <a:t>러시아</a:t>
            </a:r>
          </a:p>
        </p:txBody>
      </p:sp>
      <p:sp>
        <p:nvSpPr>
          <p:cNvPr id="46" name="직사각형 45"/>
          <p:cNvSpPr/>
          <p:nvPr/>
        </p:nvSpPr>
        <p:spPr>
          <a:xfrm>
            <a:off x="697602" y="4930644"/>
            <a:ext cx="414652" cy="874620"/>
          </a:xfrm>
          <a:prstGeom prst="rect">
            <a:avLst/>
          </a:prstGeom>
          <a:solidFill>
            <a:schemeClr val="bg1"/>
          </a:solidFill>
          <a:ln w="28575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>
                <a:solidFill>
                  <a:schemeClr val="tx1"/>
                </a:solidFill>
              </a:rPr>
              <a:t>미국</a:t>
            </a:r>
          </a:p>
        </p:txBody>
      </p:sp>
      <p:sp>
        <p:nvSpPr>
          <p:cNvPr id="47" name="직사각형 46"/>
          <p:cNvSpPr/>
          <p:nvPr/>
        </p:nvSpPr>
        <p:spPr>
          <a:xfrm>
            <a:off x="2077019" y="4985269"/>
            <a:ext cx="313321" cy="583179"/>
          </a:xfrm>
          <a:prstGeom prst="rect">
            <a:avLst/>
          </a:prstGeom>
          <a:solidFill>
            <a:schemeClr val="bg1"/>
          </a:solidFill>
          <a:ln w="28575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b="1" dirty="0">
                <a:solidFill>
                  <a:schemeClr val="tx1"/>
                </a:solidFill>
              </a:rPr>
              <a:t>캐나다</a:t>
            </a:r>
          </a:p>
        </p:txBody>
      </p:sp>
      <p:sp>
        <p:nvSpPr>
          <p:cNvPr id="48" name="직사각형 47"/>
          <p:cNvSpPr/>
          <p:nvPr/>
        </p:nvSpPr>
        <p:spPr>
          <a:xfrm>
            <a:off x="2680863" y="5015698"/>
            <a:ext cx="411969" cy="5527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b="1" dirty="0">
                <a:solidFill>
                  <a:schemeClr val="tx1"/>
                </a:solidFill>
              </a:rPr>
              <a:t>독일</a:t>
            </a:r>
          </a:p>
        </p:txBody>
      </p:sp>
      <p:sp>
        <p:nvSpPr>
          <p:cNvPr id="49" name="직사각형 48"/>
          <p:cNvSpPr/>
          <p:nvPr/>
        </p:nvSpPr>
        <p:spPr>
          <a:xfrm>
            <a:off x="3298312" y="5019519"/>
            <a:ext cx="386990" cy="617938"/>
          </a:xfrm>
          <a:prstGeom prst="rect">
            <a:avLst/>
          </a:prstGeom>
          <a:solidFill>
            <a:schemeClr val="bg1"/>
          </a:solidFill>
          <a:ln w="28575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b="1" dirty="0">
                <a:solidFill>
                  <a:schemeClr val="tx1"/>
                </a:solidFill>
              </a:rPr>
              <a:t>호주</a:t>
            </a:r>
          </a:p>
        </p:txBody>
      </p:sp>
      <p:sp>
        <p:nvSpPr>
          <p:cNvPr id="50" name="직사각형 49"/>
          <p:cNvSpPr/>
          <p:nvPr/>
        </p:nvSpPr>
        <p:spPr>
          <a:xfrm>
            <a:off x="4015089" y="5042777"/>
            <a:ext cx="288533" cy="504056"/>
          </a:xfrm>
          <a:prstGeom prst="rect">
            <a:avLst/>
          </a:prstGeom>
          <a:solidFill>
            <a:schemeClr val="bg1"/>
          </a:solidFill>
          <a:ln w="28575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b="1" dirty="0">
                <a:solidFill>
                  <a:schemeClr val="tx1"/>
                </a:solidFill>
              </a:rPr>
              <a:t>일본</a:t>
            </a:r>
          </a:p>
        </p:txBody>
      </p:sp>
      <p:sp>
        <p:nvSpPr>
          <p:cNvPr id="51" name="직사각형 50"/>
          <p:cNvSpPr/>
          <p:nvPr/>
        </p:nvSpPr>
        <p:spPr>
          <a:xfrm>
            <a:off x="4627178" y="4985275"/>
            <a:ext cx="340882" cy="583179"/>
          </a:xfrm>
          <a:prstGeom prst="rect">
            <a:avLst/>
          </a:prstGeom>
          <a:solidFill>
            <a:schemeClr val="bg1"/>
          </a:solidFill>
          <a:ln w="28575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b="1" dirty="0">
                <a:solidFill>
                  <a:schemeClr val="tx1"/>
                </a:solidFill>
              </a:rPr>
              <a:t>프랑스</a:t>
            </a:r>
          </a:p>
        </p:txBody>
      </p:sp>
      <p:sp>
        <p:nvSpPr>
          <p:cNvPr id="52" name="직사각형 51"/>
          <p:cNvSpPr/>
          <p:nvPr/>
        </p:nvSpPr>
        <p:spPr>
          <a:xfrm>
            <a:off x="5130410" y="5025525"/>
            <a:ext cx="389178" cy="569343"/>
          </a:xfrm>
          <a:prstGeom prst="rect">
            <a:avLst/>
          </a:prstGeom>
          <a:solidFill>
            <a:schemeClr val="bg1"/>
          </a:solidFill>
          <a:ln w="28575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tx1"/>
                </a:solidFill>
              </a:rPr>
              <a:t>EU</a:t>
            </a:r>
          </a:p>
          <a:p>
            <a:pPr algn="ctr"/>
            <a:r>
              <a:rPr lang="en-US" altLang="ko-KR" sz="1200" dirty="0">
                <a:solidFill>
                  <a:schemeClr val="tx1"/>
                </a:solidFill>
              </a:rPr>
              <a:t>28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3" name="직사각형 52"/>
          <p:cNvSpPr/>
          <p:nvPr/>
        </p:nvSpPr>
        <p:spPr>
          <a:xfrm>
            <a:off x="5893143" y="5011149"/>
            <a:ext cx="325749" cy="583179"/>
          </a:xfrm>
          <a:prstGeom prst="rect">
            <a:avLst/>
          </a:prstGeom>
          <a:solidFill>
            <a:schemeClr val="bg1"/>
          </a:solidFill>
          <a:ln w="28575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b="1" dirty="0">
                <a:solidFill>
                  <a:schemeClr val="tx1"/>
                </a:solidFill>
              </a:rPr>
              <a:t>이태리</a:t>
            </a:r>
          </a:p>
        </p:txBody>
      </p:sp>
      <p:sp>
        <p:nvSpPr>
          <p:cNvPr id="54" name="직사각형 53"/>
          <p:cNvSpPr/>
          <p:nvPr/>
        </p:nvSpPr>
        <p:spPr>
          <a:xfrm>
            <a:off x="6533439" y="5060039"/>
            <a:ext cx="331560" cy="504056"/>
          </a:xfrm>
          <a:prstGeom prst="rect">
            <a:avLst/>
          </a:prstGeom>
          <a:solidFill>
            <a:schemeClr val="bg1"/>
          </a:solidFill>
          <a:ln w="28575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>
                <a:solidFill>
                  <a:schemeClr val="tx1"/>
                </a:solidFill>
              </a:rPr>
              <a:t>한국</a:t>
            </a:r>
          </a:p>
        </p:txBody>
      </p:sp>
      <p:sp>
        <p:nvSpPr>
          <p:cNvPr id="55" name="직사각형 54"/>
          <p:cNvSpPr/>
          <p:nvPr/>
        </p:nvSpPr>
        <p:spPr>
          <a:xfrm>
            <a:off x="7143975" y="5060034"/>
            <a:ext cx="331498" cy="521314"/>
          </a:xfrm>
          <a:prstGeom prst="rect">
            <a:avLst/>
          </a:prstGeom>
          <a:solidFill>
            <a:schemeClr val="bg1"/>
          </a:solidFill>
          <a:ln w="28575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b="1" dirty="0">
                <a:solidFill>
                  <a:schemeClr val="tx1"/>
                </a:solidFill>
              </a:rPr>
              <a:t>터</a:t>
            </a:r>
            <a:endParaRPr lang="en-US" altLang="ko-KR" sz="1100" b="1" dirty="0">
              <a:solidFill>
                <a:schemeClr val="tx1"/>
              </a:solidFill>
            </a:endParaRPr>
          </a:p>
          <a:p>
            <a:pPr algn="ctr"/>
            <a:r>
              <a:rPr lang="ko-KR" altLang="en-US" sz="1100" b="1" dirty="0">
                <a:solidFill>
                  <a:schemeClr val="tx1"/>
                </a:solidFill>
              </a:rPr>
              <a:t>키</a:t>
            </a:r>
          </a:p>
        </p:txBody>
      </p:sp>
      <p:sp>
        <p:nvSpPr>
          <p:cNvPr id="56" name="직사각형 55"/>
          <p:cNvSpPr/>
          <p:nvPr/>
        </p:nvSpPr>
        <p:spPr>
          <a:xfrm>
            <a:off x="7761822" y="5019774"/>
            <a:ext cx="318318" cy="583179"/>
          </a:xfrm>
          <a:prstGeom prst="rect">
            <a:avLst/>
          </a:prstGeom>
          <a:solidFill>
            <a:schemeClr val="bg1"/>
          </a:solidFill>
          <a:ln w="28575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b="1" dirty="0">
                <a:solidFill>
                  <a:schemeClr val="tx1"/>
                </a:solidFill>
              </a:rPr>
              <a:t>멕시코</a:t>
            </a:r>
          </a:p>
        </p:txBody>
      </p:sp>
      <p:sp>
        <p:nvSpPr>
          <p:cNvPr id="57" name="직사각형 56"/>
          <p:cNvSpPr/>
          <p:nvPr/>
        </p:nvSpPr>
        <p:spPr>
          <a:xfrm>
            <a:off x="8440436" y="5034162"/>
            <a:ext cx="324002" cy="583179"/>
          </a:xfrm>
          <a:prstGeom prst="rect">
            <a:avLst/>
          </a:prstGeom>
          <a:solidFill>
            <a:schemeClr val="bg1"/>
          </a:solidFill>
          <a:ln w="28575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b="1" dirty="0">
                <a:solidFill>
                  <a:schemeClr val="tx1"/>
                </a:solidFill>
              </a:rPr>
              <a:t>브라질</a:t>
            </a:r>
          </a:p>
        </p:txBody>
      </p:sp>
      <p:sp>
        <p:nvSpPr>
          <p:cNvPr id="58" name="타원 57"/>
          <p:cNvSpPr/>
          <p:nvPr/>
        </p:nvSpPr>
        <p:spPr>
          <a:xfrm>
            <a:off x="4812965" y="5546833"/>
            <a:ext cx="551114" cy="44666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제목 1">
            <a:extLst>
              <a:ext uri="{FF2B5EF4-FFF2-40B4-BE49-F238E27FC236}">
                <a16:creationId xmlns:a16="http://schemas.microsoft.com/office/drawing/2014/main" id="{9ADBD280-8837-4BA1-B004-F5F17A682708}"/>
              </a:ext>
            </a:extLst>
          </p:cNvPr>
          <p:cNvSpPr txBox="1">
            <a:spLocks/>
          </p:cNvSpPr>
          <p:nvPr/>
        </p:nvSpPr>
        <p:spPr>
          <a:xfrm>
            <a:off x="539552" y="692696"/>
            <a:ext cx="6984776" cy="50405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/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함초롬돋움" panose="020B0504000101010101" pitchFamily="50" charset="-127"/>
                <a:ea typeface="함초롬돋움" panose="020B0504000101010101" pitchFamily="50" charset="-127"/>
                <a:cs typeface="Times New Roman" panose="02020603050405020304" pitchFamily="18" charset="0"/>
              </a:defRPr>
            </a:lvl2pPr>
            <a:lvl3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함초롬돋움" panose="020B0504000101010101" pitchFamily="50" charset="-127"/>
                <a:ea typeface="함초롬돋움" panose="020B0504000101010101" pitchFamily="50" charset="-127"/>
                <a:cs typeface="Times New Roman" panose="02020603050405020304" pitchFamily="18" charset="0"/>
              </a:defRPr>
            </a:lvl3pPr>
            <a:lvl4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함초롬돋움" panose="020B0504000101010101" pitchFamily="50" charset="-127"/>
                <a:ea typeface="함초롬돋움" panose="020B0504000101010101" pitchFamily="50" charset="-127"/>
                <a:cs typeface="Times New Roman" panose="02020603050405020304" pitchFamily="18" charset="0"/>
              </a:defRPr>
            </a:lvl4pPr>
            <a:lvl5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함초롬돋움" panose="020B0504000101010101" pitchFamily="50" charset="-127"/>
                <a:ea typeface="함초롬돋움" panose="020B0504000101010101" pitchFamily="50" charset="-127"/>
                <a:cs typeface="Times New Roman" panose="02020603050405020304" pitchFamily="18" charset="0"/>
              </a:defRPr>
            </a:lvl5pPr>
            <a:lvl6pPr rtl="0" eaLnBrk="1" latinLnBrk="1" hangingPunct="1">
              <a:defRPr>
                <a:solidFill>
                  <a:schemeClr val="tx2"/>
                </a:solidFill>
              </a:defRPr>
            </a:lvl6pPr>
            <a:lvl7pPr rtl="0" eaLnBrk="1" latinLnBrk="1" hangingPunct="1">
              <a:defRPr>
                <a:solidFill>
                  <a:schemeClr val="tx2"/>
                </a:solidFill>
              </a:defRPr>
            </a:lvl7pPr>
            <a:lvl8pPr rtl="0" eaLnBrk="1" latinLnBrk="1" hangingPunct="1">
              <a:defRPr>
                <a:solidFill>
                  <a:schemeClr val="tx2"/>
                </a:solidFill>
              </a:defRPr>
            </a:lvl8pPr>
            <a:lvl9pPr rtl="0" eaLnBrk="1" latin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kumimoji="0" lang="ko-KR" altLang="en-US" sz="2400" dirty="0">
                <a:solidFill>
                  <a:srgbClr val="002060"/>
                </a:solidFill>
              </a:rPr>
              <a:t>자영업의 높은 </a:t>
            </a:r>
            <a:r>
              <a:rPr kumimoji="0" lang="ko-KR" altLang="en-US" sz="2400" dirty="0" err="1">
                <a:solidFill>
                  <a:srgbClr val="002060"/>
                </a:solidFill>
              </a:rPr>
              <a:t>고용비중</a:t>
            </a:r>
            <a:r>
              <a:rPr kumimoji="0" lang="en-US" altLang="ko-KR" sz="2400" dirty="0">
                <a:solidFill>
                  <a:srgbClr val="002060"/>
                </a:solidFill>
              </a:rPr>
              <a:t>-</a:t>
            </a:r>
            <a:r>
              <a:rPr kumimoji="0" lang="ko-KR" altLang="en-US" sz="2400" dirty="0">
                <a:solidFill>
                  <a:srgbClr val="002060"/>
                </a:solidFill>
              </a:rPr>
              <a:t> 국제비교</a:t>
            </a:r>
            <a:r>
              <a:rPr kumimoji="0" lang="en-US" altLang="ko-KR" sz="1800" dirty="0">
                <a:solidFill>
                  <a:srgbClr val="002060"/>
                </a:solidFill>
              </a:rPr>
              <a:t>(2022</a:t>
            </a:r>
            <a:r>
              <a:rPr kumimoji="0" lang="ko-KR" altLang="en-US" sz="1800" dirty="0">
                <a:solidFill>
                  <a:srgbClr val="002060"/>
                </a:solidFill>
              </a:rPr>
              <a:t>년</a:t>
            </a:r>
            <a:r>
              <a:rPr kumimoji="0" lang="en-US" altLang="ko-KR" sz="1800" dirty="0">
                <a:solidFill>
                  <a:srgbClr val="002060"/>
                </a:solidFill>
              </a:rPr>
              <a:t>)</a:t>
            </a:r>
            <a:endParaRPr kumimoji="0"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441102777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8" descr="그림5 사본">
            <a:extLst>
              <a:ext uri="{FF2B5EF4-FFF2-40B4-BE49-F238E27FC236}">
                <a16:creationId xmlns:a16="http://schemas.microsoft.com/office/drawing/2014/main" id="{E6A5A7C6-EF5D-430F-A1C5-2D3DF788C3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90"/>
          <a:stretch>
            <a:fillRect/>
          </a:stretch>
        </p:blipFill>
        <p:spPr bwMode="auto">
          <a:xfrm>
            <a:off x="5584825" y="-53262"/>
            <a:ext cx="2376488" cy="86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8" descr="그림5 사본">
            <a:extLst>
              <a:ext uri="{FF2B5EF4-FFF2-40B4-BE49-F238E27FC236}">
                <a16:creationId xmlns:a16="http://schemas.microsoft.com/office/drawing/2014/main" id="{B2378139-EC55-42CF-82C9-CE4B4B006B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0" r="72000"/>
          <a:stretch>
            <a:fillRect/>
          </a:stretch>
        </p:blipFill>
        <p:spPr bwMode="auto">
          <a:xfrm>
            <a:off x="536575" y="-53262"/>
            <a:ext cx="5095875" cy="878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9">
            <a:extLst>
              <a:ext uri="{FF2B5EF4-FFF2-40B4-BE49-F238E27FC236}">
                <a16:creationId xmlns:a16="http://schemas.microsoft.com/office/drawing/2014/main" id="{921D1CB6-A38A-4173-A6A5-E631556C8030}"/>
              </a:ext>
            </a:extLst>
          </p:cNvPr>
          <p:cNvSpPr>
            <a:spLocks noChangeArrowheads="1"/>
          </p:cNvSpPr>
          <p:nvPr/>
        </p:nvSpPr>
        <p:spPr>
          <a:xfrm>
            <a:off x="1115616" y="44624"/>
            <a:ext cx="6435303" cy="642937"/>
          </a:xfrm>
          <a:prstGeom prst="rect">
            <a:avLst/>
          </a:prstGeom>
        </p:spPr>
        <p:txBody>
          <a:bodyPr lIns="72000" anchor="ctr"/>
          <a:lstStyle/>
          <a:p>
            <a:pPr latinLnBrk="1">
              <a:buFont typeface="Marlett"/>
              <a:buNone/>
              <a:defRPr/>
            </a:pP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 문제제기 </a:t>
            </a:r>
            <a:r>
              <a:rPr lang="en-US" altLang="ko-KR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- </a:t>
            </a:r>
            <a:r>
              <a:rPr lang="ko-KR" altLang="en-US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소기업</a:t>
            </a:r>
            <a:r>
              <a:rPr lang="en-US" altLang="ko-KR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/</a:t>
            </a:r>
            <a:r>
              <a:rPr lang="ko-KR" altLang="en-US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자영업의 높은 </a:t>
            </a:r>
            <a:r>
              <a:rPr lang="ko-KR" altLang="en-US" sz="2000" b="1" spc="-150" dirty="0" err="1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고용비중과</a:t>
            </a:r>
            <a:r>
              <a:rPr lang="ko-KR" altLang="en-US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 지체</a:t>
            </a:r>
            <a:endParaRPr lang="ko-KR" altLang="en-US" sz="2400" b="1" spc="-150" dirty="0">
              <a:solidFill>
                <a:schemeClr val="bg1"/>
              </a:solidFill>
              <a:effectLst>
                <a:outerShdw blurRad="25400" dist="50800" dir="2700000" algn="tl">
                  <a:srgbClr val="0B0D33"/>
                </a:outerShdw>
              </a:effectLst>
              <a:latin typeface="HY헤드라인M"/>
              <a:ea typeface="HY헤드라인M"/>
              <a:cs typeface="Arial"/>
            </a:endParaRPr>
          </a:p>
        </p:txBody>
      </p:sp>
      <p:sp>
        <p:nvSpPr>
          <p:cNvPr id="8" name="제목 1">
            <a:extLst>
              <a:ext uri="{FF2B5EF4-FFF2-40B4-BE49-F238E27FC236}">
                <a16:creationId xmlns:a16="http://schemas.microsoft.com/office/drawing/2014/main" id="{9F805ED6-9A56-4405-B479-41F5DCCC7281}"/>
              </a:ext>
            </a:extLst>
          </p:cNvPr>
          <p:cNvSpPr txBox="1">
            <a:spLocks/>
          </p:cNvSpPr>
          <p:nvPr/>
        </p:nvSpPr>
        <p:spPr>
          <a:xfrm>
            <a:off x="608562" y="908720"/>
            <a:ext cx="5920878" cy="3593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/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함초롬돋움" panose="020B0504000101010101" pitchFamily="50" charset="-127"/>
                <a:ea typeface="함초롬돋움" panose="020B0504000101010101" pitchFamily="50" charset="-127"/>
                <a:cs typeface="Times New Roman" panose="02020603050405020304" pitchFamily="18" charset="0"/>
              </a:defRPr>
            </a:lvl2pPr>
            <a:lvl3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함초롬돋움" panose="020B0504000101010101" pitchFamily="50" charset="-127"/>
                <a:ea typeface="함초롬돋움" panose="020B0504000101010101" pitchFamily="50" charset="-127"/>
                <a:cs typeface="Times New Roman" panose="02020603050405020304" pitchFamily="18" charset="0"/>
              </a:defRPr>
            </a:lvl3pPr>
            <a:lvl4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함초롬돋움" panose="020B0504000101010101" pitchFamily="50" charset="-127"/>
                <a:ea typeface="함초롬돋움" panose="020B0504000101010101" pitchFamily="50" charset="-127"/>
                <a:cs typeface="Times New Roman" panose="02020603050405020304" pitchFamily="18" charset="0"/>
              </a:defRPr>
            </a:lvl4pPr>
            <a:lvl5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함초롬돋움" panose="020B0504000101010101" pitchFamily="50" charset="-127"/>
                <a:ea typeface="함초롬돋움" panose="020B0504000101010101" pitchFamily="50" charset="-127"/>
                <a:cs typeface="Times New Roman" panose="02020603050405020304" pitchFamily="18" charset="0"/>
              </a:defRPr>
            </a:lvl5pPr>
            <a:lvl6pPr rtl="0" eaLnBrk="1" latinLnBrk="1" hangingPunct="1">
              <a:defRPr>
                <a:solidFill>
                  <a:schemeClr val="tx2"/>
                </a:solidFill>
              </a:defRPr>
            </a:lvl6pPr>
            <a:lvl7pPr rtl="0" eaLnBrk="1" latinLnBrk="1" hangingPunct="1">
              <a:defRPr>
                <a:solidFill>
                  <a:schemeClr val="tx2"/>
                </a:solidFill>
              </a:defRPr>
            </a:lvl7pPr>
            <a:lvl8pPr rtl="0" eaLnBrk="1" latinLnBrk="1" hangingPunct="1">
              <a:defRPr>
                <a:solidFill>
                  <a:schemeClr val="tx2"/>
                </a:solidFill>
              </a:defRPr>
            </a:lvl8pPr>
            <a:lvl9pPr rtl="0" eaLnBrk="1" latin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kumimoji="0" lang="ko-KR" altLang="en-US" sz="2000" dirty="0">
                <a:solidFill>
                  <a:srgbClr val="002060"/>
                </a:solidFill>
              </a:rPr>
              <a:t>자영업의 높은 고용비중</a:t>
            </a:r>
            <a:r>
              <a:rPr kumimoji="0" lang="en-US" altLang="ko-KR" sz="2000" dirty="0">
                <a:solidFill>
                  <a:srgbClr val="002060"/>
                </a:solidFill>
              </a:rPr>
              <a:t>-</a:t>
            </a:r>
            <a:r>
              <a:rPr kumimoji="0" lang="ko-KR" altLang="en-US" sz="2000" dirty="0">
                <a:solidFill>
                  <a:srgbClr val="002060"/>
                </a:solidFill>
              </a:rPr>
              <a:t> 일본과의 비교</a:t>
            </a:r>
            <a:r>
              <a:rPr kumimoji="0" lang="en-US" altLang="ko-KR" sz="1600" dirty="0">
                <a:solidFill>
                  <a:srgbClr val="002060"/>
                </a:solidFill>
              </a:rPr>
              <a:t>(2021</a:t>
            </a:r>
            <a:r>
              <a:rPr kumimoji="0" lang="ko-KR" altLang="en-US" sz="1600" dirty="0">
                <a:solidFill>
                  <a:srgbClr val="002060"/>
                </a:solidFill>
              </a:rPr>
              <a:t>년</a:t>
            </a:r>
            <a:r>
              <a:rPr kumimoji="0" lang="en-US" altLang="ko-KR" sz="1600" dirty="0">
                <a:solidFill>
                  <a:srgbClr val="002060"/>
                </a:solidFill>
              </a:rPr>
              <a:t>)</a:t>
            </a:r>
            <a:endParaRPr kumimoji="0" lang="ko-KR" altLang="en-US" sz="1600" dirty="0"/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BC7C9A67-BAAE-4F0F-B36B-C101FCBE0A0B}"/>
              </a:ext>
            </a:extLst>
          </p:cNvPr>
          <p:cNvSpPr txBox="1">
            <a:spLocks/>
          </p:cNvSpPr>
          <p:nvPr/>
        </p:nvSpPr>
        <p:spPr>
          <a:xfrm>
            <a:off x="395536" y="418654"/>
            <a:ext cx="8496944" cy="634082"/>
          </a:xfrm>
          <a:prstGeom prst="rect">
            <a:avLst/>
          </a:prstGeom>
        </p:spPr>
        <p:txBody>
          <a:bodyPr/>
          <a:lstStyle>
            <a:lvl1pPr marL="0" algn="l" defTabSz="914400" rtl="0" eaLnBrk="1" latinLnBrk="1" hangingPunct="1">
              <a:spcBef>
                <a:spcPct val="0"/>
              </a:spcBef>
              <a:buNone/>
              <a:defRPr lang="ko-KR" altLang="en-US" sz="3200" kern="1200" dirty="0">
                <a:solidFill>
                  <a:srgbClr val="C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  <a:cs typeface="+mj-cs"/>
              </a:defRPr>
            </a:lvl1pPr>
          </a:lstStyle>
          <a:p>
            <a:endParaRPr lang="ko-KR" altLang="en-US" sz="1800" dirty="0">
              <a:solidFill>
                <a:schemeClr val="tx1"/>
              </a:solidFill>
            </a:endParaRPr>
          </a:p>
        </p:txBody>
      </p:sp>
      <p:sp>
        <p:nvSpPr>
          <p:cNvPr id="33" name="文本框 221">
            <a:extLst>
              <a:ext uri="{FF2B5EF4-FFF2-40B4-BE49-F238E27FC236}">
                <a16:creationId xmlns:a16="http://schemas.microsoft.com/office/drawing/2014/main" id="{B50C9E8C-90BA-412E-B2F0-9941393FCD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9351" y="1500114"/>
            <a:ext cx="4099153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latinLnBrk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ko-KR" sz="1200" dirty="0">
                <a:solidFill>
                  <a:srgbClr val="3A3A3A"/>
                </a:solidFill>
                <a:latin typeface="+mn-ea"/>
                <a:ea typeface="+mn-ea"/>
                <a:cs typeface="-윤고딕330"/>
              </a:rPr>
              <a:t>2023</a:t>
            </a:r>
            <a:r>
              <a:rPr lang="ko-KR" altLang="en-US" sz="1200" dirty="0">
                <a:solidFill>
                  <a:srgbClr val="3A3A3A"/>
                </a:solidFill>
                <a:latin typeface="+mn-ea"/>
                <a:ea typeface="+mn-ea"/>
                <a:cs typeface="-윤고딕330"/>
              </a:rPr>
              <a:t>년 현재 비임금근로자의 전체 취업자 중 비중 </a:t>
            </a:r>
            <a:r>
              <a:rPr lang="en-US" altLang="ko-KR" sz="1200" dirty="0">
                <a:solidFill>
                  <a:srgbClr val="3A3A3A"/>
                </a:solidFill>
                <a:latin typeface="+mn-ea"/>
                <a:ea typeface="+mn-ea"/>
                <a:cs typeface="-윤고딕330"/>
              </a:rPr>
              <a:t>=</a:t>
            </a:r>
            <a:r>
              <a:rPr lang="en-US" altLang="ko-KR" sz="1200" dirty="0">
                <a:solidFill>
                  <a:srgbClr val="3A3A3A"/>
                </a:solidFill>
                <a:latin typeface="+mn-ea"/>
                <a:cs typeface="-윤고딕330"/>
              </a:rPr>
              <a:t> 23.2% </a:t>
            </a:r>
            <a:endParaRPr lang="en-US" altLang="ko-KR" sz="1200" dirty="0">
              <a:solidFill>
                <a:srgbClr val="3A3A3A"/>
              </a:solidFill>
              <a:latin typeface="+mn-ea"/>
              <a:ea typeface="+mn-ea"/>
              <a:cs typeface="-윤고딕330"/>
            </a:endParaRPr>
          </a:p>
          <a:p>
            <a:pPr latinLnBrk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ko-KR" sz="1200" dirty="0">
                <a:solidFill>
                  <a:srgbClr val="3A3A3A"/>
                </a:solidFill>
                <a:latin typeface="+mn-ea"/>
                <a:ea typeface="+mn-ea"/>
                <a:cs typeface="-윤고딕330"/>
              </a:rPr>
              <a:t>= </a:t>
            </a:r>
            <a:r>
              <a:rPr lang="ko-KR" altLang="en-US" sz="1200" dirty="0">
                <a:solidFill>
                  <a:srgbClr val="3A3A3A"/>
                </a:solidFill>
                <a:latin typeface="+mn-ea"/>
                <a:ea typeface="+mn-ea"/>
                <a:cs typeface="-윤고딕330"/>
              </a:rPr>
              <a:t>비임금근로자</a:t>
            </a:r>
            <a:r>
              <a:rPr lang="en-US" altLang="ko-KR" sz="1200" dirty="0">
                <a:solidFill>
                  <a:srgbClr val="3A3A3A"/>
                </a:solidFill>
                <a:latin typeface="+mn-ea"/>
                <a:ea typeface="+mn-ea"/>
                <a:cs typeface="-윤고딕330"/>
              </a:rPr>
              <a:t> 667</a:t>
            </a:r>
            <a:r>
              <a:rPr lang="ko-KR" altLang="en-US" sz="1200" dirty="0">
                <a:solidFill>
                  <a:srgbClr val="3A3A3A"/>
                </a:solidFill>
                <a:latin typeface="+mn-ea"/>
                <a:ea typeface="+mn-ea"/>
                <a:cs typeface="-윤고딕330"/>
              </a:rPr>
              <a:t>만명</a:t>
            </a:r>
            <a:r>
              <a:rPr lang="en-US" altLang="ko-KR" sz="1200" dirty="0">
                <a:solidFill>
                  <a:srgbClr val="3A3A3A"/>
                </a:solidFill>
                <a:latin typeface="+mn-ea"/>
                <a:ea typeface="+mn-ea"/>
                <a:cs typeface="-윤고딕330"/>
              </a:rPr>
              <a:t>/</a:t>
            </a:r>
            <a:r>
              <a:rPr lang="ko-KR" altLang="en-US" sz="1200" dirty="0">
                <a:solidFill>
                  <a:srgbClr val="3A3A3A"/>
                </a:solidFill>
                <a:latin typeface="+mn-ea"/>
                <a:cs typeface="-윤고딕330"/>
              </a:rPr>
              <a:t>취업자  </a:t>
            </a:r>
            <a:r>
              <a:rPr lang="en-US" altLang="ko-KR" sz="1200" dirty="0">
                <a:solidFill>
                  <a:srgbClr val="3A3A3A"/>
                </a:solidFill>
                <a:latin typeface="+mn-ea"/>
                <a:ea typeface="+mn-ea"/>
                <a:cs typeface="-윤고딕330"/>
              </a:rPr>
              <a:t>2,870</a:t>
            </a:r>
            <a:r>
              <a:rPr lang="ko-KR" altLang="en-US" sz="1200" dirty="0">
                <a:solidFill>
                  <a:srgbClr val="3A3A3A"/>
                </a:solidFill>
                <a:latin typeface="+mn-ea"/>
                <a:ea typeface="+mn-ea"/>
                <a:cs typeface="-윤고딕330"/>
              </a:rPr>
              <a:t>만명 </a:t>
            </a:r>
            <a:r>
              <a:rPr lang="en-US" altLang="ko-KR" sz="1200" dirty="0">
                <a:solidFill>
                  <a:srgbClr val="3A3A3A"/>
                </a:solidFill>
                <a:latin typeface="+mn-ea"/>
                <a:ea typeface="+mn-ea"/>
                <a:cs typeface="-윤고딕330"/>
              </a:rPr>
              <a:t>*100</a:t>
            </a:r>
            <a:endParaRPr lang="en-US" altLang="ko-KR" sz="1600" dirty="0">
              <a:solidFill>
                <a:srgbClr val="3A3A3A"/>
              </a:solidFill>
              <a:latin typeface="+mn-ea"/>
              <a:ea typeface="+mn-ea"/>
              <a:cs typeface="-윤고딕330"/>
            </a:endParaRPr>
          </a:p>
        </p:txBody>
      </p:sp>
      <p:pic>
        <p:nvPicPr>
          <p:cNvPr id="1025" name="_x191774032" descr="EMB0000433402cb">
            <a:extLst>
              <a:ext uri="{FF2B5EF4-FFF2-40B4-BE49-F238E27FC236}">
                <a16:creationId xmlns:a16="http://schemas.microsoft.com/office/drawing/2014/main" id="{18645541-4727-4D09-9122-F4FAC562EE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328880"/>
            <a:ext cx="4784725" cy="270573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5" name="직사각형 34">
            <a:extLst>
              <a:ext uri="{FF2B5EF4-FFF2-40B4-BE49-F238E27FC236}">
                <a16:creationId xmlns:a16="http://schemas.microsoft.com/office/drawing/2014/main" id="{CFF022D9-D115-4D3F-8175-B85AFC1FDEA2}"/>
              </a:ext>
            </a:extLst>
          </p:cNvPr>
          <p:cNvSpPr/>
          <p:nvPr/>
        </p:nvSpPr>
        <p:spPr>
          <a:xfrm>
            <a:off x="1653025" y="2106472"/>
            <a:ext cx="470703" cy="170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b="1" dirty="0">
                <a:solidFill>
                  <a:schemeClr val="tx1"/>
                </a:solidFill>
              </a:rPr>
              <a:t>한국</a:t>
            </a:r>
          </a:p>
        </p:txBody>
      </p:sp>
      <p:pic>
        <p:nvPicPr>
          <p:cNvPr id="1027" name="_x191774032" descr="EMB0000433402ce">
            <a:extLst>
              <a:ext uri="{FF2B5EF4-FFF2-40B4-BE49-F238E27FC236}">
                <a16:creationId xmlns:a16="http://schemas.microsoft.com/office/drawing/2014/main" id="{D12858DB-516C-469F-A41B-340781CE87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0480" y="4118511"/>
            <a:ext cx="4572000" cy="2694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직사각형 36">
            <a:extLst>
              <a:ext uri="{FF2B5EF4-FFF2-40B4-BE49-F238E27FC236}">
                <a16:creationId xmlns:a16="http://schemas.microsoft.com/office/drawing/2014/main" id="{A69D6DCE-8636-443A-924D-2CCB13C05A1D}"/>
              </a:ext>
            </a:extLst>
          </p:cNvPr>
          <p:cNvSpPr/>
          <p:nvPr/>
        </p:nvSpPr>
        <p:spPr>
          <a:xfrm>
            <a:off x="5009351" y="2060848"/>
            <a:ext cx="4026699" cy="18423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ko-KR" altLang="en-US" sz="1500" dirty="0">
                <a:solidFill>
                  <a:schemeClr val="tx1"/>
                </a:solidFill>
              </a:rPr>
              <a:t>비임금근로자</a:t>
            </a:r>
            <a:r>
              <a:rPr lang="en-US" altLang="ko-KR" sz="1500" dirty="0">
                <a:solidFill>
                  <a:schemeClr val="tx1"/>
                </a:solidFill>
              </a:rPr>
              <a:t>= </a:t>
            </a:r>
            <a:r>
              <a:rPr lang="ko-KR" altLang="en-US" sz="1500" dirty="0">
                <a:solidFill>
                  <a:schemeClr val="tx1"/>
                </a:solidFill>
              </a:rPr>
              <a:t>자영업주</a:t>
            </a:r>
            <a:r>
              <a:rPr lang="en-US" altLang="ko-KR" sz="1500" dirty="0">
                <a:solidFill>
                  <a:schemeClr val="tx1"/>
                </a:solidFill>
              </a:rPr>
              <a:t>(</a:t>
            </a:r>
            <a:r>
              <a:rPr lang="ko-KR" altLang="en-US" sz="1500" dirty="0">
                <a:solidFill>
                  <a:schemeClr val="tx1"/>
                </a:solidFill>
              </a:rPr>
              <a:t>근로자를 고용</a:t>
            </a:r>
            <a:r>
              <a:rPr lang="en-US" altLang="ko-KR" sz="1500" dirty="0">
                <a:solidFill>
                  <a:schemeClr val="tx1"/>
                </a:solidFill>
              </a:rPr>
              <a:t>) + </a:t>
            </a:r>
            <a:r>
              <a:rPr lang="ko-KR" altLang="en-US" sz="1500" dirty="0">
                <a:solidFill>
                  <a:schemeClr val="tx1"/>
                </a:solidFill>
              </a:rPr>
              <a:t>나홀로 자영업자</a:t>
            </a:r>
            <a:r>
              <a:rPr lang="en-US" altLang="ko-KR" sz="1500" dirty="0">
                <a:solidFill>
                  <a:schemeClr val="tx1"/>
                </a:solidFill>
              </a:rPr>
              <a:t>+</a:t>
            </a:r>
            <a:r>
              <a:rPr lang="ko-KR" altLang="en-US" sz="1500" dirty="0">
                <a:solidFill>
                  <a:schemeClr val="tx1"/>
                </a:solidFill>
              </a:rPr>
              <a:t>무급가족종사자로 구성</a:t>
            </a:r>
            <a:endParaRPr lang="en-US" altLang="ko-KR" sz="1500" dirty="0">
              <a:solidFill>
                <a:schemeClr val="tx1"/>
              </a:solidFill>
            </a:endParaRPr>
          </a:p>
          <a:p>
            <a:pPr algn="just"/>
            <a:r>
              <a:rPr lang="en-US" altLang="ko-KR" sz="1500" dirty="0">
                <a:solidFill>
                  <a:schemeClr val="tx1"/>
                </a:solidFill>
              </a:rPr>
              <a:t>- </a:t>
            </a:r>
            <a:r>
              <a:rPr lang="ko-KR" altLang="en-US" sz="1500" dirty="0">
                <a:solidFill>
                  <a:schemeClr val="tx1"/>
                </a:solidFill>
              </a:rPr>
              <a:t>한국의 비임금근로자</a:t>
            </a:r>
            <a:r>
              <a:rPr lang="en-US" altLang="ko-KR" sz="1500" dirty="0">
                <a:solidFill>
                  <a:schemeClr val="tx1"/>
                </a:solidFill>
              </a:rPr>
              <a:t>(</a:t>
            </a:r>
            <a:r>
              <a:rPr lang="ko-KR" altLang="en-US" sz="1500" dirty="0">
                <a:solidFill>
                  <a:schemeClr val="tx1"/>
                </a:solidFill>
              </a:rPr>
              <a:t>주로 자영업자</a:t>
            </a:r>
            <a:r>
              <a:rPr lang="en-US" altLang="ko-KR" sz="1500" dirty="0">
                <a:solidFill>
                  <a:schemeClr val="tx1"/>
                </a:solidFill>
              </a:rPr>
              <a:t>)</a:t>
            </a:r>
            <a:r>
              <a:rPr lang="ko-KR" altLang="en-US" sz="1500" dirty="0">
                <a:solidFill>
                  <a:schemeClr val="tx1"/>
                </a:solidFill>
              </a:rPr>
              <a:t>는 </a:t>
            </a:r>
            <a:r>
              <a:rPr lang="en-US" altLang="ko-KR" sz="1500" dirty="0">
                <a:solidFill>
                  <a:schemeClr val="tx1"/>
                </a:solidFill>
              </a:rPr>
              <a:t>1990</a:t>
            </a:r>
            <a:r>
              <a:rPr lang="ko-KR" altLang="en-US" sz="1500" dirty="0">
                <a:solidFill>
                  <a:schemeClr val="tx1"/>
                </a:solidFill>
              </a:rPr>
              <a:t>년 이래 취업자 중 비중이 </a:t>
            </a:r>
            <a:r>
              <a:rPr lang="en-US" altLang="ko-KR" sz="1500" dirty="0">
                <a:solidFill>
                  <a:schemeClr val="tx1"/>
                </a:solidFill>
              </a:rPr>
              <a:t>39.5%</a:t>
            </a:r>
            <a:r>
              <a:rPr lang="ko-KR" altLang="en-US" sz="1500" dirty="0">
                <a:solidFill>
                  <a:schemeClr val="tx1"/>
                </a:solidFill>
              </a:rPr>
              <a:t>에서 </a:t>
            </a:r>
            <a:r>
              <a:rPr lang="en-US" altLang="ko-KR" sz="1500" dirty="0">
                <a:solidFill>
                  <a:schemeClr val="tx1"/>
                </a:solidFill>
              </a:rPr>
              <a:t>23.9%</a:t>
            </a:r>
            <a:r>
              <a:rPr lang="ko-KR" altLang="en-US" sz="1500" dirty="0">
                <a:solidFill>
                  <a:schemeClr val="tx1"/>
                </a:solidFill>
              </a:rPr>
              <a:t>로 </a:t>
            </a:r>
            <a:r>
              <a:rPr lang="en-US" altLang="ko-KR" sz="1500" dirty="0">
                <a:solidFill>
                  <a:schemeClr val="tx1"/>
                </a:solidFill>
              </a:rPr>
              <a:t>15.6%p </a:t>
            </a:r>
            <a:r>
              <a:rPr lang="ko-KR" altLang="en-US" sz="1500" dirty="0">
                <a:solidFill>
                  <a:schemeClr val="tx1"/>
                </a:solidFill>
              </a:rPr>
              <a:t>가장 저하되었음</a:t>
            </a:r>
            <a:r>
              <a:rPr lang="en-US" altLang="ko-KR" sz="1500" dirty="0">
                <a:solidFill>
                  <a:schemeClr val="tx1"/>
                </a:solidFill>
              </a:rPr>
              <a:t>.</a:t>
            </a:r>
          </a:p>
          <a:p>
            <a:pPr algn="just"/>
            <a:r>
              <a:rPr lang="en-US" altLang="ko-KR" sz="1500" dirty="0">
                <a:solidFill>
                  <a:schemeClr val="tx1"/>
                </a:solidFill>
              </a:rPr>
              <a:t>- </a:t>
            </a:r>
            <a:r>
              <a:rPr lang="ko-KR" altLang="en-US" sz="1500" dirty="0">
                <a:solidFill>
                  <a:schemeClr val="tx1"/>
                </a:solidFill>
              </a:rPr>
              <a:t>그럼에도 </a:t>
            </a:r>
            <a:r>
              <a:rPr lang="en-US" altLang="ko-KR" sz="1500" dirty="0">
                <a:solidFill>
                  <a:schemeClr val="tx1"/>
                </a:solidFill>
              </a:rPr>
              <a:t>OECD</a:t>
            </a:r>
            <a:r>
              <a:rPr lang="ko-KR" altLang="en-US" sz="1500" dirty="0">
                <a:solidFill>
                  <a:schemeClr val="tx1"/>
                </a:solidFill>
              </a:rPr>
              <a:t>국가 가운데 매우 높은 편에 속하며</a:t>
            </a:r>
            <a:r>
              <a:rPr lang="en-US" altLang="ko-KR" sz="1500" dirty="0">
                <a:solidFill>
                  <a:schemeClr val="tx1"/>
                </a:solidFill>
              </a:rPr>
              <a:t>, </a:t>
            </a:r>
            <a:r>
              <a:rPr lang="ko-KR" altLang="en-US" sz="1500" dirty="0">
                <a:solidFill>
                  <a:schemeClr val="tx1"/>
                </a:solidFill>
              </a:rPr>
              <a:t>취약한 </a:t>
            </a:r>
            <a:r>
              <a:rPr lang="ko-KR" altLang="en-US" sz="1500" dirty="0" err="1">
                <a:solidFill>
                  <a:schemeClr val="tx1"/>
                </a:solidFill>
              </a:rPr>
              <a:t>산업및</a:t>
            </a:r>
            <a:r>
              <a:rPr lang="ko-KR" altLang="en-US" sz="1500" dirty="0">
                <a:solidFill>
                  <a:schemeClr val="tx1"/>
                </a:solidFill>
              </a:rPr>
              <a:t> 고용구조 반영</a:t>
            </a:r>
            <a:endParaRPr lang="ko-KR" altLang="en-US" sz="1500" dirty="0"/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C278957C-AC22-4C39-9315-E93602601F44}"/>
              </a:ext>
            </a:extLst>
          </p:cNvPr>
          <p:cNvSpPr/>
          <p:nvPr/>
        </p:nvSpPr>
        <p:spPr>
          <a:xfrm>
            <a:off x="179512" y="4221088"/>
            <a:ext cx="4032448" cy="2371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5725" indent="-85725" algn="just">
              <a:buFontTx/>
              <a:buChar char="-"/>
            </a:pPr>
            <a:r>
              <a:rPr lang="ko-KR" altLang="en-US" sz="1600" dirty="0">
                <a:solidFill>
                  <a:schemeClr val="tx1"/>
                </a:solidFill>
              </a:rPr>
              <a:t> 한국은 일본을 약 </a:t>
            </a:r>
            <a:r>
              <a:rPr lang="en-US" altLang="ko-KR" sz="1600" dirty="0">
                <a:solidFill>
                  <a:schemeClr val="tx1"/>
                </a:solidFill>
              </a:rPr>
              <a:t>20</a:t>
            </a:r>
            <a:r>
              <a:rPr lang="ko-KR" altLang="en-US" sz="1600" dirty="0">
                <a:solidFill>
                  <a:schemeClr val="tx1"/>
                </a:solidFill>
              </a:rPr>
              <a:t>년의 시차를 두고 쫓아가는 경향이 있음을 고려하면 일본의 </a:t>
            </a:r>
            <a:r>
              <a:rPr lang="en-US" altLang="ko-KR" sz="1600" dirty="0">
                <a:solidFill>
                  <a:schemeClr val="tx1"/>
                </a:solidFill>
              </a:rPr>
              <a:t>2000</a:t>
            </a:r>
            <a:r>
              <a:rPr lang="ko-KR" altLang="en-US" sz="1600" dirty="0">
                <a:solidFill>
                  <a:schemeClr val="tx1"/>
                </a:solidFill>
              </a:rPr>
              <a:t>년 비임금근로자 고용비중이 </a:t>
            </a:r>
            <a:r>
              <a:rPr lang="en-US" altLang="ko-KR" sz="1600" dirty="0">
                <a:solidFill>
                  <a:schemeClr val="tx1"/>
                </a:solidFill>
              </a:rPr>
              <a:t>16.6%</a:t>
            </a:r>
            <a:r>
              <a:rPr lang="ko-KR" altLang="en-US" sz="1600" dirty="0">
                <a:solidFill>
                  <a:schemeClr val="tx1"/>
                </a:solidFill>
              </a:rPr>
              <a:t>로  </a:t>
            </a:r>
            <a:r>
              <a:rPr lang="en-US" altLang="ko-KR" sz="1600" dirty="0">
                <a:solidFill>
                  <a:schemeClr val="tx1"/>
                </a:solidFill>
              </a:rPr>
              <a:t>2021</a:t>
            </a:r>
            <a:r>
              <a:rPr lang="ko-KR" altLang="en-US" sz="1600" dirty="0">
                <a:solidFill>
                  <a:schemeClr val="tx1"/>
                </a:solidFill>
              </a:rPr>
              <a:t>년 한국의 </a:t>
            </a:r>
            <a:r>
              <a:rPr lang="en-US" altLang="ko-KR" sz="1600" dirty="0">
                <a:solidFill>
                  <a:schemeClr val="tx1"/>
                </a:solidFill>
              </a:rPr>
              <a:t>23.9%</a:t>
            </a:r>
            <a:r>
              <a:rPr lang="ko-KR" altLang="en-US" sz="1600" dirty="0">
                <a:solidFill>
                  <a:schemeClr val="tx1"/>
                </a:solidFill>
              </a:rPr>
              <a:t>와 비교하면 </a:t>
            </a:r>
            <a:r>
              <a:rPr lang="en-US" altLang="ko-KR" sz="1600" dirty="0">
                <a:solidFill>
                  <a:schemeClr val="tx1"/>
                </a:solidFill>
              </a:rPr>
              <a:t>7.3%p </a:t>
            </a:r>
            <a:r>
              <a:rPr lang="ko-KR" altLang="en-US" sz="1600" dirty="0">
                <a:solidFill>
                  <a:schemeClr val="tx1"/>
                </a:solidFill>
              </a:rPr>
              <a:t>의 격차를 보이고 있음</a:t>
            </a:r>
            <a:r>
              <a:rPr lang="en-US" altLang="ko-KR" sz="1600" dirty="0">
                <a:solidFill>
                  <a:schemeClr val="tx1"/>
                </a:solidFill>
              </a:rPr>
              <a:t>.</a:t>
            </a:r>
          </a:p>
          <a:p>
            <a:pPr marL="85725" indent="-85725" algn="just">
              <a:buFontTx/>
              <a:buChar char="-"/>
            </a:pP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앞으로 한국의 자영업</a:t>
            </a:r>
            <a:r>
              <a:rPr lang="en-US" altLang="ko-KR" sz="1600" dirty="0">
                <a:solidFill>
                  <a:schemeClr val="tx1"/>
                </a:solidFill>
              </a:rPr>
              <a:t>/</a:t>
            </a:r>
            <a:r>
              <a:rPr lang="ko-KR" altLang="en-US" sz="1600" dirty="0">
                <a:solidFill>
                  <a:schemeClr val="tx1"/>
                </a:solidFill>
              </a:rPr>
              <a:t>비임금근로자는 지속적으로 줄어들 것으로 예상됨</a:t>
            </a:r>
            <a:endParaRPr lang="en-US" altLang="ko-KR" sz="1600" dirty="0">
              <a:solidFill>
                <a:schemeClr val="tx1"/>
              </a:solidFill>
            </a:endParaRPr>
          </a:p>
          <a:p>
            <a:pPr marL="285750" indent="-285750" algn="just">
              <a:buFontTx/>
              <a:buChar char="-"/>
            </a:pP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3C6C8102-129E-468A-A629-4FAB26451327}"/>
              </a:ext>
            </a:extLst>
          </p:cNvPr>
          <p:cNvSpPr/>
          <p:nvPr/>
        </p:nvSpPr>
        <p:spPr>
          <a:xfrm>
            <a:off x="323528" y="6309320"/>
            <a:ext cx="3744416" cy="216768"/>
          </a:xfrm>
          <a:prstGeom prst="rect">
            <a:avLst/>
          </a:prstGeom>
          <a:solidFill>
            <a:srgbClr val="F7FBF3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</a:rPr>
              <a:t>자료</a:t>
            </a:r>
            <a:r>
              <a:rPr lang="en-US" altLang="ko-KR" sz="1000" dirty="0">
                <a:solidFill>
                  <a:schemeClr val="tx1"/>
                </a:solidFill>
              </a:rPr>
              <a:t>: </a:t>
            </a:r>
            <a:r>
              <a:rPr lang="ko-KR" altLang="en-US" sz="1000" dirty="0">
                <a:solidFill>
                  <a:schemeClr val="tx1"/>
                </a:solidFill>
              </a:rPr>
              <a:t>일본</a:t>
            </a:r>
            <a:r>
              <a:rPr lang="en-US" altLang="ko-KR" sz="1000" dirty="0">
                <a:solidFill>
                  <a:schemeClr val="tx1"/>
                </a:solidFill>
              </a:rPr>
              <a:t> </a:t>
            </a:r>
            <a:r>
              <a:rPr lang="zh-TW" altLang="en-US" sz="1000" dirty="0">
                <a:solidFill>
                  <a:schemeClr val="tx1"/>
                </a:solidFill>
              </a:rPr>
              <a:t>総務省統計局</a:t>
            </a:r>
            <a:r>
              <a:rPr lang="en-US" altLang="zh-TW" sz="1000" dirty="0">
                <a:solidFill>
                  <a:schemeClr val="tx1"/>
                </a:solidFill>
              </a:rPr>
              <a:t>.</a:t>
            </a:r>
            <a:r>
              <a:rPr lang="ko-KR" altLang="en-US" sz="1000" dirty="0">
                <a:solidFill>
                  <a:schemeClr val="tx1"/>
                </a:solidFill>
              </a:rPr>
              <a:t>각 연도</a:t>
            </a:r>
            <a:r>
              <a:rPr lang="en-US" altLang="ko-KR" sz="1000" dirty="0">
                <a:solidFill>
                  <a:schemeClr val="tx1"/>
                </a:solidFill>
              </a:rPr>
              <a:t>.. </a:t>
            </a:r>
            <a:r>
              <a:rPr lang="ko-KR" altLang="en-US" sz="1000" dirty="0">
                <a:solidFill>
                  <a:schemeClr val="tx1"/>
                </a:solidFill>
              </a:rPr>
              <a:t>労働力調査</a:t>
            </a:r>
            <a:r>
              <a:rPr lang="ko-KR" altLang="en-US" sz="1000" dirty="0"/>
              <a:t>일본</a:t>
            </a: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-1505"/>
            <a:ext cx="866775" cy="769256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9233B5AA-F336-4653-8DE1-269678CA9930}"/>
              </a:ext>
            </a:extLst>
          </p:cNvPr>
          <p:cNvSpPr txBox="1"/>
          <p:nvPr/>
        </p:nvSpPr>
        <p:spPr>
          <a:xfrm>
            <a:off x="426480" y="70502"/>
            <a:ext cx="545120" cy="584775"/>
          </a:xfrm>
          <a:prstGeom prst="rect">
            <a:avLst/>
          </a:prstGeom>
          <a:solidFill>
            <a:srgbClr val="3678C0"/>
          </a:solidFill>
        </p:spPr>
        <p:txBody>
          <a:bodyPr wrap="square" rtlCol="0">
            <a:spAutoFit/>
          </a:bodyPr>
          <a:lstStyle/>
          <a:p>
            <a:r>
              <a:rPr lang="en-US" altLang="ko-KR" sz="3200" b="1" spc="-150" dirty="0">
                <a:solidFill>
                  <a:schemeClr val="bg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Ⅱ</a:t>
            </a:r>
            <a:endParaRPr lang="ko-KR" altLang="en-US" sz="3200" b="1" spc="-150" dirty="0">
              <a:solidFill>
                <a:schemeClr val="bg1"/>
              </a:solidFill>
              <a:latin typeface="Arial Black" panose="020B0A04020102020204" pitchFamily="34" charset="0"/>
              <a:ea typeface="나눔스퀘어라운드 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31989368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8" descr="그림5 사본">
            <a:extLst>
              <a:ext uri="{FF2B5EF4-FFF2-40B4-BE49-F238E27FC236}">
                <a16:creationId xmlns:a16="http://schemas.microsoft.com/office/drawing/2014/main" id="{E6A5A7C6-EF5D-430F-A1C5-2D3DF788C3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90"/>
          <a:stretch>
            <a:fillRect/>
          </a:stretch>
        </p:blipFill>
        <p:spPr bwMode="auto">
          <a:xfrm>
            <a:off x="5584825" y="-44636"/>
            <a:ext cx="2376488" cy="863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8" descr="그림5 사본">
            <a:extLst>
              <a:ext uri="{FF2B5EF4-FFF2-40B4-BE49-F238E27FC236}">
                <a16:creationId xmlns:a16="http://schemas.microsoft.com/office/drawing/2014/main" id="{B2378139-EC55-42CF-82C9-CE4B4B006B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0" r="72000"/>
          <a:stretch>
            <a:fillRect/>
          </a:stretch>
        </p:blipFill>
        <p:spPr bwMode="auto">
          <a:xfrm>
            <a:off x="536575" y="-46165"/>
            <a:ext cx="5095875" cy="869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9">
            <a:extLst>
              <a:ext uri="{FF2B5EF4-FFF2-40B4-BE49-F238E27FC236}">
                <a16:creationId xmlns:a16="http://schemas.microsoft.com/office/drawing/2014/main" id="{921D1CB6-A38A-4173-A6A5-E631556C8030}"/>
              </a:ext>
            </a:extLst>
          </p:cNvPr>
          <p:cNvSpPr>
            <a:spLocks noChangeArrowheads="1"/>
          </p:cNvSpPr>
          <p:nvPr/>
        </p:nvSpPr>
        <p:spPr>
          <a:xfrm>
            <a:off x="1115616" y="44624"/>
            <a:ext cx="7947025" cy="642937"/>
          </a:xfrm>
          <a:prstGeom prst="rect">
            <a:avLst/>
          </a:prstGeom>
        </p:spPr>
        <p:txBody>
          <a:bodyPr lIns="72000" anchor="ctr"/>
          <a:lstStyle/>
          <a:p>
            <a:pPr latinLnBrk="1">
              <a:buFont typeface="Marlett"/>
              <a:buNone/>
              <a:defRPr/>
            </a:pP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 문제제기 </a:t>
            </a:r>
            <a:r>
              <a:rPr lang="en-US" altLang="ko-KR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- </a:t>
            </a:r>
            <a:r>
              <a:rPr lang="ko-KR" altLang="en-US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소기업</a:t>
            </a:r>
            <a:r>
              <a:rPr lang="en-US" altLang="ko-KR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/</a:t>
            </a:r>
            <a:r>
              <a:rPr lang="ko-KR" altLang="en-US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자영업의 높은 </a:t>
            </a:r>
            <a:r>
              <a:rPr lang="ko-KR" altLang="en-US" sz="2000" b="1" spc="-150" dirty="0" err="1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고용비중과</a:t>
            </a:r>
            <a:r>
              <a:rPr lang="ko-KR" altLang="en-US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 지체</a:t>
            </a:r>
            <a:endParaRPr lang="ko-KR" altLang="en-US" sz="2800" b="1" spc="-150" dirty="0">
              <a:solidFill>
                <a:schemeClr val="bg1"/>
              </a:solidFill>
              <a:effectLst>
                <a:outerShdw blurRad="25400" dist="50800" dir="2700000" algn="tl">
                  <a:srgbClr val="0B0D33"/>
                </a:outerShdw>
              </a:effectLst>
              <a:latin typeface="HY헤드라인M"/>
              <a:ea typeface="HY헤드라인M"/>
              <a:cs typeface="Arial"/>
            </a:endParaRP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BC7C9A67-BAAE-4F0F-B36B-C101FCBE0A0B}"/>
              </a:ext>
            </a:extLst>
          </p:cNvPr>
          <p:cNvSpPr txBox="1">
            <a:spLocks/>
          </p:cNvSpPr>
          <p:nvPr/>
        </p:nvSpPr>
        <p:spPr>
          <a:xfrm>
            <a:off x="395536" y="418654"/>
            <a:ext cx="8496944" cy="634082"/>
          </a:xfrm>
          <a:prstGeom prst="rect">
            <a:avLst/>
          </a:prstGeom>
        </p:spPr>
        <p:txBody>
          <a:bodyPr/>
          <a:lstStyle>
            <a:lvl1pPr marL="0" algn="l" defTabSz="914400" rtl="0" eaLnBrk="1" latinLnBrk="1" hangingPunct="1">
              <a:spcBef>
                <a:spcPct val="0"/>
              </a:spcBef>
              <a:buNone/>
              <a:defRPr lang="ko-KR" altLang="en-US" sz="3200" kern="1200" dirty="0">
                <a:solidFill>
                  <a:srgbClr val="C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  <a:cs typeface="+mj-cs"/>
              </a:defRPr>
            </a:lvl1pPr>
          </a:lstStyle>
          <a:p>
            <a:endParaRPr lang="ko-KR" altLang="en-US" sz="1800" dirty="0">
              <a:solidFill>
                <a:schemeClr val="tx1"/>
              </a:solidFill>
            </a:endParaRPr>
          </a:p>
        </p:txBody>
      </p:sp>
      <p:sp>
        <p:nvSpPr>
          <p:cNvPr id="33" name="제목 1">
            <a:extLst>
              <a:ext uri="{FF2B5EF4-FFF2-40B4-BE49-F238E27FC236}">
                <a16:creationId xmlns:a16="http://schemas.microsoft.com/office/drawing/2014/main" id="{B82979D6-3960-4607-B816-73206270FA59}"/>
              </a:ext>
            </a:extLst>
          </p:cNvPr>
          <p:cNvSpPr txBox="1">
            <a:spLocks/>
          </p:cNvSpPr>
          <p:nvPr/>
        </p:nvSpPr>
        <p:spPr>
          <a:xfrm>
            <a:off x="395536" y="418654"/>
            <a:ext cx="8496944" cy="634082"/>
          </a:xfrm>
          <a:prstGeom prst="rect">
            <a:avLst/>
          </a:prstGeom>
        </p:spPr>
        <p:txBody>
          <a:bodyPr/>
          <a:lstStyle>
            <a:lvl1pPr marL="0" algn="l" defTabSz="914400" rtl="0" eaLnBrk="1" latinLnBrk="1" hangingPunct="1">
              <a:spcBef>
                <a:spcPct val="0"/>
              </a:spcBef>
              <a:buNone/>
              <a:defRPr lang="ko-KR" altLang="en-US" sz="3200" kern="1200" dirty="0">
                <a:solidFill>
                  <a:srgbClr val="C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  <a:cs typeface="+mj-cs"/>
              </a:defRPr>
            </a:lvl1pPr>
          </a:lstStyle>
          <a:p>
            <a:endParaRPr lang="ko-KR" altLang="en-US" sz="1800" dirty="0">
              <a:solidFill>
                <a:schemeClr val="tx1"/>
              </a:solidFill>
            </a:endParaRPr>
          </a:p>
        </p:txBody>
      </p:sp>
      <p:sp>
        <p:nvSpPr>
          <p:cNvPr id="34" name="任意多边形 64">
            <a:extLst>
              <a:ext uri="{FF2B5EF4-FFF2-40B4-BE49-F238E27FC236}">
                <a16:creationId xmlns:a16="http://schemas.microsoft.com/office/drawing/2014/main" id="{7075C9FA-02D0-4A6E-AA4C-B9D06C3D8969}"/>
              </a:ext>
            </a:extLst>
          </p:cNvPr>
          <p:cNvSpPr/>
          <p:nvPr/>
        </p:nvSpPr>
        <p:spPr>
          <a:xfrm>
            <a:off x="467544" y="2988616"/>
            <a:ext cx="252413" cy="244079"/>
          </a:xfrm>
          <a:custGeom>
            <a:avLst/>
            <a:gdLst/>
            <a:ahLst/>
            <a:cxnLst/>
            <a:rect l="l" t="t" r="r" b="b"/>
            <a:pathLst>
              <a:path w="300484" h="290215">
                <a:moveTo>
                  <a:pt x="293787" y="0"/>
                </a:moveTo>
                <a:lnTo>
                  <a:pt x="300484" y="11609"/>
                </a:lnTo>
                <a:cubicBezTo>
                  <a:pt x="256877" y="42416"/>
                  <a:pt x="216471" y="81409"/>
                  <a:pt x="179264" y="128588"/>
                </a:cubicBezTo>
                <a:cubicBezTo>
                  <a:pt x="142057" y="175766"/>
                  <a:pt x="115193" y="221977"/>
                  <a:pt x="98673" y="267221"/>
                </a:cubicBezTo>
                <a:lnTo>
                  <a:pt x="88850" y="273695"/>
                </a:lnTo>
                <a:cubicBezTo>
                  <a:pt x="80367" y="279202"/>
                  <a:pt x="73075" y="284708"/>
                  <a:pt x="66973" y="290215"/>
                </a:cubicBezTo>
                <a:cubicBezTo>
                  <a:pt x="65931" y="284857"/>
                  <a:pt x="63029" y="276225"/>
                  <a:pt x="58266" y="264319"/>
                </a:cubicBezTo>
                <a:lnTo>
                  <a:pt x="53132" y="251594"/>
                </a:lnTo>
                <a:cubicBezTo>
                  <a:pt x="41970" y="224061"/>
                  <a:pt x="32556" y="204825"/>
                  <a:pt x="24892" y="193886"/>
                </a:cubicBezTo>
                <a:cubicBezTo>
                  <a:pt x="17227" y="182947"/>
                  <a:pt x="8930" y="177031"/>
                  <a:pt x="0" y="176138"/>
                </a:cubicBezTo>
                <a:cubicBezTo>
                  <a:pt x="12055" y="165125"/>
                  <a:pt x="22548" y="159618"/>
                  <a:pt x="31477" y="159618"/>
                </a:cubicBezTo>
                <a:cubicBezTo>
                  <a:pt x="43830" y="159618"/>
                  <a:pt x="57373" y="176213"/>
                  <a:pt x="72107" y="209401"/>
                </a:cubicBezTo>
                <a:lnTo>
                  <a:pt x="80144" y="227261"/>
                </a:lnTo>
                <a:cubicBezTo>
                  <a:pt x="106487" y="180082"/>
                  <a:pt x="138299" y="136625"/>
                  <a:pt x="175580" y="96887"/>
                </a:cubicBezTo>
                <a:cubicBezTo>
                  <a:pt x="212861" y="57150"/>
                  <a:pt x="252264" y="24855"/>
                  <a:pt x="293787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grpSp>
        <p:nvGrpSpPr>
          <p:cNvPr id="35" name="그룹 7">
            <a:extLst>
              <a:ext uri="{FF2B5EF4-FFF2-40B4-BE49-F238E27FC236}">
                <a16:creationId xmlns:a16="http://schemas.microsoft.com/office/drawing/2014/main" id="{CC94A961-C93F-4207-A7E8-250971A7D194}"/>
              </a:ext>
            </a:extLst>
          </p:cNvPr>
          <p:cNvGrpSpPr>
            <a:grpSpLocks/>
          </p:cNvGrpSpPr>
          <p:nvPr/>
        </p:nvGrpSpPr>
        <p:grpSpPr bwMode="auto">
          <a:xfrm>
            <a:off x="323528" y="3344358"/>
            <a:ext cx="1354647" cy="516690"/>
            <a:chOff x="1952625" y="2216002"/>
            <a:chExt cx="1806195" cy="1021278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6" name="직사각형 35">
              <a:extLst>
                <a:ext uri="{FF2B5EF4-FFF2-40B4-BE49-F238E27FC236}">
                  <a16:creationId xmlns:a16="http://schemas.microsoft.com/office/drawing/2014/main" id="{60B3268B-0B54-4203-917A-74E593106604}"/>
                </a:ext>
              </a:extLst>
            </p:cNvPr>
            <p:cNvSpPr/>
            <p:nvPr/>
          </p:nvSpPr>
          <p:spPr>
            <a:xfrm>
              <a:off x="1952625" y="2216002"/>
              <a:ext cx="1780205" cy="1011304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sz="1350"/>
            </a:p>
          </p:txBody>
        </p:sp>
        <p:sp>
          <p:nvSpPr>
            <p:cNvPr id="37" name="文本框 221">
              <a:extLst>
                <a:ext uri="{FF2B5EF4-FFF2-40B4-BE49-F238E27FC236}">
                  <a16:creationId xmlns:a16="http://schemas.microsoft.com/office/drawing/2014/main" id="{D0E5B7F2-7DC1-4E5E-A2B3-36FDA43600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89073" y="2263928"/>
              <a:ext cx="1769747" cy="97335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latinLnBrk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1pPr>
              <a:lvl2pPr marL="742950" indent="-285750" latinLnBrk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2pPr>
              <a:lvl3pPr marL="1143000" indent="-228600" latinLnBrk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3pPr>
              <a:lvl4pPr marL="1600200" indent="-228600" latinLnBrk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4pPr>
              <a:lvl5pPr marL="2057400" indent="-228600" latinLnBrk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9pPr>
            </a:lstStyle>
            <a:p>
              <a:pPr algn="ctr" eaLnBrk="1" latinLnBrk="0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ko-KR" altLang="en-US" sz="1300" b="1" dirty="0">
                  <a:solidFill>
                    <a:srgbClr val="3A3A3A"/>
                  </a:solidFill>
                  <a:cs typeface="-윤고딕330"/>
                </a:rPr>
                <a:t>비임금근로</a:t>
              </a:r>
              <a:endParaRPr lang="en-US" altLang="ko-KR" sz="1300" b="1" dirty="0">
                <a:solidFill>
                  <a:srgbClr val="3A3A3A"/>
                </a:solidFill>
                <a:cs typeface="-윤고딕330"/>
              </a:endParaRPr>
            </a:p>
            <a:p>
              <a:pPr algn="ctr" latinLnBrk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1300" b="1">
                  <a:solidFill>
                    <a:srgbClr val="3A3A3A"/>
                  </a:solidFill>
                  <a:latin typeface="Arial Black" panose="020B0A04020102020204" pitchFamily="34" charset="0"/>
                  <a:ea typeface="-윤고딕330"/>
                  <a:cs typeface="-윤고딕330"/>
                </a:rPr>
                <a:t>661.0</a:t>
              </a:r>
              <a:r>
                <a:rPr lang="ko-KR" altLang="en-US" sz="1300" b="1">
                  <a:solidFill>
                    <a:srgbClr val="3A3A3A"/>
                  </a:solidFill>
                  <a:latin typeface="Arial Black" panose="020B0A04020102020204" pitchFamily="34" charset="0"/>
                  <a:ea typeface="-윤고딕330"/>
                  <a:cs typeface="-윤고딕330"/>
                </a:rPr>
                <a:t>만명</a:t>
              </a:r>
              <a:endParaRPr lang="en-US" altLang="ko-KR" sz="1300" b="1" dirty="0">
                <a:solidFill>
                  <a:srgbClr val="3A3A3A"/>
                </a:solidFill>
                <a:cs typeface="-윤고딕330"/>
              </a:endParaRPr>
            </a:p>
          </p:txBody>
        </p:sp>
      </p:grpSp>
      <p:sp>
        <p:nvSpPr>
          <p:cNvPr id="38" name="文本框 221">
            <a:extLst>
              <a:ext uri="{FF2B5EF4-FFF2-40B4-BE49-F238E27FC236}">
                <a16:creationId xmlns:a16="http://schemas.microsoft.com/office/drawing/2014/main" id="{9394C9C4-9D1B-4093-8AEB-DF8467BFA3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8098" y="3368085"/>
            <a:ext cx="1892731" cy="49244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 eaLnBrk="1" latinLnBrk="0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ko-KR" altLang="en-US" sz="1300" b="1" dirty="0">
                <a:solidFill>
                  <a:srgbClr val="3A3A3A"/>
                </a:solidFill>
                <a:cs typeface="-윤고딕330"/>
              </a:rPr>
              <a:t>고용원이 없는 영업자</a:t>
            </a:r>
            <a:endParaRPr lang="en-US" altLang="ko-KR" sz="1300" b="1" dirty="0">
              <a:solidFill>
                <a:srgbClr val="3A3A3A"/>
              </a:solidFill>
              <a:cs typeface="-윤고딕330"/>
            </a:endParaRPr>
          </a:p>
          <a:p>
            <a:pPr algn="ctr" latinLnBrk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ko-KR" sz="1300" b="1">
                <a:solidFill>
                  <a:srgbClr val="3A3A3A"/>
                </a:solidFill>
                <a:latin typeface="Arial Black" panose="020B0A04020102020204" pitchFamily="34" charset="0"/>
                <a:ea typeface="-윤고딕330"/>
                <a:cs typeface="-윤고딕330"/>
              </a:rPr>
              <a:t>424.9</a:t>
            </a:r>
            <a:r>
              <a:rPr lang="ko-KR" altLang="en-US" sz="1300" b="1">
                <a:solidFill>
                  <a:srgbClr val="3A3A3A"/>
                </a:solidFill>
                <a:latin typeface="Arial Black" panose="020B0A04020102020204" pitchFamily="34" charset="0"/>
                <a:ea typeface="-윤고딕330"/>
                <a:cs typeface="-윤고딕330"/>
              </a:rPr>
              <a:t>만명</a:t>
            </a:r>
            <a:endParaRPr lang="en-US" altLang="ko-KR" sz="1300" b="1" dirty="0">
              <a:solidFill>
                <a:srgbClr val="3A3A3A"/>
              </a:solidFill>
              <a:cs typeface="-윤고딕330"/>
            </a:endParaRPr>
          </a:p>
        </p:txBody>
      </p:sp>
      <p:sp>
        <p:nvSpPr>
          <p:cNvPr id="39" name="文本框 221">
            <a:extLst>
              <a:ext uri="{FF2B5EF4-FFF2-40B4-BE49-F238E27FC236}">
                <a16:creationId xmlns:a16="http://schemas.microsoft.com/office/drawing/2014/main" id="{ED77281E-7274-4946-89FE-DAF62EE046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5647" y="3345194"/>
            <a:ext cx="1982577" cy="49244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 eaLnBrk="1" latinLnBrk="0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ko-KR" altLang="en-US" sz="1300" b="1" dirty="0">
                <a:solidFill>
                  <a:srgbClr val="3A3A3A"/>
                </a:solidFill>
                <a:cs typeface="-윤고딕330"/>
              </a:rPr>
              <a:t>고용원이 있는 자영업자</a:t>
            </a:r>
            <a:endParaRPr lang="en-US" altLang="ko-KR" sz="1300" b="1" dirty="0">
              <a:solidFill>
                <a:srgbClr val="3A3A3A"/>
              </a:solidFill>
              <a:cs typeface="-윤고딕330"/>
            </a:endParaRPr>
          </a:p>
          <a:p>
            <a:pPr algn="ctr" latinLnBrk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300" b="1">
                <a:solidFill>
                  <a:srgbClr val="3A3A3A"/>
                </a:solidFill>
                <a:latin typeface="Arial Black" panose="020B0A04020102020204" pitchFamily="34" charset="0"/>
                <a:ea typeface="-윤고딕330"/>
                <a:cs typeface="-윤고딕330"/>
              </a:rPr>
              <a:t>130.1</a:t>
            </a:r>
            <a:r>
              <a:rPr lang="ko-KR" altLang="en-US" sz="1300" b="1">
                <a:solidFill>
                  <a:srgbClr val="3A3A3A"/>
                </a:solidFill>
                <a:latin typeface="Arial Black" panose="020B0A04020102020204" pitchFamily="34" charset="0"/>
                <a:ea typeface="-윤고딕330"/>
                <a:cs typeface="-윤고딕330"/>
              </a:rPr>
              <a:t>만명</a:t>
            </a:r>
            <a:endParaRPr lang="en-US" altLang="ko-KR" sz="1300" b="1" dirty="0">
              <a:solidFill>
                <a:srgbClr val="3A3A3A"/>
              </a:solidFill>
              <a:cs typeface="-윤고딕330"/>
            </a:endParaRPr>
          </a:p>
        </p:txBody>
      </p:sp>
      <p:sp>
        <p:nvSpPr>
          <p:cNvPr id="40" name="등호 37">
            <a:extLst>
              <a:ext uri="{FF2B5EF4-FFF2-40B4-BE49-F238E27FC236}">
                <a16:creationId xmlns:a16="http://schemas.microsoft.com/office/drawing/2014/main" id="{6EFB8CDC-E251-46BA-A7F9-5EA91199682E}"/>
              </a:ext>
            </a:extLst>
          </p:cNvPr>
          <p:cNvSpPr/>
          <p:nvPr/>
        </p:nvSpPr>
        <p:spPr>
          <a:xfrm>
            <a:off x="1691680" y="3423803"/>
            <a:ext cx="442913" cy="334565"/>
          </a:xfrm>
          <a:prstGeom prst="mathEqual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350">
              <a:solidFill>
                <a:schemeClr val="tx1"/>
              </a:solidFill>
            </a:endParaRPr>
          </a:p>
        </p:txBody>
      </p:sp>
      <p:sp>
        <p:nvSpPr>
          <p:cNvPr id="41" name="덧셈 기호 38">
            <a:extLst>
              <a:ext uri="{FF2B5EF4-FFF2-40B4-BE49-F238E27FC236}">
                <a16:creationId xmlns:a16="http://schemas.microsoft.com/office/drawing/2014/main" id="{7BD15ABF-F185-4A15-B56B-B3DF9F449E98}"/>
              </a:ext>
            </a:extLst>
          </p:cNvPr>
          <p:cNvSpPr/>
          <p:nvPr/>
        </p:nvSpPr>
        <p:spPr>
          <a:xfrm>
            <a:off x="4087778" y="3411509"/>
            <a:ext cx="442913" cy="333375"/>
          </a:xfrm>
          <a:prstGeom prst="mathPlus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350">
              <a:solidFill>
                <a:schemeClr val="tx1"/>
              </a:solidFill>
            </a:endParaRPr>
          </a:p>
        </p:txBody>
      </p:sp>
      <p:sp>
        <p:nvSpPr>
          <p:cNvPr id="43" name="文本框 221">
            <a:extLst>
              <a:ext uri="{FF2B5EF4-FFF2-40B4-BE49-F238E27FC236}">
                <a16:creationId xmlns:a16="http://schemas.microsoft.com/office/drawing/2014/main" id="{394762BA-1ED5-43D5-A688-3B19C5F9D2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568" y="5497487"/>
            <a:ext cx="2840072" cy="30777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 eaLnBrk="1" latinLnBrk="0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ko-KR" altLang="en-US" sz="1400" b="1" dirty="0">
                <a:solidFill>
                  <a:srgbClr val="3A3A3A"/>
                </a:solidFill>
                <a:cs typeface="-윤고딕330"/>
              </a:rPr>
              <a:t>비임금근로의 취약성과 그 원인</a:t>
            </a:r>
            <a:r>
              <a:rPr lang="en-US" altLang="ko-KR" sz="1400" b="1" dirty="0">
                <a:solidFill>
                  <a:srgbClr val="3A3A3A"/>
                </a:solidFill>
                <a:cs typeface="-윤고딕330"/>
              </a:rPr>
              <a:t> </a:t>
            </a:r>
            <a:endParaRPr lang="zh-CN" altLang="en-US" sz="1400" b="1" dirty="0">
              <a:solidFill>
                <a:srgbClr val="3A3A3A"/>
              </a:solidFill>
              <a:ea typeface="-윤고딕330"/>
              <a:cs typeface="-윤고딕330"/>
            </a:endParaRPr>
          </a:p>
        </p:txBody>
      </p:sp>
      <p:sp>
        <p:nvSpPr>
          <p:cNvPr id="44" name="文本框 221">
            <a:extLst>
              <a:ext uri="{FF2B5EF4-FFF2-40B4-BE49-F238E27FC236}">
                <a16:creationId xmlns:a16="http://schemas.microsoft.com/office/drawing/2014/main" id="{8403BA4E-2AF6-4152-B85C-07B263B87D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25" y="5838363"/>
            <a:ext cx="3896031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85725" indent="-85725" eaLnBrk="1" latinLnBrk="0" hangingPunct="1">
              <a:lnSpc>
                <a:spcPct val="100000"/>
              </a:lnSpc>
              <a:spcBef>
                <a:spcPct val="0"/>
              </a:spcBef>
              <a:buFontTx/>
              <a:buChar char="-"/>
            </a:pPr>
            <a:r>
              <a:rPr lang="en-US" altLang="ko-KR" sz="1200" dirty="0">
                <a:solidFill>
                  <a:srgbClr val="C00000"/>
                </a:solidFill>
                <a:latin typeface="-윤고딕330"/>
                <a:ea typeface="-윤고딕330"/>
                <a:cs typeface="-윤고딕330"/>
              </a:rPr>
              <a:t> </a:t>
            </a:r>
            <a:r>
              <a:rPr lang="ko-KR" altLang="en-US" sz="1200">
                <a:latin typeface="-윤고딕330"/>
                <a:ea typeface="-윤고딕330"/>
                <a:cs typeface="-윤고딕330"/>
              </a:rPr>
              <a:t>후발자본주의 </a:t>
            </a:r>
            <a:r>
              <a:rPr lang="ko-KR" altLang="en-US" sz="1200" dirty="0">
                <a:latin typeface="-윤고딕330"/>
                <a:ea typeface="-윤고딕330"/>
                <a:cs typeface="-윤고딕330"/>
              </a:rPr>
              <a:t>발전과 산업화의 역사 </a:t>
            </a:r>
            <a:r>
              <a:rPr lang="ko-KR" altLang="en-US" sz="1200">
                <a:latin typeface="-윤고딕330"/>
                <a:ea typeface="-윤고딕330"/>
                <a:cs typeface="-윤고딕330"/>
              </a:rPr>
              <a:t>및 경로와 관련</a:t>
            </a:r>
            <a:endParaRPr lang="en-US" altLang="ko-KR" sz="1200" dirty="0">
              <a:latin typeface="-윤고딕330"/>
              <a:ea typeface="-윤고딕330"/>
              <a:cs typeface="-윤고딕330"/>
            </a:endParaRPr>
          </a:p>
          <a:p>
            <a:pPr marL="85725" indent="-85725" eaLnBrk="1" latinLnBrk="0" hangingPunct="1">
              <a:lnSpc>
                <a:spcPct val="100000"/>
              </a:lnSpc>
              <a:spcBef>
                <a:spcPct val="0"/>
              </a:spcBef>
              <a:buFontTx/>
              <a:buChar char="-"/>
            </a:pPr>
            <a:r>
              <a:rPr lang="ko-KR" altLang="en-US" sz="1200" dirty="0">
                <a:latin typeface="-윤고딕330"/>
                <a:ea typeface="-윤고딕330"/>
                <a:cs typeface="-윤고딕330"/>
              </a:rPr>
              <a:t>영세한 자본과 산업구조의 취약성</a:t>
            </a:r>
            <a:r>
              <a:rPr lang="en-US" altLang="ko-KR" sz="1200" dirty="0">
                <a:latin typeface="-윤고딕330"/>
                <a:ea typeface="-윤고딕330"/>
                <a:cs typeface="-윤고딕330"/>
              </a:rPr>
              <a:t>, </a:t>
            </a:r>
            <a:r>
              <a:rPr lang="ko-KR" altLang="en-US" sz="1200" dirty="0">
                <a:latin typeface="-윤고딕330"/>
                <a:ea typeface="-윤고딕330"/>
                <a:cs typeface="-윤고딕330"/>
              </a:rPr>
              <a:t>다수의 고령 비임 </a:t>
            </a:r>
            <a:r>
              <a:rPr lang="ko-KR" altLang="en-US" sz="1200" dirty="0" err="1">
                <a:latin typeface="-윤고딕330"/>
                <a:ea typeface="-윤고딕330"/>
                <a:cs typeface="-윤고딕330"/>
              </a:rPr>
              <a:t>금근로자</a:t>
            </a:r>
            <a:r>
              <a:rPr lang="en-US" altLang="ko-KR" sz="1200" dirty="0">
                <a:latin typeface="-윤고딕330"/>
                <a:ea typeface="-윤고딕330"/>
                <a:cs typeface="-윤고딕330"/>
              </a:rPr>
              <a:t>(60</a:t>
            </a:r>
            <a:r>
              <a:rPr lang="ko-KR" altLang="en-US" sz="1200" dirty="0">
                <a:latin typeface="-윤고딕330"/>
                <a:ea typeface="-윤고딕330"/>
                <a:cs typeface="-윤고딕330"/>
              </a:rPr>
              <a:t>세 이상이 </a:t>
            </a:r>
            <a:r>
              <a:rPr lang="en-US" altLang="ko-KR" sz="1200" dirty="0">
                <a:latin typeface="-윤고딕330"/>
                <a:ea typeface="-윤고딕330"/>
                <a:cs typeface="-윤고딕330"/>
              </a:rPr>
              <a:t>34.4%, 50</a:t>
            </a:r>
            <a:r>
              <a:rPr lang="ko-KR" altLang="en-US" sz="1200" dirty="0">
                <a:latin typeface="-윤고딕330"/>
                <a:ea typeface="-윤고딕330"/>
                <a:cs typeface="-윤고딕330"/>
              </a:rPr>
              <a:t>세 이상이 </a:t>
            </a:r>
            <a:r>
              <a:rPr lang="en-US" altLang="ko-KR" sz="1200" dirty="0">
                <a:latin typeface="-윤고딕330"/>
                <a:ea typeface="-윤고딕330"/>
                <a:cs typeface="-윤고딕330"/>
              </a:rPr>
              <a:t>62.7%) </a:t>
            </a:r>
          </a:p>
          <a:p>
            <a:pPr marL="85725" indent="-85725" eaLnBrk="1" latinLnBrk="0" hangingPunct="1">
              <a:lnSpc>
                <a:spcPct val="100000"/>
              </a:lnSpc>
              <a:spcBef>
                <a:spcPct val="0"/>
              </a:spcBef>
              <a:buFontTx/>
              <a:buChar char="-"/>
            </a:pPr>
            <a:r>
              <a:rPr lang="ko-KR" altLang="en-US" sz="1200" dirty="0">
                <a:latin typeface="-윤고딕330"/>
                <a:ea typeface="-윤고딕330"/>
                <a:cs typeface="-윤고딕330"/>
              </a:rPr>
              <a:t>전문가</a:t>
            </a:r>
            <a:r>
              <a:rPr lang="en-US" altLang="ko-KR" sz="1200" dirty="0">
                <a:latin typeface="-윤고딕330"/>
                <a:ea typeface="-윤고딕330"/>
                <a:cs typeface="-윤고딕330"/>
              </a:rPr>
              <a:t>, </a:t>
            </a:r>
            <a:r>
              <a:rPr lang="ko-KR" altLang="en-US" sz="1200" dirty="0">
                <a:latin typeface="-윤고딕330"/>
                <a:ea typeface="-윤고딕330"/>
                <a:cs typeface="-윤고딕330"/>
              </a:rPr>
              <a:t>관리자 </a:t>
            </a:r>
            <a:r>
              <a:rPr lang="ko-KR" altLang="en-US" sz="1200">
                <a:latin typeface="-윤고딕330"/>
                <a:ea typeface="-윤고딕330"/>
                <a:cs typeface="-윤고딕330"/>
              </a:rPr>
              <a:t>비임금근로자는 </a:t>
            </a:r>
            <a:r>
              <a:rPr lang="en-US" altLang="ko-KR" sz="1200" dirty="0">
                <a:latin typeface="-윤고딕330"/>
                <a:ea typeface="-윤고딕330"/>
                <a:cs typeface="-윤고딕330"/>
              </a:rPr>
              <a:t>14.3%</a:t>
            </a:r>
            <a:r>
              <a:rPr lang="ko-KR" altLang="en-US" sz="1200" dirty="0">
                <a:latin typeface="-윤고딕330"/>
                <a:ea typeface="-윤고딕330"/>
                <a:cs typeface="-윤고딕330"/>
              </a:rPr>
              <a:t>에 </a:t>
            </a:r>
            <a:r>
              <a:rPr lang="ko-KR" altLang="en-US" sz="1200">
                <a:latin typeface="-윤고딕330"/>
                <a:ea typeface="-윤고딕330"/>
                <a:cs typeface="-윤고딕330"/>
              </a:rPr>
              <a:t>불과함</a:t>
            </a:r>
            <a:r>
              <a:rPr lang="en-US" altLang="ko-KR" sz="1200">
                <a:latin typeface="-윤고딕330"/>
                <a:ea typeface="-윤고딕330"/>
                <a:cs typeface="-윤고딕330"/>
              </a:rPr>
              <a:t>.</a:t>
            </a:r>
            <a:endParaRPr lang="en-US" altLang="ko-KR" sz="1200" dirty="0">
              <a:latin typeface="-윤고딕330"/>
              <a:ea typeface="-윤고딕330"/>
              <a:cs typeface="-윤고딕330"/>
            </a:endParaRPr>
          </a:p>
        </p:txBody>
      </p:sp>
      <p:sp>
        <p:nvSpPr>
          <p:cNvPr id="45" name="椭圆 34">
            <a:extLst>
              <a:ext uri="{FF2B5EF4-FFF2-40B4-BE49-F238E27FC236}">
                <a16:creationId xmlns:a16="http://schemas.microsoft.com/office/drawing/2014/main" id="{CDD78ED6-5F6F-4C3A-8B5E-86186A5B36DB}"/>
              </a:ext>
            </a:extLst>
          </p:cNvPr>
          <p:cNvSpPr/>
          <p:nvPr/>
        </p:nvSpPr>
        <p:spPr>
          <a:xfrm>
            <a:off x="273888" y="6275528"/>
            <a:ext cx="48816" cy="48816"/>
          </a:xfrm>
          <a:prstGeom prst="ellipse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46" name="직사각형 101">
            <a:extLst>
              <a:ext uri="{FF2B5EF4-FFF2-40B4-BE49-F238E27FC236}">
                <a16:creationId xmlns:a16="http://schemas.microsoft.com/office/drawing/2014/main" id="{E6221073-710A-4364-871A-EBDE809DD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7778" y="6611779"/>
            <a:ext cx="391325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ko-KR" altLang="en-US" sz="1000" dirty="0">
                <a:solidFill>
                  <a:srgbClr val="000000"/>
                </a:solidFill>
                <a:latin typeface="+mn-ea"/>
                <a:ea typeface="+mn-ea"/>
                <a:cs typeface="-윤고딕330"/>
              </a:rPr>
              <a:t>자료</a:t>
            </a:r>
            <a:r>
              <a:rPr lang="en-US" altLang="ko-KR" sz="1000" dirty="0">
                <a:solidFill>
                  <a:srgbClr val="000000"/>
                </a:solidFill>
                <a:latin typeface="+mn-ea"/>
                <a:ea typeface="+mn-ea"/>
                <a:cs typeface="-윤고딕330"/>
              </a:rPr>
              <a:t>: </a:t>
            </a:r>
            <a:r>
              <a:rPr lang="ko-KR" altLang="en-US" sz="1000" dirty="0">
                <a:solidFill>
                  <a:srgbClr val="000000"/>
                </a:solidFill>
                <a:latin typeface="+mn-ea"/>
                <a:ea typeface="+mn-ea"/>
                <a:cs typeface="-윤고딕330"/>
              </a:rPr>
              <a:t>통계청</a:t>
            </a:r>
            <a:r>
              <a:rPr lang="en-US" altLang="ko-KR" sz="1000" dirty="0">
                <a:solidFill>
                  <a:srgbClr val="000000"/>
                </a:solidFill>
                <a:latin typeface="+mn-ea"/>
                <a:ea typeface="+mn-ea"/>
                <a:cs typeface="-윤고딕330"/>
              </a:rPr>
              <a:t>, 2021</a:t>
            </a:r>
            <a:r>
              <a:rPr lang="ko-KR" altLang="en-US" sz="1000">
                <a:solidFill>
                  <a:srgbClr val="000000"/>
                </a:solidFill>
                <a:latin typeface="+mn-ea"/>
                <a:ea typeface="+mn-ea"/>
                <a:cs typeface="-윤고딕330"/>
              </a:rPr>
              <a:t>년 </a:t>
            </a:r>
            <a:r>
              <a:rPr lang="en-US" altLang="ko-KR" sz="1000" dirty="0">
                <a:solidFill>
                  <a:srgbClr val="000000"/>
                </a:solidFill>
                <a:latin typeface="+mn-ea"/>
                <a:ea typeface="+mn-ea"/>
                <a:cs typeface="-윤고딕330"/>
              </a:rPr>
              <a:t>8</a:t>
            </a:r>
            <a:r>
              <a:rPr lang="ko-KR" altLang="en-US" sz="1000" dirty="0">
                <a:solidFill>
                  <a:srgbClr val="000000"/>
                </a:solidFill>
                <a:latin typeface="+mn-ea"/>
                <a:ea typeface="+mn-ea"/>
                <a:cs typeface="-윤고딕330"/>
              </a:rPr>
              <a:t>월 경제활동인구조사  </a:t>
            </a:r>
            <a:r>
              <a:rPr lang="ko-KR" altLang="en-US" sz="1000" dirty="0" err="1">
                <a:solidFill>
                  <a:srgbClr val="000000"/>
                </a:solidFill>
                <a:latin typeface="+mn-ea"/>
                <a:ea typeface="+mn-ea"/>
                <a:cs typeface="-윤고딕330"/>
              </a:rPr>
              <a:t>비임금근로부가조사</a:t>
            </a:r>
            <a:endParaRPr lang="ko-KR" altLang="en-US" sz="1000" dirty="0">
              <a:solidFill>
                <a:srgbClr val="000000"/>
              </a:solidFill>
              <a:latin typeface="+mn-ea"/>
              <a:ea typeface="+mn-ea"/>
              <a:cs typeface="-윤고딕330"/>
            </a:endParaRPr>
          </a:p>
        </p:txBody>
      </p:sp>
      <p:sp>
        <p:nvSpPr>
          <p:cNvPr id="47" name="덧셈 기호 59">
            <a:extLst>
              <a:ext uri="{FF2B5EF4-FFF2-40B4-BE49-F238E27FC236}">
                <a16:creationId xmlns:a16="http://schemas.microsoft.com/office/drawing/2014/main" id="{1CE99EB4-7D23-4A21-ACF3-60376EA6A812}"/>
              </a:ext>
            </a:extLst>
          </p:cNvPr>
          <p:cNvSpPr/>
          <p:nvPr/>
        </p:nvSpPr>
        <p:spPr>
          <a:xfrm>
            <a:off x="6631354" y="3375258"/>
            <a:ext cx="442913" cy="357893"/>
          </a:xfrm>
          <a:prstGeom prst="mathPlus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350">
              <a:solidFill>
                <a:schemeClr val="tx1"/>
              </a:solidFill>
            </a:endParaRPr>
          </a:p>
        </p:txBody>
      </p:sp>
      <p:sp>
        <p:nvSpPr>
          <p:cNvPr id="48" name="文本框 221">
            <a:extLst>
              <a:ext uri="{FF2B5EF4-FFF2-40B4-BE49-F238E27FC236}">
                <a16:creationId xmlns:a16="http://schemas.microsoft.com/office/drawing/2014/main" id="{87EBD911-26F0-4223-8B88-BCEBD55074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3813" y="3304703"/>
            <a:ext cx="1440635" cy="49244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 eaLnBrk="1" latinLnBrk="0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ko-KR" altLang="en-US" sz="1300" b="1" dirty="0">
                <a:solidFill>
                  <a:srgbClr val="3A3A3A"/>
                </a:solidFill>
                <a:cs typeface="-윤고딕330"/>
              </a:rPr>
              <a:t>무급가족 종사자</a:t>
            </a:r>
            <a:endParaRPr lang="en-US" altLang="ko-KR" sz="1300" b="1" dirty="0">
              <a:solidFill>
                <a:srgbClr val="3A3A3A"/>
              </a:solidFill>
              <a:cs typeface="-윤고딕330"/>
            </a:endParaRPr>
          </a:p>
          <a:p>
            <a:pPr algn="ctr" latinLnBrk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300" b="1">
                <a:solidFill>
                  <a:srgbClr val="3A3A3A"/>
                </a:solidFill>
                <a:latin typeface="Arial Black" panose="020B0A04020102020204" pitchFamily="34" charset="0"/>
                <a:ea typeface="-윤고딕330"/>
                <a:cs typeface="-윤고딕330"/>
              </a:rPr>
              <a:t>106.0</a:t>
            </a:r>
            <a:r>
              <a:rPr lang="ko-KR" altLang="en-US" sz="1300" b="1">
                <a:solidFill>
                  <a:srgbClr val="3A3A3A"/>
                </a:solidFill>
                <a:latin typeface="Arial Black" panose="020B0A04020102020204" pitchFamily="34" charset="0"/>
                <a:ea typeface="-윤고딕330"/>
                <a:cs typeface="-윤고딕330"/>
              </a:rPr>
              <a:t>만명</a:t>
            </a:r>
            <a:endParaRPr lang="en-US" altLang="ko-KR" sz="1300" b="1" dirty="0">
              <a:solidFill>
                <a:srgbClr val="3A3A3A"/>
              </a:solidFill>
              <a:cs typeface="-윤고딕330"/>
            </a:endParaRPr>
          </a:p>
        </p:txBody>
      </p:sp>
      <p:graphicFrame>
        <p:nvGraphicFramePr>
          <p:cNvPr id="49" name="표 48">
            <a:extLst>
              <a:ext uri="{FF2B5EF4-FFF2-40B4-BE49-F238E27FC236}">
                <a16:creationId xmlns:a16="http://schemas.microsoft.com/office/drawing/2014/main" id="{D19C6B32-9A44-40F7-9C06-20DEC8EE6E6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23528" y="1309504"/>
          <a:ext cx="5860182" cy="1615440"/>
        </p:xfrm>
        <a:graphic>
          <a:graphicData uri="http://schemas.openxmlformats.org/drawingml/2006/table">
            <a:tbl>
              <a:tblPr/>
              <a:tblGrid>
                <a:gridCol w="1765143">
                  <a:extLst>
                    <a:ext uri="{9D8B030D-6E8A-4147-A177-3AD203B41FA5}">
                      <a16:colId xmlns:a16="http://schemas.microsoft.com/office/drawing/2014/main" val="913927254"/>
                    </a:ext>
                  </a:extLst>
                </a:gridCol>
                <a:gridCol w="768757">
                  <a:extLst>
                    <a:ext uri="{9D8B030D-6E8A-4147-A177-3AD203B41FA5}">
                      <a16:colId xmlns:a16="http://schemas.microsoft.com/office/drawing/2014/main" val="2863284364"/>
                    </a:ext>
                  </a:extLst>
                </a:gridCol>
                <a:gridCol w="684734">
                  <a:extLst>
                    <a:ext uri="{9D8B030D-6E8A-4147-A177-3AD203B41FA5}">
                      <a16:colId xmlns:a16="http://schemas.microsoft.com/office/drawing/2014/main" val="633501714"/>
                    </a:ext>
                  </a:extLst>
                </a:gridCol>
                <a:gridCol w="763742">
                  <a:extLst>
                    <a:ext uri="{9D8B030D-6E8A-4147-A177-3AD203B41FA5}">
                      <a16:colId xmlns:a16="http://schemas.microsoft.com/office/drawing/2014/main" val="3911224736"/>
                    </a:ext>
                  </a:extLst>
                </a:gridCol>
                <a:gridCol w="754963">
                  <a:extLst>
                    <a:ext uri="{9D8B030D-6E8A-4147-A177-3AD203B41FA5}">
                      <a16:colId xmlns:a16="http://schemas.microsoft.com/office/drawing/2014/main" val="3628364775"/>
                    </a:ext>
                  </a:extLst>
                </a:gridCol>
                <a:gridCol w="1122843">
                  <a:extLst>
                    <a:ext uri="{9D8B030D-6E8A-4147-A177-3AD203B41FA5}">
                      <a16:colId xmlns:a16="http://schemas.microsoft.com/office/drawing/2014/main" val="1749850849"/>
                    </a:ext>
                  </a:extLst>
                </a:gridCol>
              </a:tblGrid>
              <a:tr h="193480">
                <a:tc>
                  <a:txBody>
                    <a:bodyPr/>
                    <a:lstStyle/>
                    <a:p>
                      <a:pPr marL="0" marR="0" indent="0" algn="r" fontAlgn="base" latinLnBrk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anchor="ctr">
                    <a:lnL>
                      <a:noFill/>
                    </a:lnL>
                    <a:lnR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2000</a:t>
                      </a:r>
                      <a:endParaRPr lang="en-US" sz="1400" b="1" kern="0" spc="0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2010</a:t>
                      </a:r>
                      <a:endParaRPr lang="en-US" sz="1400" b="1" kern="0" spc="0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2015</a:t>
                      </a:r>
                      <a:endParaRPr lang="en-US" sz="1400" b="1" kern="0" spc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0" spc="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</a:p>
                  </a:txBody>
                  <a:tcPr anchor="ctr">
                    <a:lnL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0" spc="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2021 - 2000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5213994"/>
                  </a:ext>
                </a:extLst>
              </a:tr>
              <a:tr h="234303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○ 비임금근로자</a:t>
                      </a:r>
                      <a:endParaRPr lang="ko-KR" altLang="en-US" sz="1400" kern="0" spc="0" dirty="0">
                        <a:solidFill>
                          <a:srgbClr val="232323"/>
                        </a:solidFill>
                        <a:effectLst/>
                        <a:latin typeface="한컴바탕"/>
                      </a:endParaRPr>
                    </a:p>
                  </a:txBody>
                  <a:tcPr anchor="ctr">
                    <a:lnL>
                      <a:noFill/>
                    </a:lnL>
                    <a:lnR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7,817</a:t>
                      </a:r>
                      <a:endParaRPr lang="en-US" sz="1300" b="1" kern="0" spc="0" dirty="0">
                        <a:solidFill>
                          <a:srgbClr val="23232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6,922</a:t>
                      </a:r>
                      <a:endParaRPr lang="en-US" sz="1300" b="1" kern="0" spc="0" dirty="0">
                        <a:solidFill>
                          <a:srgbClr val="23232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6,894</a:t>
                      </a:r>
                      <a:endParaRPr lang="en-US" sz="1300" b="1" kern="0" spc="0" dirty="0">
                        <a:solidFill>
                          <a:srgbClr val="23232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6,610</a:t>
                      </a:r>
                    </a:p>
                  </a:txBody>
                  <a:tcPr anchor="ctr">
                    <a:lnL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300" b="1" kern="0" spc="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- 1,207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3964521"/>
                  </a:ext>
                </a:extLst>
              </a:tr>
              <a:tr h="234303">
                <a:tc>
                  <a:txBody>
                    <a:bodyPr/>
                    <a:lstStyle/>
                    <a:p>
                      <a:pPr marL="25400" marR="0" indent="0" algn="just" fontAlgn="base" latinLnBrk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*자영업자</a:t>
                      </a:r>
                      <a:endParaRPr lang="ko-KR" altLang="en-US" sz="1400" kern="0" spc="0">
                        <a:solidFill>
                          <a:srgbClr val="232323"/>
                        </a:solidFill>
                        <a:effectLst/>
                        <a:latin typeface="한컴바탕"/>
                      </a:endParaRPr>
                    </a:p>
                  </a:txBody>
                  <a:tcPr anchor="ctr">
                    <a:lnL>
                      <a:noFill/>
                    </a:lnL>
                    <a:lnR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5,878</a:t>
                      </a:r>
                      <a:endParaRPr lang="en-US" sz="1300" b="1" kern="0" spc="0" dirty="0">
                        <a:solidFill>
                          <a:srgbClr val="23232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5,642</a:t>
                      </a:r>
                      <a:endParaRPr lang="en-US" sz="1300" b="1" kern="0" spc="0" dirty="0">
                        <a:solidFill>
                          <a:srgbClr val="23232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5,678</a:t>
                      </a:r>
                      <a:endParaRPr lang="en-US" sz="1300" b="1" kern="0" spc="0" dirty="0">
                        <a:solidFill>
                          <a:srgbClr val="23232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5,550</a:t>
                      </a:r>
                    </a:p>
                  </a:txBody>
                  <a:tcPr anchor="ctr">
                    <a:lnL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300" b="1" kern="0" spc="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-328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211755"/>
                  </a:ext>
                </a:extLst>
              </a:tr>
              <a:tr h="234303">
                <a:tc>
                  <a:txBody>
                    <a:bodyPr/>
                    <a:lstStyle/>
                    <a:p>
                      <a:pPr marL="25400" marR="0" indent="0" algn="just" fontAlgn="base" latinLnBrk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고용원 있음</a:t>
                      </a:r>
                      <a:endParaRPr lang="ko-KR" altLang="en-US" sz="1400" kern="0" spc="0">
                        <a:solidFill>
                          <a:srgbClr val="232323"/>
                        </a:solidFill>
                        <a:effectLst/>
                        <a:latin typeface="한컴바탕"/>
                      </a:endParaRPr>
                    </a:p>
                  </a:txBody>
                  <a:tcPr anchor="ctr">
                    <a:lnL>
                      <a:noFill/>
                    </a:lnL>
                    <a:lnR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1,454</a:t>
                      </a:r>
                      <a:endParaRPr lang="en-US" sz="1300" b="1" kern="0" spc="0" dirty="0">
                        <a:solidFill>
                          <a:srgbClr val="23232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1,516</a:t>
                      </a:r>
                      <a:endParaRPr lang="en-US" sz="1300" b="1" kern="0" spc="0" dirty="0">
                        <a:solidFill>
                          <a:srgbClr val="23232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1,624</a:t>
                      </a:r>
                      <a:endParaRPr lang="en-US" sz="1300" b="1" kern="0" spc="0" dirty="0">
                        <a:solidFill>
                          <a:srgbClr val="23232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1,301</a:t>
                      </a:r>
                    </a:p>
                  </a:txBody>
                  <a:tcPr anchor="ctr">
                    <a:lnL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300" b="1" kern="0" spc="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-153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7264013"/>
                  </a:ext>
                </a:extLst>
              </a:tr>
              <a:tr h="234303">
                <a:tc>
                  <a:txBody>
                    <a:bodyPr/>
                    <a:lstStyle/>
                    <a:p>
                      <a:pPr marL="25400" marR="0" indent="0" algn="just" fontAlgn="base" latinLnBrk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고용원 없음</a:t>
                      </a:r>
                      <a:endParaRPr lang="ko-KR" altLang="en-US" sz="1400" kern="0" spc="0">
                        <a:solidFill>
                          <a:srgbClr val="232323"/>
                        </a:solidFill>
                        <a:effectLst/>
                        <a:latin typeface="한컴바탕"/>
                      </a:endParaRPr>
                    </a:p>
                  </a:txBody>
                  <a:tcPr anchor="ctr">
                    <a:lnL>
                      <a:noFill/>
                    </a:lnL>
                    <a:lnR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4,424</a:t>
                      </a:r>
                      <a:endParaRPr lang="en-US" sz="1300" b="1" kern="0" spc="0" dirty="0">
                        <a:solidFill>
                          <a:srgbClr val="23232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4,126</a:t>
                      </a:r>
                      <a:endParaRPr lang="en-US" sz="1300" b="1" kern="0" spc="0" dirty="0">
                        <a:solidFill>
                          <a:srgbClr val="23232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4,055</a:t>
                      </a:r>
                      <a:endParaRPr lang="en-US" sz="1300" b="1" kern="0" spc="0" dirty="0">
                        <a:solidFill>
                          <a:srgbClr val="23232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4,249</a:t>
                      </a:r>
                    </a:p>
                  </a:txBody>
                  <a:tcPr anchor="ctr">
                    <a:lnL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300" b="1" kern="0" spc="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-175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6998092"/>
                  </a:ext>
                </a:extLst>
              </a:tr>
              <a:tr h="234303">
                <a:tc>
                  <a:txBody>
                    <a:bodyPr/>
                    <a:lstStyle/>
                    <a:p>
                      <a:pPr marL="25400" marR="0" indent="0" algn="just" fontAlgn="base" latinLnBrk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*무급가족종사자</a:t>
                      </a:r>
                      <a:endParaRPr lang="ko-KR" altLang="en-US" sz="1400" kern="0" spc="0">
                        <a:solidFill>
                          <a:srgbClr val="232323"/>
                        </a:solidFill>
                        <a:effectLst/>
                        <a:latin typeface="한컴바탕"/>
                      </a:endParaRPr>
                    </a:p>
                  </a:txBody>
                  <a:tcPr anchor="ctr">
                    <a:lnL>
                      <a:noFill/>
                    </a:lnL>
                    <a:lnR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1,939</a:t>
                      </a:r>
                      <a:endParaRPr lang="en-US" sz="1300" b="1" kern="0" spc="0" dirty="0">
                        <a:solidFill>
                          <a:srgbClr val="23232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1,281</a:t>
                      </a:r>
                      <a:endParaRPr lang="en-US" sz="1300" b="1" kern="0" spc="0" dirty="0">
                        <a:solidFill>
                          <a:srgbClr val="23232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1,216</a:t>
                      </a:r>
                      <a:endParaRPr lang="en-US" sz="1300" b="1" kern="0" spc="0">
                        <a:solidFill>
                          <a:srgbClr val="23232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1,060</a:t>
                      </a:r>
                    </a:p>
                  </a:txBody>
                  <a:tcPr anchor="ctr">
                    <a:lnL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300" b="1" kern="0" spc="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-879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2715396"/>
                  </a:ext>
                </a:extLst>
              </a:tr>
            </a:tbl>
          </a:graphicData>
        </a:graphic>
      </p:graphicFrame>
      <p:sp>
        <p:nvSpPr>
          <p:cNvPr id="50" name="직사각형 49">
            <a:extLst>
              <a:ext uri="{FF2B5EF4-FFF2-40B4-BE49-F238E27FC236}">
                <a16:creationId xmlns:a16="http://schemas.microsoft.com/office/drawing/2014/main" id="{0B9080FB-3299-4F10-AD87-19818FB2A029}"/>
              </a:ext>
            </a:extLst>
          </p:cNvPr>
          <p:cNvSpPr/>
          <p:nvPr/>
        </p:nvSpPr>
        <p:spPr>
          <a:xfrm>
            <a:off x="5270136" y="1084879"/>
            <a:ext cx="874319" cy="1838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</a:rPr>
              <a:t>단위</a:t>
            </a:r>
            <a:r>
              <a:rPr lang="en-US" altLang="ko-KR" sz="1100" dirty="0">
                <a:solidFill>
                  <a:schemeClr val="tx1"/>
                </a:solidFill>
              </a:rPr>
              <a:t>: </a:t>
            </a:r>
            <a:r>
              <a:rPr lang="ko-KR" altLang="en-US" sz="1100" dirty="0">
                <a:solidFill>
                  <a:schemeClr val="tx1"/>
                </a:solidFill>
              </a:rPr>
              <a:t>천명</a:t>
            </a:r>
          </a:p>
        </p:txBody>
      </p:sp>
      <p:graphicFrame>
        <p:nvGraphicFramePr>
          <p:cNvPr id="51" name="표 50">
            <a:extLst>
              <a:ext uri="{FF2B5EF4-FFF2-40B4-BE49-F238E27FC236}">
                <a16:creationId xmlns:a16="http://schemas.microsoft.com/office/drawing/2014/main" id="{A932275F-B5E2-40B6-8D70-F2360B0EF8B6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172638" y="4479310"/>
          <a:ext cx="4781581" cy="2122536"/>
        </p:xfrm>
        <a:graphic>
          <a:graphicData uri="http://schemas.openxmlformats.org/drawingml/2006/table">
            <a:tbl>
              <a:tblPr/>
              <a:tblGrid>
                <a:gridCol w="1503543">
                  <a:extLst>
                    <a:ext uri="{9D8B030D-6E8A-4147-A177-3AD203B41FA5}">
                      <a16:colId xmlns:a16="http://schemas.microsoft.com/office/drawing/2014/main" val="641865972"/>
                    </a:ext>
                  </a:extLst>
                </a:gridCol>
                <a:gridCol w="603849">
                  <a:extLst>
                    <a:ext uri="{9D8B030D-6E8A-4147-A177-3AD203B41FA5}">
                      <a16:colId xmlns:a16="http://schemas.microsoft.com/office/drawing/2014/main" val="4156353327"/>
                    </a:ext>
                  </a:extLst>
                </a:gridCol>
                <a:gridCol w="483079">
                  <a:extLst>
                    <a:ext uri="{9D8B030D-6E8A-4147-A177-3AD203B41FA5}">
                      <a16:colId xmlns:a16="http://schemas.microsoft.com/office/drawing/2014/main" val="12941928"/>
                    </a:ext>
                  </a:extLst>
                </a:gridCol>
                <a:gridCol w="603849">
                  <a:extLst>
                    <a:ext uri="{9D8B030D-6E8A-4147-A177-3AD203B41FA5}">
                      <a16:colId xmlns:a16="http://schemas.microsoft.com/office/drawing/2014/main" val="8742212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757917584"/>
                    </a:ext>
                  </a:extLst>
                </a:gridCol>
                <a:gridCol w="724619">
                  <a:extLst>
                    <a:ext uri="{9D8B030D-6E8A-4147-A177-3AD203B41FA5}">
                      <a16:colId xmlns:a16="http://schemas.microsoft.com/office/drawing/2014/main" val="3217038625"/>
                    </a:ext>
                  </a:extLst>
                </a:gridCol>
                <a:gridCol w="405442">
                  <a:extLst>
                    <a:ext uri="{9D8B030D-6E8A-4147-A177-3AD203B41FA5}">
                      <a16:colId xmlns:a16="http://schemas.microsoft.com/office/drawing/2014/main" val="1559014196"/>
                    </a:ext>
                  </a:extLst>
                </a:gridCol>
              </a:tblGrid>
              <a:tr h="434378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</a:rPr>
                        <a:t>2021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</a:rPr>
                        <a:t>년 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</a:rPr>
                        <a:t>8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</a:rPr>
                        <a:t>월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150" dirty="0" err="1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비임금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15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근로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8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비율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18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유고용원  자 영업자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8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비율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18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무고용원  자   </a:t>
                      </a:r>
                      <a:endParaRPr lang="en-US" altLang="ko-KR" sz="1100" kern="0" spc="-18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18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 영 업자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8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비율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8279421"/>
                  </a:ext>
                </a:extLst>
              </a:tr>
              <a:tr h="22031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&lt; </a:t>
                      </a:r>
                      <a:r>
                        <a:rPr lang="ko-KR" altLang="en-US" sz="1200" kern="0" spc="-5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전 체 </a:t>
                      </a:r>
                      <a:r>
                        <a:rPr lang="en-US" altLang="ko-KR" sz="1200" kern="0" spc="-5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&gt;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6,610 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100.0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1,301 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19.7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4,249 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64.3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7034610"/>
                  </a:ext>
                </a:extLst>
              </a:tr>
              <a:tr h="205445">
                <a:tc>
                  <a:txBody>
                    <a:bodyPr/>
                    <a:lstStyle/>
                    <a:p>
                      <a:pPr marL="207010" marR="0" indent="-168910" algn="l" fontAlgn="base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농림어업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1,449 </a:t>
                      </a:r>
                      <a:endParaRPr lang="en-US" sz="1300" b="1" kern="0" spc="0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21.9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ko-KR" altLang="en-US" sz="1100" b="1" kern="0" spc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944 </a:t>
                      </a:r>
                      <a:endParaRPr lang="en-US" sz="1100" b="1" kern="0" spc="0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14.3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1145796"/>
                  </a:ext>
                </a:extLst>
              </a:tr>
              <a:tr h="205445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  <a:ea typeface="함초롬바탕" panose="02030504000101010101" pitchFamily="18" charset="-127"/>
                        </a:rPr>
                        <a:t>제조업</a:t>
                      </a:r>
                      <a:endParaRPr lang="ko-KR" altLang="en-US" sz="1200" kern="0" spc="-50" dirty="0">
                        <a:solidFill>
                          <a:srgbClr val="000000"/>
                        </a:solidFill>
                        <a:effectLst/>
                        <a:latin typeface="함초롬바탕" panose="02030504000101010101" pitchFamily="18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424 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6.4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 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 </a:t>
                      </a:r>
                      <a:endParaRPr lang="en-US" sz="1100" b="1" kern="0" spc="0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3.2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8849971"/>
                  </a:ext>
                </a:extLst>
              </a:tr>
              <a:tr h="205445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  <a:ea typeface="함초롬바탕" panose="02030504000101010101" pitchFamily="18" charset="-127"/>
                        </a:rPr>
                        <a:t>건설업</a:t>
                      </a:r>
                      <a:endParaRPr lang="ko-KR" altLang="en-US" sz="1200" kern="0" spc="-50" dirty="0">
                        <a:solidFill>
                          <a:srgbClr val="000000"/>
                        </a:solidFill>
                        <a:effectLst/>
                        <a:latin typeface="함초롬바탕" panose="02030504000101010101" pitchFamily="18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407 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6.2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 </a:t>
                      </a:r>
                      <a:endParaRPr lang="en-US" sz="1100" b="1" kern="0" spc="0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 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4.2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6969264"/>
                  </a:ext>
                </a:extLst>
              </a:tr>
              <a:tr h="220311">
                <a:tc>
                  <a:txBody>
                    <a:bodyPr/>
                    <a:lstStyle/>
                    <a:p>
                      <a:pPr marL="0" marR="0" indent="-228600" algn="just" fontAlgn="base" latinLnBrk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  <a:ea typeface="함초롬바탕" panose="02030504000101010101" pitchFamily="18" charset="-127"/>
                        </a:rPr>
                        <a:t>도매 및 소매업</a:t>
                      </a: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 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1,241 </a:t>
                      </a:r>
                      <a:endParaRPr lang="en-US" sz="1300" b="1" kern="0" spc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18.8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298 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4.5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757 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11.5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4665025"/>
                  </a:ext>
                </a:extLst>
              </a:tr>
              <a:tr h="220311">
                <a:tc>
                  <a:txBody>
                    <a:bodyPr/>
                    <a:lstStyle/>
                    <a:p>
                      <a:pPr marL="0" marR="0" indent="-228600" algn="just" fontAlgn="base" latinLnBrk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  <a:ea typeface="함초롬바탕" panose="02030504000101010101" pitchFamily="18" charset="-127"/>
                        </a:rPr>
                        <a:t>숙박 및 </a:t>
                      </a:r>
                      <a:r>
                        <a:rPr lang="ko-KR" altLang="en-US" sz="1200" kern="0" spc="-50" dirty="0" err="1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  <a:ea typeface="함초롬바탕" panose="02030504000101010101" pitchFamily="18" charset="-127"/>
                        </a:rPr>
                        <a:t>음식점업</a:t>
                      </a:r>
                      <a:endParaRPr lang="ko-KR" altLang="en-US" sz="1200" kern="0" spc="-50" dirty="0">
                        <a:solidFill>
                          <a:srgbClr val="000000"/>
                        </a:solidFill>
                        <a:effectLst/>
                        <a:latin typeface="함초롬바탕" panose="02030504000101010101" pitchFamily="18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873 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13.2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306 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4.6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356 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5.4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3373040"/>
                  </a:ext>
                </a:extLst>
              </a:tr>
              <a:tr h="205445">
                <a:tc>
                  <a:txBody>
                    <a:bodyPr/>
                    <a:lstStyle/>
                    <a:p>
                      <a:pPr marL="0" marR="0" indent="-279400" algn="just" fontAlgn="base" latinLnBrk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  <a:ea typeface="함초롬바탕" panose="02030504000101010101" pitchFamily="18" charset="-127"/>
                        </a:rPr>
                        <a:t>사업</a:t>
                      </a:r>
                      <a:r>
                        <a:rPr lang="en-US" altLang="ko-KR" sz="11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  <a:ea typeface="함초롬바탕" panose="02030504000101010101" pitchFamily="18" charset="-127"/>
                        </a:rPr>
                        <a:t>‧</a:t>
                      </a:r>
                      <a:r>
                        <a:rPr lang="ko-KR" altLang="en-US" sz="11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  <a:ea typeface="함초롬바탕" panose="02030504000101010101" pitchFamily="18" charset="-127"/>
                        </a:rPr>
                        <a:t>개인</a:t>
                      </a:r>
                      <a:r>
                        <a:rPr lang="en-US" altLang="ko-KR" sz="11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  <a:ea typeface="함초롬바탕" panose="02030504000101010101" pitchFamily="18" charset="-127"/>
                        </a:rPr>
                        <a:t>‧</a:t>
                      </a:r>
                      <a:r>
                        <a:rPr lang="ko-KR" altLang="en-US" sz="11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  <a:ea typeface="함초롬바탕" panose="02030504000101010101" pitchFamily="18" charset="-127"/>
                        </a:rPr>
                        <a:t>공공서비스업</a:t>
                      </a:r>
                      <a:endParaRPr lang="ko-KR" altLang="en-US" sz="1100" kern="0" spc="-50" dirty="0">
                        <a:solidFill>
                          <a:srgbClr val="000000"/>
                        </a:solidFill>
                        <a:effectLst/>
                        <a:latin typeface="함초롬바탕" panose="02030504000101010101" pitchFamily="18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1,450 </a:t>
                      </a:r>
                      <a:endParaRPr lang="en-US" sz="1300" b="1" kern="0" spc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21.9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364 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5.5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988 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14.9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9388107"/>
                  </a:ext>
                </a:extLst>
              </a:tr>
              <a:tr h="205445">
                <a:tc>
                  <a:txBody>
                    <a:bodyPr/>
                    <a:lstStyle/>
                    <a:p>
                      <a:pPr marL="0" marR="0" indent="-228600" algn="just" fontAlgn="base" latinLnBrk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  <a:ea typeface="함초롬바탕" panose="02030504000101010101" pitchFamily="18" charset="-127"/>
                        </a:rPr>
                        <a:t>전기</a:t>
                      </a:r>
                      <a:r>
                        <a:rPr lang="en-US" altLang="ko-KR" sz="11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  <a:ea typeface="함초롬바탕" panose="02030504000101010101" pitchFamily="18" charset="-127"/>
                        </a:rPr>
                        <a:t>‧</a:t>
                      </a:r>
                      <a:r>
                        <a:rPr lang="ko-KR" altLang="en-US" sz="11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  <a:ea typeface="함초롬바탕" panose="02030504000101010101" pitchFamily="18" charset="-127"/>
                        </a:rPr>
                        <a:t>운수</a:t>
                      </a:r>
                      <a:r>
                        <a:rPr lang="en-US" altLang="ko-KR" sz="11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  <a:ea typeface="함초롬바탕" panose="02030504000101010101" pitchFamily="18" charset="-127"/>
                        </a:rPr>
                        <a:t>‧</a:t>
                      </a:r>
                      <a:r>
                        <a:rPr lang="ko-KR" altLang="en-US" sz="11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  <a:ea typeface="함초롬바탕" panose="02030504000101010101" pitchFamily="18" charset="-127"/>
                        </a:rPr>
                        <a:t>통신</a:t>
                      </a:r>
                      <a:r>
                        <a:rPr lang="en-US" altLang="ko-KR" sz="11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  <a:ea typeface="함초롬바탕" panose="02030504000101010101" pitchFamily="18" charset="-127"/>
                        </a:rPr>
                        <a:t>‧</a:t>
                      </a:r>
                      <a:r>
                        <a:rPr lang="ko-KR" altLang="en-US" sz="11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  <a:ea typeface="함초롬바탕" panose="02030504000101010101" pitchFamily="18" charset="-127"/>
                        </a:rPr>
                        <a:t>금융업</a:t>
                      </a:r>
                      <a:endParaRPr lang="ko-KR" altLang="en-US" sz="1100" kern="0" spc="-50" dirty="0">
                        <a:solidFill>
                          <a:srgbClr val="000000"/>
                        </a:solidFill>
                        <a:effectLst/>
                        <a:latin typeface="함초롬바탕" panose="02030504000101010101" pitchFamily="18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767 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11.6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 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ko-KR" altLang="en-US" sz="1100" b="1" kern="0" spc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 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10.8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0245927"/>
                  </a:ext>
                </a:extLst>
              </a:tr>
            </a:tbl>
          </a:graphicData>
        </a:graphic>
      </p:graphicFrame>
      <p:sp>
        <p:nvSpPr>
          <p:cNvPr id="52" name="직사각형 51">
            <a:extLst>
              <a:ext uri="{FF2B5EF4-FFF2-40B4-BE49-F238E27FC236}">
                <a16:creationId xmlns:a16="http://schemas.microsoft.com/office/drawing/2014/main" id="{C0F37E92-B3EB-41D6-B0B7-65BA752DD578}"/>
              </a:ext>
            </a:extLst>
          </p:cNvPr>
          <p:cNvSpPr/>
          <p:nvPr/>
        </p:nvSpPr>
        <p:spPr>
          <a:xfrm>
            <a:off x="755576" y="2977207"/>
            <a:ext cx="2100255" cy="30777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ko-KR" altLang="en-US" sz="1400" b="1" dirty="0">
                <a:solidFill>
                  <a:srgbClr val="3A3A3A"/>
                </a:solidFill>
                <a:cs typeface="-윤고딕330"/>
              </a:rPr>
              <a:t>비임금근로의 고용 구성</a:t>
            </a:r>
            <a:r>
              <a:rPr lang="en-US" altLang="ko-KR" sz="1400" b="1" dirty="0">
                <a:solidFill>
                  <a:srgbClr val="3A3A3A"/>
                </a:solidFill>
                <a:cs typeface="-윤고딕330"/>
              </a:rPr>
              <a:t> </a:t>
            </a:r>
            <a:endParaRPr lang="zh-CN" altLang="en-US" sz="1400" b="1" dirty="0">
              <a:solidFill>
                <a:srgbClr val="3A3A3A"/>
              </a:solidFill>
              <a:ea typeface="-윤고딕330"/>
              <a:cs typeface="-윤고딕330"/>
            </a:endParaRPr>
          </a:p>
        </p:txBody>
      </p:sp>
      <p:graphicFrame>
        <p:nvGraphicFramePr>
          <p:cNvPr id="53" name="표 52">
            <a:extLst>
              <a:ext uri="{FF2B5EF4-FFF2-40B4-BE49-F238E27FC236}">
                <a16:creationId xmlns:a16="http://schemas.microsoft.com/office/drawing/2014/main" id="{ED24C894-58DF-4502-A346-0B9C43A484C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300192" y="1202030"/>
          <a:ext cx="2597935" cy="1989738"/>
        </p:xfrm>
        <a:graphic>
          <a:graphicData uri="http://schemas.openxmlformats.org/drawingml/2006/table">
            <a:tbl>
              <a:tblPr/>
              <a:tblGrid>
                <a:gridCol w="1440160">
                  <a:extLst>
                    <a:ext uri="{9D8B030D-6E8A-4147-A177-3AD203B41FA5}">
                      <a16:colId xmlns:a16="http://schemas.microsoft.com/office/drawing/2014/main" val="2066504065"/>
                    </a:ext>
                  </a:extLst>
                </a:gridCol>
                <a:gridCol w="672734">
                  <a:extLst>
                    <a:ext uri="{9D8B030D-6E8A-4147-A177-3AD203B41FA5}">
                      <a16:colId xmlns:a16="http://schemas.microsoft.com/office/drawing/2014/main" val="1853725542"/>
                    </a:ext>
                  </a:extLst>
                </a:gridCol>
                <a:gridCol w="485041">
                  <a:extLst>
                    <a:ext uri="{9D8B030D-6E8A-4147-A177-3AD203B41FA5}">
                      <a16:colId xmlns:a16="http://schemas.microsoft.com/office/drawing/2014/main" val="1979381663"/>
                    </a:ext>
                  </a:extLst>
                </a:gridCol>
              </a:tblGrid>
              <a:tr h="242943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kern="0" spc="0" dirty="0">
                          <a:solidFill>
                            <a:srgbClr val="000000"/>
                          </a:solidFill>
                          <a:effectLst/>
                        </a:rPr>
                        <a:t>비임금근로의 </a:t>
                      </a:r>
                      <a:endParaRPr lang="en-US" altLang="ko-KR" sz="105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0" marR="0" indent="0" algn="ctr" fontAlgn="base" latinLnBrk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kern="0" spc="0" dirty="0">
                          <a:solidFill>
                            <a:srgbClr val="000000"/>
                          </a:solidFill>
                          <a:effectLst/>
                        </a:rPr>
                        <a:t>직종별 분포</a:t>
                      </a:r>
                    </a:p>
                  </a:txBody>
                  <a:tcPr marL="17572" marR="17572" marT="17572" marB="1757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kern="0" spc="-8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비임금</a:t>
                      </a:r>
                      <a:endParaRPr lang="ko-KR" altLang="en-US" sz="105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fontAlgn="base" latinLnBrk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kern="0" spc="-8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근로자</a:t>
                      </a:r>
                      <a:endParaRPr lang="ko-KR" altLang="en-US" sz="105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17572" marR="17572" marT="17572" marB="1757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비율</a:t>
                      </a:r>
                    </a:p>
                  </a:txBody>
                  <a:tcPr marL="17572" marR="17572" marT="17572" marB="1757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38707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-495300" algn="ctr" fontAlgn="base" latinLnBrk="0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전 체 </a:t>
                      </a:r>
                    </a:p>
                  </a:txBody>
                  <a:tcPr marL="17572" marR="17572" marT="70538" marB="1757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6,610 </a:t>
                      </a:r>
                      <a:endParaRPr lang="en-US" sz="1300" kern="0" spc="0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100.0</a:t>
                      </a:r>
                    </a:p>
                  </a:txBody>
                  <a:tcPr marL="17572" marR="17572" marT="17572" marB="1757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627186"/>
                  </a:ext>
                </a:extLst>
              </a:tr>
              <a:tr h="172365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2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관리자</a:t>
                      </a:r>
                      <a:r>
                        <a:rPr lang="en-US" altLang="ko-KR" sz="1100" kern="0" spc="4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‧</a:t>
                      </a:r>
                      <a:r>
                        <a:rPr lang="ko-KR" altLang="en-US" sz="1100" kern="0" spc="4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전문가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89730" marR="89730" marT="70538" marB="1757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864 </a:t>
                      </a:r>
                      <a:endParaRPr lang="en-US" sz="1300" kern="0" spc="0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13.1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17572" marR="17572" marT="17572" marB="1757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2729539"/>
                  </a:ext>
                </a:extLst>
              </a:tr>
              <a:tr h="236284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사무종사자</a:t>
                      </a:r>
                    </a:p>
                  </a:txBody>
                  <a:tcPr marL="89730" marR="89730" marT="70538" marB="1757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 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3.3</a:t>
                      </a:r>
                    </a:p>
                  </a:txBody>
                  <a:tcPr marL="17572" marR="17572" marT="17572" marB="1757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1359611"/>
                  </a:ext>
                </a:extLst>
              </a:tr>
              <a:tr h="274324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12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서비스</a:t>
                      </a:r>
                      <a:r>
                        <a:rPr lang="en-US" altLang="ko-KR" sz="1100" kern="0" spc="4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‧</a:t>
                      </a:r>
                      <a:r>
                        <a:rPr lang="ko-KR" altLang="en-US" sz="1100" kern="0" spc="-12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판매종사자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89730" marR="89730" marT="70538" marB="1757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2,246 </a:t>
                      </a:r>
                      <a:endParaRPr lang="en-US" sz="1300" kern="0" spc="0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34.0</a:t>
                      </a:r>
                    </a:p>
                  </a:txBody>
                  <a:tcPr marL="17572" marR="17572" marT="17572" marB="1757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0603204"/>
                  </a:ext>
                </a:extLst>
              </a:tr>
              <a:tr h="243352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1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농림어업숙련종사자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89730" marR="89730" marT="70538" marB="1757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1,435 </a:t>
                      </a:r>
                      <a:endParaRPr lang="en-US" sz="1300" kern="0" spc="0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21.7</a:t>
                      </a:r>
                    </a:p>
                  </a:txBody>
                  <a:tcPr marL="17572" marR="17572" marT="17572" marB="1757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82499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-168910" algn="just" fontAlgn="base" latinLnBrk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7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기능</a:t>
                      </a:r>
                      <a:r>
                        <a:rPr lang="en-US" altLang="ko-KR" sz="1100" kern="0" spc="-7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‧</a:t>
                      </a:r>
                      <a:r>
                        <a:rPr lang="ko-KR" altLang="en-US" sz="1100" kern="0" spc="-7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기계조작종사자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89730" marR="89730" marT="70538" marB="3526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1,475 </a:t>
                      </a:r>
                      <a:endParaRPr lang="en-US" sz="1300" kern="0" spc="0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22.3</a:t>
                      </a:r>
                    </a:p>
                  </a:txBody>
                  <a:tcPr marL="17572" marR="17572" marT="17572" marB="1757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54307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-168910" algn="just" fontAlgn="base" latinLnBrk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14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단순노무종사자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89730" marR="89730" marT="70538" marB="3526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372 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5.6</a:t>
                      </a:r>
                    </a:p>
                  </a:txBody>
                  <a:tcPr marL="17572" marR="17572" marT="17572" marB="1757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2144561"/>
                  </a:ext>
                </a:extLst>
              </a:tr>
            </a:tbl>
          </a:graphicData>
        </a:graphic>
      </p:graphicFrame>
      <p:sp>
        <p:nvSpPr>
          <p:cNvPr id="54" name="직사각형 53">
            <a:extLst>
              <a:ext uri="{FF2B5EF4-FFF2-40B4-BE49-F238E27FC236}">
                <a16:creationId xmlns:a16="http://schemas.microsoft.com/office/drawing/2014/main" id="{BE189E8B-2FEC-45BC-803F-EF83DE0BC42A}"/>
              </a:ext>
            </a:extLst>
          </p:cNvPr>
          <p:cNvSpPr/>
          <p:nvPr/>
        </p:nvSpPr>
        <p:spPr>
          <a:xfrm>
            <a:off x="5582007" y="4063145"/>
            <a:ext cx="2449185" cy="3739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/>
              <a:t>비임금근로자의 산업별 구성</a:t>
            </a:r>
          </a:p>
        </p:txBody>
      </p:sp>
      <p:sp>
        <p:nvSpPr>
          <p:cNvPr id="55" name="직사각형 54">
            <a:extLst>
              <a:ext uri="{FF2B5EF4-FFF2-40B4-BE49-F238E27FC236}">
                <a16:creationId xmlns:a16="http://schemas.microsoft.com/office/drawing/2014/main" id="{88BC32E1-E64C-4F4B-A573-2524115C916B}"/>
              </a:ext>
            </a:extLst>
          </p:cNvPr>
          <p:cNvSpPr/>
          <p:nvPr/>
        </p:nvSpPr>
        <p:spPr>
          <a:xfrm>
            <a:off x="6588224" y="908720"/>
            <a:ext cx="2158764" cy="2104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/>
              <a:t>비임금근로자의 직종별 분포</a:t>
            </a:r>
          </a:p>
        </p:txBody>
      </p:sp>
      <p:sp>
        <p:nvSpPr>
          <p:cNvPr id="56" name="직사각형 55">
            <a:extLst>
              <a:ext uri="{FF2B5EF4-FFF2-40B4-BE49-F238E27FC236}">
                <a16:creationId xmlns:a16="http://schemas.microsoft.com/office/drawing/2014/main" id="{F028C2E9-90CA-46A3-BD47-225A9E0690F4}"/>
              </a:ext>
            </a:extLst>
          </p:cNvPr>
          <p:cNvSpPr/>
          <p:nvPr/>
        </p:nvSpPr>
        <p:spPr>
          <a:xfrm>
            <a:off x="141225" y="4063145"/>
            <a:ext cx="3946553" cy="13100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5725" indent="-85725">
              <a:lnSpc>
                <a:spcPct val="150000"/>
              </a:lnSpc>
              <a:buFontTx/>
              <a:buChar char="-"/>
            </a:pPr>
            <a:r>
              <a:rPr lang="ko-KR" altLang="en-US" sz="1400" b="1" dirty="0"/>
              <a:t>자영업자 </a:t>
            </a:r>
            <a:r>
              <a:rPr lang="ko-KR" altLang="en-US" sz="1400" b="1" dirty="0" err="1"/>
              <a:t>저생산성</a:t>
            </a:r>
            <a:r>
              <a:rPr lang="ko-KR" altLang="en-US" sz="1400" b="1" dirty="0"/>
              <a:t> </a:t>
            </a:r>
            <a:r>
              <a:rPr lang="en-US" altLang="ko-KR" sz="1400" b="1"/>
              <a:t>– </a:t>
            </a:r>
            <a:r>
              <a:rPr lang="ko-KR" altLang="en-US" sz="1400" b="1"/>
              <a:t>저소득 </a:t>
            </a:r>
            <a:r>
              <a:rPr lang="en-US" altLang="ko-KR" sz="1400" b="1"/>
              <a:t>– </a:t>
            </a:r>
            <a:r>
              <a:rPr lang="ko-KR" altLang="en-US" sz="1400" b="1"/>
              <a:t>노동시장의 하층</a:t>
            </a:r>
            <a:endParaRPr lang="en-US" altLang="ko-KR" sz="1400" b="1" dirty="0"/>
          </a:p>
          <a:p>
            <a:pPr marL="85725" indent="-85725" eaLnBrk="1" hangingPunct="1">
              <a:buFontTx/>
              <a:buChar char="-"/>
            </a:pPr>
            <a:r>
              <a:rPr lang="ko-KR" altLang="en-US" sz="1400" dirty="0">
                <a:latin typeface="-윤고딕330"/>
                <a:ea typeface="-윤고딕330"/>
                <a:cs typeface="-윤고딕330"/>
              </a:rPr>
              <a:t>영세자영업자는 임금근로자보다 소득이 낮음 </a:t>
            </a:r>
            <a:endParaRPr lang="en-US" altLang="ko-KR" sz="1400" dirty="0">
              <a:latin typeface="-윤고딕330"/>
              <a:ea typeface="-윤고딕330"/>
              <a:cs typeface="-윤고딕330"/>
            </a:endParaRPr>
          </a:p>
          <a:p>
            <a:pPr marL="85725" indent="-85725" eaLnBrk="1" hangingPunct="1">
              <a:buFontTx/>
              <a:buChar char="-"/>
            </a:pPr>
            <a:r>
              <a:rPr lang="en-US" altLang="ko-KR" sz="1400" dirty="0">
                <a:latin typeface="-윤고딕330"/>
                <a:ea typeface="-윤고딕330"/>
                <a:cs typeface="-윤고딕330"/>
              </a:rPr>
              <a:t>3</a:t>
            </a:r>
            <a:r>
              <a:rPr lang="ko-KR" altLang="en-US" sz="1400">
                <a:latin typeface="-윤고딕330"/>
                <a:ea typeface="-윤고딕330"/>
                <a:cs typeface="-윤고딕330"/>
              </a:rPr>
              <a:t>년 미만의 비임금근로자가 </a:t>
            </a:r>
            <a:r>
              <a:rPr lang="en-US" altLang="ko-KR" sz="1400" dirty="0">
                <a:latin typeface="-윤고딕330"/>
                <a:ea typeface="-윤고딕330"/>
                <a:cs typeface="-윤고딕330"/>
              </a:rPr>
              <a:t>22.1%</a:t>
            </a:r>
          </a:p>
          <a:p>
            <a:pPr marL="85725" indent="-85725" eaLnBrk="1" hangingPunct="1">
              <a:buFontTx/>
              <a:buChar char="-"/>
            </a:pPr>
            <a:r>
              <a:rPr lang="ko-KR" altLang="en-US" sz="1400">
                <a:latin typeface="-윤고딕330"/>
                <a:ea typeface="-윤고딕330"/>
                <a:cs typeface="-윤고딕330"/>
              </a:rPr>
              <a:t>사회보험</a:t>
            </a:r>
            <a:r>
              <a:rPr lang="en-US" altLang="ko-KR" sz="1400">
                <a:latin typeface="-윤고딕330"/>
                <a:ea typeface="-윤고딕330"/>
                <a:cs typeface="-윤고딕330"/>
              </a:rPr>
              <a:t>, </a:t>
            </a:r>
            <a:r>
              <a:rPr lang="ko-KR" altLang="en-US" sz="1400">
                <a:latin typeface="-윤고딕330"/>
                <a:ea typeface="-윤고딕330"/>
                <a:cs typeface="-윤고딕330"/>
              </a:rPr>
              <a:t>세금</a:t>
            </a:r>
            <a:r>
              <a:rPr lang="en-US" altLang="ko-KR" sz="1400">
                <a:latin typeface="-윤고딕330"/>
                <a:ea typeface="-윤고딕330"/>
                <a:cs typeface="-윤고딕330"/>
              </a:rPr>
              <a:t>, </a:t>
            </a:r>
            <a:r>
              <a:rPr lang="ko-KR" altLang="en-US" sz="1400">
                <a:latin typeface="-윤고딕330"/>
                <a:ea typeface="-윤고딕330"/>
                <a:cs typeface="-윤고딕330"/>
              </a:rPr>
              <a:t>사회적 지원 등 배제되는 비공 식성이 높음</a:t>
            </a:r>
            <a:endParaRPr lang="ko-KR" altLang="en-US" sz="1400"/>
          </a:p>
        </p:txBody>
      </p:sp>
      <p:pic>
        <p:nvPicPr>
          <p:cNvPr id="32" name="그림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-1505"/>
            <a:ext cx="866775" cy="769256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9233B5AA-F336-4653-8DE1-269678CA9930}"/>
              </a:ext>
            </a:extLst>
          </p:cNvPr>
          <p:cNvSpPr txBox="1"/>
          <p:nvPr/>
        </p:nvSpPr>
        <p:spPr>
          <a:xfrm>
            <a:off x="426480" y="70502"/>
            <a:ext cx="545120" cy="584775"/>
          </a:xfrm>
          <a:prstGeom prst="rect">
            <a:avLst/>
          </a:prstGeom>
          <a:solidFill>
            <a:srgbClr val="3678C0"/>
          </a:solidFill>
        </p:spPr>
        <p:txBody>
          <a:bodyPr wrap="square" rtlCol="0">
            <a:spAutoFit/>
          </a:bodyPr>
          <a:lstStyle/>
          <a:p>
            <a:r>
              <a:rPr lang="en-US" altLang="ko-KR" sz="3200" b="1" spc="-150" dirty="0">
                <a:solidFill>
                  <a:schemeClr val="bg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Ⅱ</a:t>
            </a:r>
            <a:endParaRPr lang="ko-KR" altLang="en-US" sz="3200" b="1" spc="-150" dirty="0">
              <a:solidFill>
                <a:schemeClr val="bg1"/>
              </a:solidFill>
              <a:latin typeface="Arial Black" panose="020B0A04020102020204" pitchFamily="34" charset="0"/>
              <a:ea typeface="나눔스퀘어라운드 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7148629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8" descr="그림5 사본">
            <a:extLst>
              <a:ext uri="{FF2B5EF4-FFF2-40B4-BE49-F238E27FC236}">
                <a16:creationId xmlns:a16="http://schemas.microsoft.com/office/drawing/2014/main" id="{E6A5A7C6-EF5D-430F-A1C5-2D3DF788C3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90"/>
          <a:stretch>
            <a:fillRect/>
          </a:stretch>
        </p:blipFill>
        <p:spPr bwMode="auto">
          <a:xfrm>
            <a:off x="5584825" y="-53262"/>
            <a:ext cx="2376488" cy="890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8" descr="그림5 사본">
            <a:extLst>
              <a:ext uri="{FF2B5EF4-FFF2-40B4-BE49-F238E27FC236}">
                <a16:creationId xmlns:a16="http://schemas.microsoft.com/office/drawing/2014/main" id="{B2378139-EC55-42CF-82C9-CE4B4B006B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0" r="72000"/>
          <a:stretch>
            <a:fillRect/>
          </a:stretch>
        </p:blipFill>
        <p:spPr bwMode="auto">
          <a:xfrm>
            <a:off x="536575" y="-53262"/>
            <a:ext cx="5095875" cy="890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9">
            <a:extLst>
              <a:ext uri="{FF2B5EF4-FFF2-40B4-BE49-F238E27FC236}">
                <a16:creationId xmlns:a16="http://schemas.microsoft.com/office/drawing/2014/main" id="{921D1CB6-A38A-4173-A6A5-E631556C8030}"/>
              </a:ext>
            </a:extLst>
          </p:cNvPr>
          <p:cNvSpPr>
            <a:spLocks noChangeArrowheads="1"/>
          </p:cNvSpPr>
          <p:nvPr/>
        </p:nvSpPr>
        <p:spPr>
          <a:xfrm>
            <a:off x="1233487" y="44624"/>
            <a:ext cx="7947025" cy="642937"/>
          </a:xfrm>
          <a:prstGeom prst="rect">
            <a:avLst/>
          </a:prstGeom>
        </p:spPr>
        <p:txBody>
          <a:bodyPr lIns="72000" anchor="ctr"/>
          <a:lstStyle/>
          <a:p>
            <a:pPr latinLnBrk="1">
              <a:buFont typeface="Marlett"/>
              <a:buNone/>
              <a:defRPr/>
            </a:pP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 문제제기 </a:t>
            </a:r>
            <a:r>
              <a:rPr lang="en-US" altLang="ko-KR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- </a:t>
            </a:r>
            <a:r>
              <a:rPr lang="ko-KR" altLang="en-US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소기업</a:t>
            </a:r>
            <a:r>
              <a:rPr lang="en-US" altLang="ko-KR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/</a:t>
            </a:r>
            <a:r>
              <a:rPr lang="ko-KR" altLang="en-US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자영업의 높은 </a:t>
            </a:r>
            <a:r>
              <a:rPr lang="ko-KR" altLang="en-US" sz="2000" b="1" spc="-150" dirty="0" err="1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고용비중과</a:t>
            </a:r>
            <a:r>
              <a:rPr lang="ko-KR" altLang="en-US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 지체</a:t>
            </a:r>
            <a:endParaRPr lang="ko-KR" altLang="en-US" sz="2800" b="1" spc="-150" dirty="0">
              <a:solidFill>
                <a:schemeClr val="bg1"/>
              </a:solidFill>
              <a:effectLst>
                <a:outerShdw blurRad="25400" dist="50800" dir="2700000" algn="tl">
                  <a:srgbClr val="0B0D33"/>
                </a:outerShdw>
              </a:effectLst>
              <a:latin typeface="HY헤드라인M"/>
              <a:ea typeface="HY헤드라인M"/>
              <a:cs typeface="Arial"/>
            </a:endParaRP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BC7C9A67-BAAE-4F0F-B36B-C101FCBE0A0B}"/>
              </a:ext>
            </a:extLst>
          </p:cNvPr>
          <p:cNvSpPr txBox="1">
            <a:spLocks/>
          </p:cNvSpPr>
          <p:nvPr/>
        </p:nvSpPr>
        <p:spPr>
          <a:xfrm>
            <a:off x="395536" y="418654"/>
            <a:ext cx="8496944" cy="634082"/>
          </a:xfrm>
          <a:prstGeom prst="rect">
            <a:avLst/>
          </a:prstGeom>
        </p:spPr>
        <p:txBody>
          <a:bodyPr/>
          <a:lstStyle>
            <a:lvl1pPr marL="0" algn="l" defTabSz="914400" rtl="0" eaLnBrk="1" latinLnBrk="1" hangingPunct="1">
              <a:spcBef>
                <a:spcPct val="0"/>
              </a:spcBef>
              <a:buNone/>
              <a:defRPr lang="ko-KR" altLang="en-US" sz="3200" kern="1200" dirty="0">
                <a:solidFill>
                  <a:srgbClr val="C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  <a:cs typeface="+mj-cs"/>
              </a:defRPr>
            </a:lvl1pPr>
          </a:lstStyle>
          <a:p>
            <a:endParaRPr lang="ko-KR" altLang="en-US" sz="1800" dirty="0">
              <a:solidFill>
                <a:schemeClr val="tx1"/>
              </a:solidFill>
            </a:endParaRPr>
          </a:p>
        </p:txBody>
      </p:sp>
      <p:sp>
        <p:nvSpPr>
          <p:cNvPr id="33" name="제목 1">
            <a:extLst>
              <a:ext uri="{FF2B5EF4-FFF2-40B4-BE49-F238E27FC236}">
                <a16:creationId xmlns:a16="http://schemas.microsoft.com/office/drawing/2014/main" id="{B82979D6-3960-4607-B816-73206270FA59}"/>
              </a:ext>
            </a:extLst>
          </p:cNvPr>
          <p:cNvSpPr txBox="1">
            <a:spLocks/>
          </p:cNvSpPr>
          <p:nvPr/>
        </p:nvSpPr>
        <p:spPr>
          <a:xfrm>
            <a:off x="395536" y="418654"/>
            <a:ext cx="8496944" cy="634082"/>
          </a:xfrm>
          <a:prstGeom prst="rect">
            <a:avLst/>
          </a:prstGeom>
        </p:spPr>
        <p:txBody>
          <a:bodyPr/>
          <a:lstStyle>
            <a:lvl1pPr marL="0" algn="l" defTabSz="914400" rtl="0" eaLnBrk="1" latinLnBrk="1" hangingPunct="1">
              <a:spcBef>
                <a:spcPct val="0"/>
              </a:spcBef>
              <a:buNone/>
              <a:defRPr lang="ko-KR" altLang="en-US" sz="3200" kern="1200" dirty="0">
                <a:solidFill>
                  <a:srgbClr val="C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  <a:cs typeface="+mj-cs"/>
              </a:defRPr>
            </a:lvl1pPr>
          </a:lstStyle>
          <a:p>
            <a:endParaRPr lang="ko-KR" altLang="en-US" sz="1800" dirty="0">
              <a:solidFill>
                <a:schemeClr val="tx1"/>
              </a:solidFill>
            </a:endParaRPr>
          </a:p>
        </p:txBody>
      </p:sp>
      <p:graphicFrame>
        <p:nvGraphicFramePr>
          <p:cNvPr id="10" name="차트 9">
            <a:extLst>
              <a:ext uri="{FF2B5EF4-FFF2-40B4-BE49-F238E27FC236}">
                <a16:creationId xmlns:a16="http://schemas.microsoft.com/office/drawing/2014/main" id="{3C6AB59A-F27E-474C-A28C-36D5D80AB34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6155692"/>
              </p:ext>
            </p:extLst>
          </p:nvPr>
        </p:nvGraphicFramePr>
        <p:xfrm>
          <a:off x="5982766" y="836762"/>
          <a:ext cx="2827544" cy="25796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직사각형 6">
            <a:extLst>
              <a:ext uri="{FF2B5EF4-FFF2-40B4-BE49-F238E27FC236}">
                <a16:creationId xmlns:a16="http://schemas.microsoft.com/office/drawing/2014/main" id="{01CFCE45-34E7-4605-B0A9-894E662C887C}"/>
              </a:ext>
            </a:extLst>
          </p:cNvPr>
          <p:cNvSpPr/>
          <p:nvPr/>
        </p:nvSpPr>
        <p:spPr>
          <a:xfrm>
            <a:off x="5566973" y="3403615"/>
            <a:ext cx="3099321" cy="1800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</a:rPr>
              <a:t>자료</a:t>
            </a:r>
            <a:r>
              <a:rPr lang="en-US" altLang="ko-KR" sz="1000" dirty="0">
                <a:solidFill>
                  <a:schemeClr val="tx1"/>
                </a:solidFill>
              </a:rPr>
              <a:t>: </a:t>
            </a:r>
            <a:r>
              <a:rPr lang="ko-KR" altLang="en-US" sz="1000" dirty="0">
                <a:solidFill>
                  <a:schemeClr val="tx1"/>
                </a:solidFill>
              </a:rPr>
              <a:t>통계청</a:t>
            </a:r>
            <a:r>
              <a:rPr lang="en-US" altLang="ko-KR" sz="1000" dirty="0">
                <a:solidFill>
                  <a:schemeClr val="tx1"/>
                </a:solidFill>
              </a:rPr>
              <a:t>. 2021. </a:t>
            </a:r>
            <a:r>
              <a:rPr lang="ko-KR" altLang="en-US" sz="1000" dirty="0">
                <a:solidFill>
                  <a:schemeClr val="tx1"/>
                </a:solidFill>
              </a:rPr>
              <a:t> 전국사업체 조사</a:t>
            </a:r>
          </a:p>
        </p:txBody>
      </p:sp>
      <p:graphicFrame>
        <p:nvGraphicFramePr>
          <p:cNvPr id="11" name="차트 10">
            <a:extLst>
              <a:ext uri="{FF2B5EF4-FFF2-40B4-BE49-F238E27FC236}">
                <a16:creationId xmlns:a16="http://schemas.microsoft.com/office/drawing/2014/main" id="{F184D828-F258-4029-9083-719A799D8F9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98155656"/>
              </p:ext>
            </p:extLst>
          </p:nvPr>
        </p:nvGraphicFramePr>
        <p:xfrm>
          <a:off x="201835" y="3416460"/>
          <a:ext cx="4420493" cy="3122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직사각형 7">
            <a:extLst>
              <a:ext uri="{FF2B5EF4-FFF2-40B4-BE49-F238E27FC236}">
                <a16:creationId xmlns:a16="http://schemas.microsoft.com/office/drawing/2014/main" id="{C6D5D6C0-544C-45CC-B057-84C5A7ADCD28}"/>
              </a:ext>
            </a:extLst>
          </p:cNvPr>
          <p:cNvSpPr/>
          <p:nvPr/>
        </p:nvSpPr>
        <p:spPr>
          <a:xfrm>
            <a:off x="323850" y="6601848"/>
            <a:ext cx="4176465" cy="189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</a:rPr>
              <a:t>자료</a:t>
            </a:r>
            <a:r>
              <a:rPr lang="en-US" altLang="ko-KR" sz="1000" dirty="0">
                <a:solidFill>
                  <a:schemeClr val="tx1"/>
                </a:solidFill>
              </a:rPr>
              <a:t>: </a:t>
            </a:r>
            <a:r>
              <a:rPr lang="ko-KR" altLang="en-US" sz="1000">
                <a:solidFill>
                  <a:schemeClr val="tx1"/>
                </a:solidFill>
              </a:rPr>
              <a:t>고용노동부 </a:t>
            </a:r>
            <a:r>
              <a:rPr lang="en-US" altLang="ko-KR" sz="1000" dirty="0">
                <a:solidFill>
                  <a:schemeClr val="tx1"/>
                </a:solidFill>
              </a:rPr>
              <a:t>2021.  2020</a:t>
            </a:r>
            <a:r>
              <a:rPr lang="ko-KR" altLang="en-US" sz="1000">
                <a:solidFill>
                  <a:schemeClr val="tx1"/>
                </a:solidFill>
              </a:rPr>
              <a:t>년고용형태별 근로실태조사</a:t>
            </a:r>
          </a:p>
        </p:txBody>
      </p:sp>
      <p:graphicFrame>
        <p:nvGraphicFramePr>
          <p:cNvPr id="13" name="차트 12">
            <a:extLst>
              <a:ext uri="{FF2B5EF4-FFF2-40B4-BE49-F238E27FC236}">
                <a16:creationId xmlns:a16="http://schemas.microsoft.com/office/drawing/2014/main" id="{E043110E-F2AE-4C6B-8BD3-9C30F96FA0EF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4661305" y="3625691"/>
          <a:ext cx="4337518" cy="30814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id="{8AAE2530-DA82-488B-A5FA-3535F6B49A6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62992" y="1386709"/>
          <a:ext cx="5544616" cy="1021080"/>
        </p:xfrm>
        <a:graphic>
          <a:graphicData uri="http://schemas.openxmlformats.org/drawingml/2006/table">
            <a:tbl>
              <a:tblPr/>
              <a:tblGrid>
                <a:gridCol w="540624">
                  <a:extLst>
                    <a:ext uri="{9D8B030D-6E8A-4147-A177-3AD203B41FA5}">
                      <a16:colId xmlns:a16="http://schemas.microsoft.com/office/drawing/2014/main" val="589772167"/>
                    </a:ext>
                  </a:extLst>
                </a:gridCol>
                <a:gridCol w="971543">
                  <a:extLst>
                    <a:ext uri="{9D8B030D-6E8A-4147-A177-3AD203B41FA5}">
                      <a16:colId xmlns:a16="http://schemas.microsoft.com/office/drawing/2014/main" val="4110700599"/>
                    </a:ext>
                  </a:extLst>
                </a:gridCol>
                <a:gridCol w="923500">
                  <a:extLst>
                    <a:ext uri="{9D8B030D-6E8A-4147-A177-3AD203B41FA5}">
                      <a16:colId xmlns:a16="http://schemas.microsoft.com/office/drawing/2014/main" val="2259042364"/>
                    </a:ext>
                  </a:extLst>
                </a:gridCol>
                <a:gridCol w="883454">
                  <a:extLst>
                    <a:ext uri="{9D8B030D-6E8A-4147-A177-3AD203B41FA5}">
                      <a16:colId xmlns:a16="http://schemas.microsoft.com/office/drawing/2014/main" val="1632688257"/>
                    </a:ext>
                  </a:extLst>
                </a:gridCol>
                <a:gridCol w="1011589">
                  <a:extLst>
                    <a:ext uri="{9D8B030D-6E8A-4147-A177-3AD203B41FA5}">
                      <a16:colId xmlns:a16="http://schemas.microsoft.com/office/drawing/2014/main" val="3297800335"/>
                    </a:ext>
                  </a:extLst>
                </a:gridCol>
                <a:gridCol w="1213906">
                  <a:extLst>
                    <a:ext uri="{9D8B030D-6E8A-4147-A177-3AD203B41FA5}">
                      <a16:colId xmlns:a16="http://schemas.microsoft.com/office/drawing/2014/main" val="4195014747"/>
                    </a:ext>
                  </a:extLst>
                </a:gridCol>
              </a:tblGrid>
              <a:tr h="25527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규모별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CCCE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사업체수 </a:t>
                      </a:r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</a:t>
                      </a:r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B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총종사자수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B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자영업자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B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상용근로자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B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임시</a:t>
                      </a:r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일용근로자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B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7579298"/>
                  </a:ext>
                </a:extLst>
              </a:tr>
              <a:tr h="255270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전규모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CF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2,146,156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18,743,650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1,307,386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13,317,353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2,847,316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0414322"/>
                  </a:ext>
                </a:extLst>
              </a:tr>
              <a:tr h="255270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1~4</a:t>
                      </a:r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CF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1,320,269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3,564,610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917,415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1,574,382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787,941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8848631"/>
                  </a:ext>
                </a:extLst>
              </a:tr>
              <a:tr h="255270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5~9</a:t>
                      </a:r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2ECF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506,397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3,206,943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312,818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2,085,752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628,325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248879"/>
                  </a:ext>
                </a:extLst>
              </a:tr>
            </a:tbl>
          </a:graphicData>
        </a:graphic>
      </p:graphicFrame>
      <p:sp>
        <p:nvSpPr>
          <p:cNvPr id="14" name="직사각형 13">
            <a:extLst>
              <a:ext uri="{FF2B5EF4-FFF2-40B4-BE49-F238E27FC236}">
                <a16:creationId xmlns:a16="http://schemas.microsoft.com/office/drawing/2014/main" id="{1F5C737E-22A5-4E12-B04C-352EA94E9C2B}"/>
              </a:ext>
            </a:extLst>
          </p:cNvPr>
          <p:cNvSpPr/>
          <p:nvPr/>
        </p:nvSpPr>
        <p:spPr>
          <a:xfrm>
            <a:off x="1043608" y="908720"/>
            <a:ext cx="3888432" cy="3197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소규모 </a:t>
            </a:r>
            <a:r>
              <a:rPr lang="ko-KR" altLang="en-US" dirty="0" err="1"/>
              <a:t>사업체수와</a:t>
            </a:r>
            <a:r>
              <a:rPr lang="ko-KR" altLang="en-US" dirty="0"/>
              <a:t> 고용인원 </a:t>
            </a: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3C9BBA2A-3C1F-4542-8784-0CCF20D20B8B}"/>
              </a:ext>
            </a:extLst>
          </p:cNvPr>
          <p:cNvSpPr/>
          <p:nvPr/>
        </p:nvSpPr>
        <p:spPr>
          <a:xfrm>
            <a:off x="262992" y="2449797"/>
            <a:ext cx="3156880" cy="217576"/>
          </a:xfrm>
          <a:prstGeom prst="rect">
            <a:avLst/>
          </a:prstGeom>
          <a:solidFill>
            <a:srgbClr val="FFF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50" dirty="0">
                <a:solidFill>
                  <a:schemeClr val="tx1"/>
                </a:solidFill>
              </a:rPr>
              <a:t>자료</a:t>
            </a:r>
            <a:r>
              <a:rPr lang="en-US" altLang="ko-KR" sz="1050" dirty="0">
                <a:solidFill>
                  <a:schemeClr val="tx1"/>
                </a:solidFill>
              </a:rPr>
              <a:t>: </a:t>
            </a:r>
            <a:r>
              <a:rPr lang="ko-KR" altLang="en-US" sz="1050">
                <a:solidFill>
                  <a:schemeClr val="tx1"/>
                </a:solidFill>
              </a:rPr>
              <a:t>고용노동부</a:t>
            </a:r>
            <a:r>
              <a:rPr lang="en-US" altLang="ko-KR" sz="1050" dirty="0">
                <a:solidFill>
                  <a:schemeClr val="tx1"/>
                </a:solidFill>
              </a:rPr>
              <a:t>. 2019 </a:t>
            </a:r>
            <a:r>
              <a:rPr lang="ko-KR" altLang="en-US" sz="1050">
                <a:solidFill>
                  <a:schemeClr val="tx1"/>
                </a:solidFill>
              </a:rPr>
              <a:t>사업체노동실태조사</a:t>
            </a: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3652DB39-8D93-4B36-945B-D9524BCD2195}"/>
              </a:ext>
            </a:extLst>
          </p:cNvPr>
          <p:cNvSpPr/>
          <p:nvPr/>
        </p:nvSpPr>
        <p:spPr>
          <a:xfrm>
            <a:off x="201835" y="2708920"/>
            <a:ext cx="5748362" cy="6355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altLang="ko-KR" sz="1200" dirty="0"/>
              <a:t>- 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o-KR" alt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인미만</a:t>
            </a:r>
            <a:r>
              <a:rPr lang="ko-KR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o-KR" alt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사업체수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132</a:t>
            </a:r>
            <a:r>
              <a:rPr lang="ko-KR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만개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(61.5%),</a:t>
            </a:r>
            <a:r>
              <a:rPr lang="ko-KR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근로자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236</a:t>
            </a:r>
            <a:r>
              <a:rPr lang="ko-KR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만명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(13.5%), </a:t>
            </a:r>
            <a:r>
              <a:rPr lang="ko-KR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자영업자 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917,000</a:t>
            </a:r>
            <a:r>
              <a:rPr lang="ko-KR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명 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(70.2%)</a:t>
            </a:r>
          </a:p>
          <a:p>
            <a:pPr algn="just"/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- 10</a:t>
            </a:r>
            <a:r>
              <a:rPr lang="ko-KR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인 미만 </a:t>
            </a:r>
            <a:r>
              <a:rPr lang="ko-KR" alt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사업체수는</a:t>
            </a:r>
            <a:r>
              <a:rPr lang="ko-KR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183</a:t>
            </a:r>
            <a:r>
              <a:rPr lang="ko-KR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만개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(85.2%), </a:t>
            </a:r>
            <a:r>
              <a:rPr lang="ko-KR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근로자 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744</a:t>
            </a:r>
            <a:r>
              <a:rPr lang="ko-KR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만명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(42.7%), </a:t>
            </a:r>
            <a:r>
              <a:rPr lang="ko-KR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자영업자 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123</a:t>
            </a:r>
            <a:r>
              <a:rPr lang="ko-KR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만명</a:t>
            </a: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1520" y="-1505"/>
            <a:ext cx="866775" cy="76925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9233B5AA-F336-4653-8DE1-269678CA9930}"/>
              </a:ext>
            </a:extLst>
          </p:cNvPr>
          <p:cNvSpPr txBox="1"/>
          <p:nvPr/>
        </p:nvSpPr>
        <p:spPr>
          <a:xfrm>
            <a:off x="426480" y="70502"/>
            <a:ext cx="545120" cy="584775"/>
          </a:xfrm>
          <a:prstGeom prst="rect">
            <a:avLst/>
          </a:prstGeom>
          <a:solidFill>
            <a:srgbClr val="3678C0"/>
          </a:solidFill>
        </p:spPr>
        <p:txBody>
          <a:bodyPr wrap="square" rtlCol="0">
            <a:spAutoFit/>
          </a:bodyPr>
          <a:lstStyle/>
          <a:p>
            <a:r>
              <a:rPr lang="en-US" altLang="ko-KR" sz="3200" b="1" spc="-150" dirty="0">
                <a:solidFill>
                  <a:schemeClr val="bg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Ⅱ</a:t>
            </a:r>
            <a:endParaRPr lang="ko-KR" altLang="en-US" sz="3200" b="1" spc="-150" dirty="0">
              <a:solidFill>
                <a:schemeClr val="bg1"/>
              </a:solidFill>
              <a:latin typeface="Arial Black" panose="020B0A04020102020204" pitchFamily="34" charset="0"/>
              <a:ea typeface="나눔스퀘어라운드 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47697649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8" descr="그림5 사본">
            <a:extLst>
              <a:ext uri="{FF2B5EF4-FFF2-40B4-BE49-F238E27FC236}">
                <a16:creationId xmlns:a16="http://schemas.microsoft.com/office/drawing/2014/main" id="{E6A5A7C6-EF5D-430F-A1C5-2D3DF788C3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90"/>
          <a:stretch>
            <a:fillRect/>
          </a:stretch>
        </p:blipFill>
        <p:spPr bwMode="auto">
          <a:xfrm>
            <a:off x="5584825" y="-53262"/>
            <a:ext cx="2376488" cy="890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8" descr="그림5 사본">
            <a:extLst>
              <a:ext uri="{FF2B5EF4-FFF2-40B4-BE49-F238E27FC236}">
                <a16:creationId xmlns:a16="http://schemas.microsoft.com/office/drawing/2014/main" id="{B2378139-EC55-42CF-82C9-CE4B4B006B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0" r="72000"/>
          <a:stretch>
            <a:fillRect/>
          </a:stretch>
        </p:blipFill>
        <p:spPr bwMode="auto">
          <a:xfrm>
            <a:off x="536575" y="-53262"/>
            <a:ext cx="5095875" cy="890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9">
            <a:extLst>
              <a:ext uri="{FF2B5EF4-FFF2-40B4-BE49-F238E27FC236}">
                <a16:creationId xmlns:a16="http://schemas.microsoft.com/office/drawing/2014/main" id="{921D1CB6-A38A-4173-A6A5-E631556C8030}"/>
              </a:ext>
            </a:extLst>
          </p:cNvPr>
          <p:cNvSpPr>
            <a:spLocks noChangeArrowheads="1"/>
          </p:cNvSpPr>
          <p:nvPr/>
        </p:nvSpPr>
        <p:spPr>
          <a:xfrm>
            <a:off x="1233487" y="44624"/>
            <a:ext cx="7947025" cy="642937"/>
          </a:xfrm>
          <a:prstGeom prst="rect">
            <a:avLst/>
          </a:prstGeom>
        </p:spPr>
        <p:txBody>
          <a:bodyPr lIns="72000" anchor="ctr"/>
          <a:lstStyle/>
          <a:p>
            <a:pPr latinLnBrk="1">
              <a:buFont typeface="Marlett"/>
              <a:buNone/>
              <a:defRPr/>
            </a:pP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 문제제기 </a:t>
            </a:r>
            <a:r>
              <a:rPr lang="en-US" altLang="ko-KR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- </a:t>
            </a:r>
            <a:r>
              <a:rPr lang="ko-KR" altLang="en-US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소기업</a:t>
            </a:r>
            <a:r>
              <a:rPr lang="en-US" altLang="ko-KR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/</a:t>
            </a:r>
            <a:r>
              <a:rPr lang="ko-KR" altLang="en-US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자영업의 높은 </a:t>
            </a:r>
            <a:r>
              <a:rPr lang="ko-KR" altLang="en-US" sz="2000" b="1" spc="-150" dirty="0" err="1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고용비중과</a:t>
            </a:r>
            <a:r>
              <a:rPr lang="ko-KR" altLang="en-US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 지체</a:t>
            </a:r>
            <a:endParaRPr lang="ko-KR" altLang="en-US" sz="2800" b="1" spc="-150" dirty="0">
              <a:solidFill>
                <a:schemeClr val="bg1"/>
              </a:solidFill>
              <a:effectLst>
                <a:outerShdw blurRad="25400" dist="50800" dir="2700000" algn="tl">
                  <a:srgbClr val="0B0D33"/>
                </a:outerShdw>
              </a:effectLst>
              <a:latin typeface="HY헤드라인M"/>
              <a:ea typeface="HY헤드라인M"/>
              <a:cs typeface="Arial"/>
            </a:endParaRP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BC7C9A67-BAAE-4F0F-B36B-C101FCBE0A0B}"/>
              </a:ext>
            </a:extLst>
          </p:cNvPr>
          <p:cNvSpPr txBox="1">
            <a:spLocks/>
          </p:cNvSpPr>
          <p:nvPr/>
        </p:nvSpPr>
        <p:spPr>
          <a:xfrm>
            <a:off x="395536" y="418654"/>
            <a:ext cx="8496944" cy="634082"/>
          </a:xfrm>
          <a:prstGeom prst="rect">
            <a:avLst/>
          </a:prstGeom>
        </p:spPr>
        <p:txBody>
          <a:bodyPr/>
          <a:lstStyle>
            <a:lvl1pPr marL="0" algn="l" defTabSz="914400" rtl="0" eaLnBrk="1" latinLnBrk="1" hangingPunct="1">
              <a:spcBef>
                <a:spcPct val="0"/>
              </a:spcBef>
              <a:buNone/>
              <a:defRPr lang="ko-KR" altLang="en-US" sz="3200" kern="1200" dirty="0">
                <a:solidFill>
                  <a:srgbClr val="C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  <a:cs typeface="+mj-cs"/>
              </a:defRPr>
            </a:lvl1pPr>
          </a:lstStyle>
          <a:p>
            <a:endParaRPr lang="ko-KR" altLang="en-US" sz="1800" dirty="0">
              <a:solidFill>
                <a:schemeClr val="tx1"/>
              </a:solidFill>
            </a:endParaRPr>
          </a:p>
        </p:txBody>
      </p:sp>
      <p:sp>
        <p:nvSpPr>
          <p:cNvPr id="33" name="제목 1">
            <a:extLst>
              <a:ext uri="{FF2B5EF4-FFF2-40B4-BE49-F238E27FC236}">
                <a16:creationId xmlns:a16="http://schemas.microsoft.com/office/drawing/2014/main" id="{B82979D6-3960-4607-B816-73206270FA59}"/>
              </a:ext>
            </a:extLst>
          </p:cNvPr>
          <p:cNvSpPr txBox="1">
            <a:spLocks/>
          </p:cNvSpPr>
          <p:nvPr/>
        </p:nvSpPr>
        <p:spPr>
          <a:xfrm>
            <a:off x="395536" y="418654"/>
            <a:ext cx="8496944" cy="634082"/>
          </a:xfrm>
          <a:prstGeom prst="rect">
            <a:avLst/>
          </a:prstGeom>
        </p:spPr>
        <p:txBody>
          <a:bodyPr/>
          <a:lstStyle>
            <a:lvl1pPr marL="0" algn="l" defTabSz="914400" rtl="0" eaLnBrk="1" latinLnBrk="1" hangingPunct="1">
              <a:spcBef>
                <a:spcPct val="0"/>
              </a:spcBef>
              <a:buNone/>
              <a:defRPr lang="ko-KR" altLang="en-US" sz="3200" kern="1200" dirty="0">
                <a:solidFill>
                  <a:srgbClr val="C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  <a:cs typeface="+mj-cs"/>
              </a:defRPr>
            </a:lvl1pPr>
          </a:lstStyle>
          <a:p>
            <a:endParaRPr lang="ko-KR" altLang="en-US" sz="1800" dirty="0">
              <a:solidFill>
                <a:schemeClr val="tx1"/>
              </a:solidFill>
            </a:endParaRP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-1505"/>
            <a:ext cx="866775" cy="76925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9233B5AA-F336-4653-8DE1-269678CA9930}"/>
              </a:ext>
            </a:extLst>
          </p:cNvPr>
          <p:cNvSpPr txBox="1"/>
          <p:nvPr/>
        </p:nvSpPr>
        <p:spPr>
          <a:xfrm>
            <a:off x="426480" y="70502"/>
            <a:ext cx="545120" cy="584775"/>
          </a:xfrm>
          <a:prstGeom prst="rect">
            <a:avLst/>
          </a:prstGeom>
          <a:solidFill>
            <a:srgbClr val="3678C0"/>
          </a:solidFill>
        </p:spPr>
        <p:txBody>
          <a:bodyPr wrap="square" rtlCol="0">
            <a:spAutoFit/>
          </a:bodyPr>
          <a:lstStyle/>
          <a:p>
            <a:r>
              <a:rPr lang="en-US" altLang="ko-KR" sz="3200" b="1" spc="-150" dirty="0">
                <a:solidFill>
                  <a:schemeClr val="bg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Ⅱ</a:t>
            </a:r>
            <a:endParaRPr lang="ko-KR" altLang="en-US" sz="3200" b="1" spc="-150" dirty="0">
              <a:solidFill>
                <a:schemeClr val="bg1"/>
              </a:solidFill>
              <a:latin typeface="Arial Black" panose="020B0A04020102020204" pitchFamily="34" charset="0"/>
              <a:ea typeface="나눔스퀘어라운드 Bold" panose="020B0600000101010101" pitchFamily="50" charset="-127"/>
            </a:endParaRPr>
          </a:p>
        </p:txBody>
      </p:sp>
      <p:sp>
        <p:nvSpPr>
          <p:cNvPr id="20" name="제목 1">
            <a:extLst>
              <a:ext uri="{FF2B5EF4-FFF2-40B4-BE49-F238E27FC236}">
                <a16:creationId xmlns:a16="http://schemas.microsoft.com/office/drawing/2014/main" id="{B472D2BB-09AF-4093-BCC8-57C9C74D429E}"/>
              </a:ext>
            </a:extLst>
          </p:cNvPr>
          <p:cNvSpPr txBox="1">
            <a:spLocks/>
          </p:cNvSpPr>
          <p:nvPr/>
        </p:nvSpPr>
        <p:spPr>
          <a:xfrm>
            <a:off x="395536" y="418654"/>
            <a:ext cx="8496944" cy="634082"/>
          </a:xfrm>
          <a:prstGeom prst="rect">
            <a:avLst/>
          </a:prstGeom>
        </p:spPr>
        <p:txBody>
          <a:bodyPr/>
          <a:lstStyle>
            <a:lvl1pPr marL="0" algn="l" defTabSz="914400" rtl="0" eaLnBrk="1" latinLnBrk="1" hangingPunct="1">
              <a:spcBef>
                <a:spcPct val="0"/>
              </a:spcBef>
              <a:buNone/>
              <a:defRPr lang="ko-KR" altLang="en-US" sz="3200" kern="1200" dirty="0">
                <a:solidFill>
                  <a:srgbClr val="C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  <a:cs typeface="+mj-cs"/>
              </a:defRPr>
            </a:lvl1pPr>
          </a:lstStyle>
          <a:p>
            <a:endParaRPr lang="ko-KR" altLang="en-US" sz="1800" dirty="0">
              <a:solidFill>
                <a:schemeClr val="tx1"/>
              </a:solidFill>
            </a:endParaRPr>
          </a:p>
        </p:txBody>
      </p:sp>
      <p:sp>
        <p:nvSpPr>
          <p:cNvPr id="21" name="Rectangle 2">
            <a:extLst>
              <a:ext uri="{FF2B5EF4-FFF2-40B4-BE49-F238E27FC236}">
                <a16:creationId xmlns:a16="http://schemas.microsoft.com/office/drawing/2014/main" id="{284D29D4-5105-4D11-B644-523B2338CC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914" y="616857"/>
            <a:ext cx="743857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112FFAF4-1FBA-4DE5-A802-6D0848A40D6C}"/>
              </a:ext>
            </a:extLst>
          </p:cNvPr>
          <p:cNvSpPr/>
          <p:nvPr/>
        </p:nvSpPr>
        <p:spPr>
          <a:xfrm>
            <a:off x="1043608" y="1088241"/>
            <a:ext cx="3057247" cy="40011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none">
            <a:spAutoFit/>
          </a:bodyPr>
          <a:lstStyle/>
          <a:p>
            <a:pPr algn="ctr">
              <a:defRPr sz="1400" b="0" i="0" u="none" strike="noStrike" kern="1200" cap="none" spc="20" baseline="0">
                <a:solidFill>
                  <a:prstClr val="black">
                    <a:lumMod val="50000"/>
                    <a:lumOff val="50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ko-KR" altLang="ko-KR" sz="2000" spc="-100" dirty="0">
                <a:solidFill>
                  <a:schemeClr val="bg1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사업체 규모별 월</a:t>
            </a:r>
            <a:r>
              <a:rPr lang="ko-KR" altLang="en-US" sz="2000" spc="-100" dirty="0">
                <a:solidFill>
                  <a:schemeClr val="bg1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평균</a:t>
            </a:r>
            <a:r>
              <a:rPr lang="ko-KR" altLang="ko-KR" sz="2000" spc="-100" dirty="0">
                <a:solidFill>
                  <a:schemeClr val="bg1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임금총액</a:t>
            </a:r>
          </a:p>
        </p:txBody>
      </p:sp>
      <p:sp>
        <p:nvSpPr>
          <p:cNvPr id="24" name="직사각형 31">
            <a:extLst>
              <a:ext uri="{FF2B5EF4-FFF2-40B4-BE49-F238E27FC236}">
                <a16:creationId xmlns:a16="http://schemas.microsoft.com/office/drawing/2014/main" id="{A4832102-B26D-43FE-82F3-EC823E9255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974" y="6147668"/>
            <a:ext cx="876550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ko-KR" altLang="en-US" sz="1100" dirty="0">
                <a:solidFill>
                  <a:srgbClr val="000000"/>
                </a:solidFill>
                <a:latin typeface="+mn-ea"/>
                <a:ea typeface="+mn-ea"/>
                <a:cs typeface="-윤고딕330"/>
              </a:rPr>
              <a:t>주</a:t>
            </a:r>
            <a:r>
              <a:rPr lang="en-US" altLang="ko-KR" sz="1100" dirty="0">
                <a:solidFill>
                  <a:srgbClr val="000000"/>
                </a:solidFill>
                <a:latin typeface="+mn-ea"/>
                <a:ea typeface="+mn-ea"/>
                <a:cs typeface="-윤고딕330"/>
              </a:rPr>
              <a:t>: </a:t>
            </a:r>
            <a:r>
              <a:rPr lang="ko-KR" altLang="en-US" sz="1100" dirty="0">
                <a:solidFill>
                  <a:srgbClr val="000000"/>
                </a:solidFill>
                <a:latin typeface="+mn-ea"/>
                <a:ea typeface="+mn-ea"/>
                <a:cs typeface="-윤고딕330"/>
              </a:rPr>
              <a:t>위 그래프는 사업체규모별 임금격차로 기업 규모별 임금격차는 이보다 더욱 클 것으로 예상됨</a:t>
            </a:r>
            <a:endParaRPr lang="en-US" altLang="ko-KR" sz="1100" dirty="0">
              <a:solidFill>
                <a:srgbClr val="000000"/>
              </a:solidFill>
              <a:latin typeface="+mn-ea"/>
              <a:ea typeface="+mn-ea"/>
              <a:cs typeface="-윤고딕33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ko-KR" altLang="en-US" sz="1100" dirty="0">
                <a:solidFill>
                  <a:srgbClr val="000000"/>
                </a:solidFill>
                <a:latin typeface="+mn-ea"/>
                <a:ea typeface="+mn-ea"/>
                <a:cs typeface="-윤고딕330"/>
              </a:rPr>
              <a:t>월 평균특별급여는 평균 연중 특별급여</a:t>
            </a:r>
            <a:r>
              <a:rPr lang="en-US" altLang="ko-KR" sz="1100" dirty="0">
                <a:solidFill>
                  <a:srgbClr val="000000"/>
                </a:solidFill>
                <a:latin typeface="+mn-ea"/>
                <a:ea typeface="+mn-ea"/>
                <a:cs typeface="-윤고딕330"/>
              </a:rPr>
              <a:t>(</a:t>
            </a:r>
            <a:r>
              <a:rPr lang="ko-KR" altLang="en-US" sz="1100" dirty="0">
                <a:solidFill>
                  <a:srgbClr val="000000"/>
                </a:solidFill>
                <a:latin typeface="+mn-ea"/>
                <a:ea typeface="+mn-ea"/>
                <a:cs typeface="-윤고딕330"/>
              </a:rPr>
              <a:t>보너스</a:t>
            </a:r>
            <a:r>
              <a:rPr lang="en-US" altLang="ko-KR" sz="1100" dirty="0">
                <a:solidFill>
                  <a:srgbClr val="000000"/>
                </a:solidFill>
                <a:latin typeface="+mn-ea"/>
                <a:ea typeface="+mn-ea"/>
                <a:cs typeface="-윤고딕330"/>
              </a:rPr>
              <a:t>)</a:t>
            </a:r>
            <a:r>
              <a:rPr lang="ko-KR" altLang="en-US" sz="1100" dirty="0">
                <a:solidFill>
                  <a:srgbClr val="000000"/>
                </a:solidFill>
                <a:latin typeface="+mn-ea"/>
                <a:ea typeface="+mn-ea"/>
                <a:cs typeface="-윤고딕330"/>
              </a:rPr>
              <a:t>를 합하여 </a:t>
            </a:r>
            <a:r>
              <a:rPr lang="en-US" altLang="ko-KR" sz="1100" dirty="0">
                <a:solidFill>
                  <a:srgbClr val="000000"/>
                </a:solidFill>
                <a:latin typeface="+mn-ea"/>
                <a:ea typeface="+mn-ea"/>
                <a:cs typeface="-윤고딕330"/>
              </a:rPr>
              <a:t>12</a:t>
            </a:r>
            <a:r>
              <a:rPr lang="ko-KR" altLang="en-US" sz="1100" dirty="0">
                <a:solidFill>
                  <a:srgbClr val="000000"/>
                </a:solidFill>
                <a:latin typeface="+mn-ea"/>
                <a:ea typeface="+mn-ea"/>
                <a:cs typeface="-윤고딕330"/>
              </a:rPr>
              <a:t>로 나눈 </a:t>
            </a:r>
            <a:r>
              <a:rPr lang="ko-KR" altLang="en-US" sz="1100" dirty="0" err="1">
                <a:solidFill>
                  <a:srgbClr val="000000"/>
                </a:solidFill>
                <a:latin typeface="+mn-ea"/>
                <a:ea typeface="+mn-ea"/>
                <a:cs typeface="-윤고딕330"/>
              </a:rPr>
              <a:t>월할분</a:t>
            </a:r>
            <a:r>
              <a:rPr lang="ko-KR" altLang="en-US" sz="1100" dirty="0">
                <a:solidFill>
                  <a:srgbClr val="000000"/>
                </a:solidFill>
                <a:latin typeface="+mn-ea"/>
                <a:ea typeface="+mn-ea"/>
                <a:cs typeface="-윤고딕330"/>
              </a:rPr>
              <a:t> 금액</a:t>
            </a:r>
          </a:p>
        </p:txBody>
      </p:sp>
      <p:sp>
        <p:nvSpPr>
          <p:cNvPr id="25" name="직사각형 32">
            <a:extLst>
              <a:ext uri="{FF2B5EF4-FFF2-40B4-BE49-F238E27FC236}">
                <a16:creationId xmlns:a16="http://schemas.microsoft.com/office/drawing/2014/main" id="{D2559615-EF65-4DC3-9B34-23B030B888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368" y="6559891"/>
            <a:ext cx="4552849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ko-KR" altLang="en-US" sz="1100" dirty="0">
                <a:solidFill>
                  <a:srgbClr val="000000"/>
                </a:solidFill>
                <a:latin typeface="+mn-ea"/>
                <a:ea typeface="+mn-ea"/>
                <a:cs typeface="-윤고딕330"/>
              </a:rPr>
              <a:t>자료</a:t>
            </a:r>
            <a:r>
              <a:rPr lang="en-US" altLang="ko-KR" sz="1100" dirty="0">
                <a:solidFill>
                  <a:srgbClr val="000000"/>
                </a:solidFill>
                <a:latin typeface="+mn-ea"/>
                <a:ea typeface="+mn-ea"/>
                <a:cs typeface="-윤고딕330"/>
              </a:rPr>
              <a:t>: </a:t>
            </a:r>
            <a:r>
              <a:rPr lang="ko-KR" altLang="en-US" sz="1100" dirty="0">
                <a:solidFill>
                  <a:srgbClr val="000000"/>
                </a:solidFill>
                <a:latin typeface="+mn-ea"/>
                <a:ea typeface="+mn-ea"/>
                <a:cs typeface="-윤고딕330"/>
              </a:rPr>
              <a:t>고용노동부</a:t>
            </a:r>
            <a:r>
              <a:rPr lang="en-US" altLang="ko-KR" sz="1100" dirty="0">
                <a:solidFill>
                  <a:srgbClr val="000000"/>
                </a:solidFill>
                <a:latin typeface="+mn-ea"/>
                <a:ea typeface="+mn-ea"/>
                <a:cs typeface="-윤고딕330"/>
              </a:rPr>
              <a:t>, </a:t>
            </a:r>
            <a:r>
              <a:rPr lang="ko-KR" altLang="en-US" sz="1100" dirty="0">
                <a:solidFill>
                  <a:srgbClr val="000000"/>
                </a:solidFill>
                <a:latin typeface="+mn-ea"/>
                <a:ea typeface="+mn-ea"/>
                <a:cs typeface="-윤고딕330"/>
              </a:rPr>
              <a:t>각 연도별</a:t>
            </a:r>
            <a:r>
              <a:rPr lang="en-US" altLang="ko-KR" sz="1100" dirty="0">
                <a:solidFill>
                  <a:srgbClr val="000000"/>
                </a:solidFill>
                <a:latin typeface="+mn-ea"/>
                <a:ea typeface="+mn-ea"/>
                <a:cs typeface="-윤고딕330"/>
              </a:rPr>
              <a:t>.</a:t>
            </a:r>
            <a:r>
              <a:rPr lang="ko-KR" altLang="en-US" sz="1100" dirty="0">
                <a:solidFill>
                  <a:srgbClr val="000000"/>
                </a:solidFill>
                <a:latin typeface="+mn-ea"/>
                <a:ea typeface="+mn-ea"/>
                <a:cs typeface="-윤고딕330"/>
              </a:rPr>
              <a:t> 고용형태별근로실태조사 사업체 규모별</a:t>
            </a:r>
          </a:p>
        </p:txBody>
      </p:sp>
      <p:sp>
        <p:nvSpPr>
          <p:cNvPr id="26" name="제목 1">
            <a:extLst>
              <a:ext uri="{FF2B5EF4-FFF2-40B4-BE49-F238E27FC236}">
                <a16:creationId xmlns:a16="http://schemas.microsoft.com/office/drawing/2014/main" id="{366D50BF-24B5-4340-AA1C-89C4D4C3DB11}"/>
              </a:ext>
            </a:extLst>
          </p:cNvPr>
          <p:cNvSpPr txBox="1">
            <a:spLocks/>
          </p:cNvSpPr>
          <p:nvPr/>
        </p:nvSpPr>
        <p:spPr>
          <a:xfrm>
            <a:off x="395536" y="418654"/>
            <a:ext cx="8496944" cy="634082"/>
          </a:xfrm>
          <a:prstGeom prst="rect">
            <a:avLst/>
          </a:prstGeom>
        </p:spPr>
        <p:txBody>
          <a:bodyPr/>
          <a:lstStyle>
            <a:lvl1pPr marL="0" algn="l" defTabSz="914400" rtl="0" eaLnBrk="1" latinLnBrk="1" hangingPunct="1">
              <a:spcBef>
                <a:spcPct val="0"/>
              </a:spcBef>
              <a:buNone/>
              <a:defRPr lang="ko-KR" altLang="en-US" sz="3200" kern="1200" dirty="0">
                <a:solidFill>
                  <a:srgbClr val="C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  <a:cs typeface="+mj-cs"/>
              </a:defRPr>
            </a:lvl1pPr>
          </a:lstStyle>
          <a:p>
            <a:endParaRPr lang="ko-KR" altLang="en-US" sz="1800" dirty="0">
              <a:solidFill>
                <a:schemeClr val="tx1"/>
              </a:solidFill>
            </a:endParaRPr>
          </a:p>
        </p:txBody>
      </p: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717150B4-95F0-4929-9CAF-C8FDE8CE5ECD}"/>
              </a:ext>
            </a:extLst>
          </p:cNvPr>
          <p:cNvGrpSpPr/>
          <p:nvPr/>
        </p:nvGrpSpPr>
        <p:grpSpPr>
          <a:xfrm>
            <a:off x="434080" y="523273"/>
            <a:ext cx="177480" cy="398023"/>
            <a:chOff x="611560" y="2060848"/>
            <a:chExt cx="72008" cy="192339"/>
          </a:xfrm>
        </p:grpSpPr>
        <p:sp>
          <p:nvSpPr>
            <p:cNvPr id="29" name="직사각형 28">
              <a:extLst>
                <a:ext uri="{FF2B5EF4-FFF2-40B4-BE49-F238E27FC236}">
                  <a16:creationId xmlns:a16="http://schemas.microsoft.com/office/drawing/2014/main" id="{63B1A7D7-F457-436E-B575-94B3D4CFBF24}"/>
                </a:ext>
              </a:extLst>
            </p:cNvPr>
            <p:cNvSpPr/>
            <p:nvPr/>
          </p:nvSpPr>
          <p:spPr>
            <a:xfrm>
              <a:off x="611560" y="2060848"/>
              <a:ext cx="72008" cy="144016"/>
            </a:xfrm>
            <a:prstGeom prst="rect">
              <a:avLst/>
            </a:prstGeom>
            <a:solidFill>
              <a:srgbClr val="1F05BB"/>
            </a:solidFill>
            <a:ln w="28575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noFill/>
              </a:endParaRPr>
            </a:p>
          </p:txBody>
        </p:sp>
        <p:sp>
          <p:nvSpPr>
            <p:cNvPr id="30" name="직사각형 29">
              <a:extLst>
                <a:ext uri="{FF2B5EF4-FFF2-40B4-BE49-F238E27FC236}">
                  <a16:creationId xmlns:a16="http://schemas.microsoft.com/office/drawing/2014/main" id="{B641F3C4-FBE3-4FE0-8287-8826257A7F4C}"/>
                </a:ext>
              </a:extLst>
            </p:cNvPr>
            <p:cNvSpPr/>
            <p:nvPr/>
          </p:nvSpPr>
          <p:spPr>
            <a:xfrm>
              <a:off x="611560" y="2145187"/>
              <a:ext cx="72008" cy="108000"/>
            </a:xfrm>
            <a:prstGeom prst="rect">
              <a:avLst/>
            </a:prstGeom>
            <a:solidFill>
              <a:srgbClr val="002060"/>
            </a:solidFill>
            <a:ln w="28575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noFill/>
              </a:endParaRPr>
            </a:p>
          </p:txBody>
        </p:sp>
      </p:grp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6D129049-C923-4858-AC08-250E14ABE94C}"/>
              </a:ext>
            </a:extLst>
          </p:cNvPr>
          <p:cNvSpPr/>
          <p:nvPr/>
        </p:nvSpPr>
        <p:spPr>
          <a:xfrm>
            <a:off x="4692217" y="612581"/>
            <a:ext cx="3999479" cy="728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/>
              <a:t>5~29</a:t>
            </a:r>
            <a:r>
              <a:rPr lang="ko-KR" altLang="en-US" sz="1400" dirty="0"/>
              <a:t>인 사업체</a:t>
            </a:r>
            <a:r>
              <a:rPr lang="en-US" altLang="ko-KR" sz="1400" dirty="0"/>
              <a:t>/300</a:t>
            </a:r>
            <a:r>
              <a:rPr lang="ko-KR" altLang="en-US" sz="1400" dirty="0"/>
              <a:t>인 이상 사업체 간 비교</a:t>
            </a:r>
            <a:endParaRPr lang="en-US" altLang="ko-KR" sz="1400" dirty="0"/>
          </a:p>
          <a:p>
            <a:pPr algn="ctr"/>
            <a:r>
              <a:rPr lang="en-US" altLang="ko-KR" sz="1400" dirty="0"/>
              <a:t>2006</a:t>
            </a:r>
            <a:r>
              <a:rPr lang="ko-KR" altLang="en-US" sz="1400" dirty="0"/>
              <a:t>년 </a:t>
            </a:r>
            <a:r>
              <a:rPr lang="en-US" altLang="ko-KR" sz="1400" dirty="0"/>
              <a:t>53.7%, 2010</a:t>
            </a:r>
            <a:r>
              <a:rPr lang="ko-KR" altLang="en-US" sz="1400" dirty="0"/>
              <a:t>년 </a:t>
            </a:r>
            <a:r>
              <a:rPr lang="en-US" altLang="ko-KR" sz="1400" dirty="0"/>
              <a:t>57.4%, 2014</a:t>
            </a:r>
            <a:r>
              <a:rPr lang="ko-KR" altLang="en-US" sz="1400" dirty="0"/>
              <a:t>년 </a:t>
            </a:r>
            <a:r>
              <a:rPr lang="en-US" altLang="ko-KR" sz="1400" dirty="0"/>
              <a:t>51.1%, 2018</a:t>
            </a:r>
            <a:r>
              <a:rPr lang="ko-KR" altLang="en-US" sz="1400" dirty="0"/>
              <a:t>년 </a:t>
            </a:r>
            <a:r>
              <a:rPr lang="en-US" altLang="ko-KR" sz="1400" dirty="0"/>
              <a:t>56.4%,</a:t>
            </a:r>
            <a:r>
              <a:rPr lang="ko-KR" altLang="en-US" sz="1400" dirty="0"/>
              <a:t> </a:t>
            </a:r>
            <a:r>
              <a:rPr lang="en-US" altLang="ko-KR" sz="1400" dirty="0"/>
              <a:t> 2020</a:t>
            </a:r>
            <a:r>
              <a:rPr lang="ko-KR" altLang="en-US" sz="1400" dirty="0"/>
              <a:t>년 </a:t>
            </a:r>
            <a:r>
              <a:rPr lang="en-US" altLang="ko-KR" sz="1400" dirty="0"/>
              <a:t>55.7%, 2022</a:t>
            </a:r>
            <a:r>
              <a:rPr lang="ko-KR" altLang="en-US" sz="1400" dirty="0"/>
              <a:t>년 </a:t>
            </a:r>
            <a:r>
              <a:rPr lang="en-US" altLang="ko-KR" sz="1400" dirty="0"/>
              <a:t>55.0%</a:t>
            </a:r>
            <a:r>
              <a:rPr lang="ko-KR" altLang="en-US" sz="1400" dirty="0"/>
              <a:t> </a:t>
            </a:r>
            <a:r>
              <a:rPr lang="en-US" altLang="ko-KR" sz="1400" dirty="0"/>
              <a:t>)</a:t>
            </a:r>
            <a:endParaRPr lang="ko-KR" altLang="en-US" sz="1400" dirty="0"/>
          </a:p>
        </p:txBody>
      </p:sp>
      <p:sp>
        <p:nvSpPr>
          <p:cNvPr id="32" name="슬라이드 번호 개체 틀 30">
            <a:extLst>
              <a:ext uri="{FF2B5EF4-FFF2-40B4-BE49-F238E27FC236}">
                <a16:creationId xmlns:a16="http://schemas.microsoft.com/office/drawing/2014/main" id="{623557A6-BC98-4A6E-A688-EBFCAC2D1EF5}"/>
              </a:ext>
            </a:extLst>
          </p:cNvPr>
          <p:cNvSpPr txBox="1">
            <a:spLocks/>
          </p:cNvSpPr>
          <p:nvPr/>
        </p:nvSpPr>
        <p:spPr>
          <a:xfrm>
            <a:off x="8691696" y="6586304"/>
            <a:ext cx="467544" cy="332656"/>
          </a:xfrm>
          <a:prstGeom prst="rect">
            <a:avLst/>
          </a:prstGeom>
        </p:spPr>
        <p:txBody>
          <a:bodyPr/>
          <a:lstStyle>
            <a:defPPr>
              <a:defRPr lang="ko-K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pPr>
              <a:defRPr lang="ko-KR" altLang="en-US"/>
            </a:pPr>
            <a:r>
              <a:rPr lang="en-US" altLang="ko-KR"/>
              <a:t>9</a:t>
            </a:r>
            <a:endParaRPr lang="ko-KR" altLang="en-US" dirty="0"/>
          </a:p>
        </p:txBody>
      </p:sp>
      <p:graphicFrame>
        <p:nvGraphicFramePr>
          <p:cNvPr id="34" name="차트 3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17245627"/>
              </p:ext>
            </p:extLst>
          </p:nvPr>
        </p:nvGraphicFramePr>
        <p:xfrm>
          <a:off x="267419" y="1412776"/>
          <a:ext cx="8557403" cy="4663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2" name="직사각형 21">
            <a:extLst>
              <a:ext uri="{FF2B5EF4-FFF2-40B4-BE49-F238E27FC236}">
                <a16:creationId xmlns:a16="http://schemas.microsoft.com/office/drawing/2014/main" id="{1B832CA1-DB30-4867-B4D1-548C159514BA}"/>
              </a:ext>
            </a:extLst>
          </p:cNvPr>
          <p:cNvSpPr/>
          <p:nvPr/>
        </p:nvSpPr>
        <p:spPr>
          <a:xfrm>
            <a:off x="6731601" y="1340768"/>
            <a:ext cx="974785" cy="2511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</a:rPr>
              <a:t>(</a:t>
            </a:r>
            <a:r>
              <a:rPr lang="ko-KR" altLang="en-US" sz="1100" dirty="0">
                <a:solidFill>
                  <a:schemeClr val="tx1"/>
                </a:solidFill>
              </a:rPr>
              <a:t>단위</a:t>
            </a:r>
            <a:r>
              <a:rPr lang="en-US" altLang="ko-KR" sz="1100" dirty="0">
                <a:solidFill>
                  <a:schemeClr val="tx1"/>
                </a:solidFill>
              </a:rPr>
              <a:t>: </a:t>
            </a:r>
            <a:r>
              <a:rPr lang="ko-KR" altLang="en-US" sz="1100" dirty="0">
                <a:solidFill>
                  <a:schemeClr val="tx1"/>
                </a:solidFill>
              </a:rPr>
              <a:t>천원</a:t>
            </a:r>
            <a:r>
              <a:rPr lang="en-US" altLang="ko-KR" sz="1100" dirty="0">
                <a:solidFill>
                  <a:schemeClr val="tx1"/>
                </a:solidFill>
              </a:rPr>
              <a:t>)</a:t>
            </a:r>
            <a:endParaRPr lang="ko-KR" altLang="en-US" sz="1100" dirty="0"/>
          </a:p>
        </p:txBody>
      </p:sp>
    </p:spTree>
    <p:extLst>
      <p:ext uri="{BB962C8B-B14F-4D97-AF65-F5344CB8AC3E}">
        <p14:creationId xmlns:p14="http://schemas.microsoft.com/office/powerpoint/2010/main" val="1735246609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8" descr="그림5 사본">
            <a:extLst>
              <a:ext uri="{FF2B5EF4-FFF2-40B4-BE49-F238E27FC236}">
                <a16:creationId xmlns:a16="http://schemas.microsoft.com/office/drawing/2014/main" id="{C6D525FE-1448-49EF-B391-3F2CD5765D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0" r="72000"/>
          <a:stretch>
            <a:fillRect/>
          </a:stretch>
        </p:blipFill>
        <p:spPr bwMode="auto">
          <a:xfrm>
            <a:off x="536575" y="-47636"/>
            <a:ext cx="5095875" cy="783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28" descr="그림5 사본">
            <a:extLst>
              <a:ext uri="{FF2B5EF4-FFF2-40B4-BE49-F238E27FC236}">
                <a16:creationId xmlns:a16="http://schemas.microsoft.com/office/drawing/2014/main" id="{8236E354-0C41-432A-9066-08C85365D0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90"/>
          <a:stretch>
            <a:fillRect/>
          </a:stretch>
        </p:blipFill>
        <p:spPr bwMode="auto">
          <a:xfrm>
            <a:off x="5584825" y="-61888"/>
            <a:ext cx="2376488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9">
            <a:extLst>
              <a:ext uri="{FF2B5EF4-FFF2-40B4-BE49-F238E27FC236}">
                <a16:creationId xmlns:a16="http://schemas.microsoft.com/office/drawing/2014/main" id="{A2F158D6-125B-4AA7-A8EF-35B0C9C036DF}"/>
              </a:ext>
            </a:extLst>
          </p:cNvPr>
          <p:cNvSpPr>
            <a:spLocks noChangeArrowheads="1"/>
          </p:cNvSpPr>
          <p:nvPr/>
        </p:nvSpPr>
        <p:spPr>
          <a:xfrm>
            <a:off x="1089025" y="44624"/>
            <a:ext cx="6192838" cy="631825"/>
          </a:xfrm>
          <a:prstGeom prst="rect">
            <a:avLst/>
          </a:prstGeom>
        </p:spPr>
        <p:txBody>
          <a:bodyPr lIns="72000" anchor="ctr"/>
          <a:lstStyle/>
          <a:p>
            <a:pPr latinLnBrk="1">
              <a:buFont typeface="Marlett"/>
              <a:buNone/>
              <a:defRPr/>
            </a:pPr>
            <a:r>
              <a:rPr lang="ko-KR" altLang="en-US" sz="28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     문제제기</a:t>
            </a:r>
          </a:p>
        </p:txBody>
      </p:sp>
      <p:sp>
        <p:nvSpPr>
          <p:cNvPr id="10247" name="Rectangle 2">
            <a:extLst>
              <a:ext uri="{FF2B5EF4-FFF2-40B4-BE49-F238E27FC236}">
                <a16:creationId xmlns:a16="http://schemas.microsoft.com/office/drawing/2014/main" id="{577E0370-8827-4962-8ED9-D85121593B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813" y="8651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E09F3754-D60C-42A6-BAE9-5A621A419053}"/>
              </a:ext>
            </a:extLst>
          </p:cNvPr>
          <p:cNvSpPr/>
          <p:nvPr/>
        </p:nvSpPr>
        <p:spPr>
          <a:xfrm>
            <a:off x="1187624" y="764704"/>
            <a:ext cx="6551795" cy="461665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none">
            <a:spAutoFit/>
          </a:bodyPr>
          <a:lstStyle/>
          <a:p>
            <a:pPr indent="127000"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kern="0" dirty="0">
                <a:solidFill>
                  <a:schemeClr val="bg1"/>
                </a:solidFill>
                <a:latin typeface="함초롬돋움" panose="020B0504000101010101" pitchFamily="50" charset="-127"/>
                <a:ea typeface="함초롬돋움" panose="020B0504000101010101" pitchFamily="50" charset="-127"/>
                <a:cs typeface="함초롬돋움" panose="020B0504000101010101" pitchFamily="50" charset="-127"/>
              </a:rPr>
              <a:t>대기업에 비해 자영업</a:t>
            </a:r>
            <a:r>
              <a:rPr lang="en-US" altLang="ko-KR" kern="0" dirty="0">
                <a:solidFill>
                  <a:schemeClr val="bg1"/>
                </a:solidFill>
                <a:latin typeface="함초롬돋움" panose="020B0504000101010101" pitchFamily="50" charset="-127"/>
                <a:ea typeface="함초롬돋움" panose="020B0504000101010101" pitchFamily="50" charset="-127"/>
                <a:cs typeface="함초롬돋움" panose="020B0504000101010101" pitchFamily="50" charset="-127"/>
              </a:rPr>
              <a:t>/</a:t>
            </a:r>
            <a:r>
              <a:rPr lang="ko-KR" altLang="en-US" kern="0" dirty="0">
                <a:solidFill>
                  <a:schemeClr val="bg1"/>
                </a:solidFill>
                <a:latin typeface="함초롬돋움" panose="020B0504000101010101" pitchFamily="50" charset="-127"/>
                <a:ea typeface="함초롬돋움" panose="020B0504000101010101" pitchFamily="50" charset="-127"/>
                <a:cs typeface="함초롬돋움" panose="020B0504000101010101" pitchFamily="50" charset="-127"/>
              </a:rPr>
              <a:t>소기업의 원천적 불리를 </a:t>
            </a:r>
            <a:r>
              <a:rPr lang="ko-KR" altLang="en-US" sz="2400" b="1" kern="0" dirty="0">
                <a:solidFill>
                  <a:schemeClr val="bg1"/>
                </a:solidFill>
                <a:latin typeface="함초롬돋움" panose="020B0504000101010101" pitchFamily="50" charset="-127"/>
                <a:ea typeface="함초롬돋움" panose="020B0504000101010101" pitchFamily="50" charset="-127"/>
                <a:cs typeface="함초롬돋움" panose="020B0504000101010101" pitchFamily="50" charset="-127"/>
              </a:rPr>
              <a:t>어떻게</a:t>
            </a:r>
            <a:r>
              <a:rPr lang="ko-KR" altLang="en-US" kern="0" dirty="0">
                <a:solidFill>
                  <a:schemeClr val="bg1"/>
                </a:solidFill>
                <a:latin typeface="함초롬돋움" panose="020B0504000101010101" pitchFamily="50" charset="-127"/>
                <a:ea typeface="함초롬돋움" panose="020B0504000101010101" pitchFamily="50" charset="-127"/>
                <a:cs typeface="함초롬돋움" panose="020B0504000101010101" pitchFamily="50" charset="-127"/>
              </a:rPr>
              <a:t> 극복</a:t>
            </a:r>
            <a:r>
              <a:rPr lang="en-US" altLang="ko-KR" kern="0" dirty="0">
                <a:solidFill>
                  <a:schemeClr val="bg1"/>
                </a:solidFill>
                <a:latin typeface="함초롬돋움" panose="020B0504000101010101" pitchFamily="50" charset="-127"/>
                <a:ea typeface="함초롬돋움" panose="020B0504000101010101" pitchFamily="50" charset="-127"/>
                <a:cs typeface="함초롬돋움" panose="020B0504000101010101" pitchFamily="50" charset="-127"/>
              </a:rPr>
              <a:t>?</a:t>
            </a:r>
            <a:endParaRPr lang="ko-KR" altLang="en-US" kern="0" dirty="0">
              <a:solidFill>
                <a:schemeClr val="bg1"/>
              </a:solidFill>
              <a:latin typeface="함초롬돋움" panose="020B0504000101010101" pitchFamily="50" charset="-127"/>
              <a:ea typeface="함초롬돋움" panose="020B0504000101010101" pitchFamily="50" charset="-127"/>
              <a:cs typeface="함초롬돋움" panose="020B0504000101010101" pitchFamily="50" charset="-127"/>
            </a:endParaRPr>
          </a:p>
        </p:txBody>
      </p:sp>
      <p:sp>
        <p:nvSpPr>
          <p:cNvPr id="10" name="직사각형 10">
            <a:extLst>
              <a:ext uri="{FF2B5EF4-FFF2-40B4-BE49-F238E27FC236}">
                <a16:creationId xmlns:a16="http://schemas.microsoft.com/office/drawing/2014/main" id="{02B50586-7ECF-4734-A4BD-75B63015250B}"/>
              </a:ext>
            </a:extLst>
          </p:cNvPr>
          <p:cNvSpPr/>
          <p:nvPr/>
        </p:nvSpPr>
        <p:spPr>
          <a:xfrm>
            <a:off x="179388" y="1212850"/>
            <a:ext cx="8748712" cy="5529261"/>
          </a:xfrm>
          <a:prstGeom prst="rect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latinLnBrk="1" hangingPunct="1">
              <a:defRPr/>
            </a:pPr>
            <a:r>
              <a:rPr lang="en-US" altLang="ko-KR" sz="19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□ </a:t>
            </a:r>
            <a:r>
              <a:rPr lang="ko-KR" altLang="en-US" sz="19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정보 접근성에서 불리</a:t>
            </a:r>
            <a:endParaRPr lang="en-US" altLang="ko-KR" sz="1900" b="1" dirty="0">
              <a:solidFill>
                <a:schemeClr val="tx1"/>
              </a:solidFill>
            </a:endParaRPr>
          </a:p>
          <a:p>
            <a:pPr marL="85725" indent="-85725" latinLnBrk="1">
              <a:buFontTx/>
              <a:buChar char="-"/>
            </a:pPr>
            <a:r>
              <a:rPr lang="ko-KR" altLang="en-US" sz="1600" dirty="0">
                <a:solidFill>
                  <a:schemeClr val="tx1"/>
                </a:solidFill>
              </a:rPr>
              <a:t> 정보접근성</a:t>
            </a:r>
            <a:r>
              <a:rPr lang="en-US" altLang="ko-KR" sz="1600" dirty="0">
                <a:solidFill>
                  <a:schemeClr val="tx1"/>
                </a:solidFill>
              </a:rPr>
              <a:t>(</a:t>
            </a:r>
            <a:r>
              <a:rPr lang="ko-KR" altLang="en-US" sz="1600" dirty="0">
                <a:solidFill>
                  <a:schemeClr val="tx1"/>
                </a:solidFill>
              </a:rPr>
              <a:t>시장정보</a:t>
            </a:r>
            <a:r>
              <a:rPr lang="en-US" altLang="ko-KR" sz="1600" dirty="0">
                <a:solidFill>
                  <a:schemeClr val="tx1"/>
                </a:solidFill>
              </a:rPr>
              <a:t>, </a:t>
            </a:r>
            <a:r>
              <a:rPr lang="ko-KR" altLang="en-US" sz="1600" dirty="0">
                <a:solidFill>
                  <a:schemeClr val="tx1"/>
                </a:solidFill>
              </a:rPr>
              <a:t>금융정보</a:t>
            </a:r>
            <a:r>
              <a:rPr lang="en-US" altLang="ko-KR" sz="1600" dirty="0">
                <a:solidFill>
                  <a:schemeClr val="tx1"/>
                </a:solidFill>
              </a:rPr>
              <a:t>, </a:t>
            </a:r>
            <a:r>
              <a:rPr lang="ko-KR" altLang="en-US" sz="1600" dirty="0">
                <a:solidFill>
                  <a:schemeClr val="tx1"/>
                </a:solidFill>
              </a:rPr>
              <a:t>지식정보</a:t>
            </a:r>
            <a:r>
              <a:rPr lang="en-US" altLang="ko-KR" sz="1600" dirty="0">
                <a:solidFill>
                  <a:schemeClr val="tx1"/>
                </a:solidFill>
              </a:rPr>
              <a:t>,</a:t>
            </a:r>
            <a:r>
              <a:rPr lang="ko-KR" altLang="en-US" sz="1600" dirty="0">
                <a:solidFill>
                  <a:schemeClr val="tx1"/>
                </a:solidFill>
              </a:rPr>
              <a:t> 정부의 각종 사업지원 정보</a:t>
            </a:r>
            <a:r>
              <a:rPr lang="en-US" altLang="ko-KR" sz="1600" dirty="0">
                <a:solidFill>
                  <a:schemeClr val="tx1"/>
                </a:solidFill>
              </a:rPr>
              <a:t>, </a:t>
            </a:r>
            <a:r>
              <a:rPr lang="ko-KR" altLang="en-US" sz="1600" dirty="0">
                <a:solidFill>
                  <a:schemeClr val="tx1"/>
                </a:solidFill>
              </a:rPr>
              <a:t>인적정보</a:t>
            </a:r>
            <a:r>
              <a:rPr lang="en-US" altLang="ko-KR" sz="1600" dirty="0">
                <a:solidFill>
                  <a:schemeClr val="tx1"/>
                </a:solidFill>
              </a:rPr>
              <a:t>, </a:t>
            </a:r>
            <a:r>
              <a:rPr lang="ko-KR" altLang="en-US" sz="1600" dirty="0">
                <a:solidFill>
                  <a:schemeClr val="tx1"/>
                </a:solidFill>
              </a:rPr>
              <a:t>기술정보</a:t>
            </a:r>
            <a:r>
              <a:rPr lang="en-US" altLang="ko-KR" sz="1600" dirty="0">
                <a:solidFill>
                  <a:schemeClr val="tx1"/>
                </a:solidFill>
              </a:rPr>
              <a:t>, </a:t>
            </a:r>
            <a:r>
              <a:rPr lang="ko-KR" altLang="en-US" sz="1600" dirty="0">
                <a:solidFill>
                  <a:schemeClr val="tx1"/>
                </a:solidFill>
              </a:rPr>
              <a:t>유용한 정보를 알아볼 수 있는 능력</a:t>
            </a:r>
            <a:r>
              <a:rPr lang="en-US" altLang="ko-KR" sz="1600" dirty="0">
                <a:solidFill>
                  <a:schemeClr val="tx1"/>
                </a:solidFill>
              </a:rPr>
              <a:t>, </a:t>
            </a:r>
            <a:r>
              <a:rPr lang="ko-KR" altLang="en-US" sz="1600" dirty="0">
                <a:solidFill>
                  <a:schemeClr val="tx1"/>
                </a:solidFill>
              </a:rPr>
              <a:t>실제로 정보 획득능력</a:t>
            </a:r>
            <a:r>
              <a:rPr lang="en-US" altLang="ko-KR" sz="1600" dirty="0">
                <a:solidFill>
                  <a:schemeClr val="tx1"/>
                </a:solidFill>
              </a:rPr>
              <a:t>)</a:t>
            </a:r>
            <a:r>
              <a:rPr lang="ko-KR" altLang="en-US" sz="1600" dirty="0">
                <a:solidFill>
                  <a:schemeClr val="tx1"/>
                </a:solidFill>
              </a:rPr>
              <a:t>에서 크게 불리</a:t>
            </a:r>
          </a:p>
          <a:p>
            <a:pPr marL="285750" indent="-285750" eaLnBrk="1" latinLnBrk="1" hangingPunct="1">
              <a:buFontTx/>
              <a:buChar char="-"/>
              <a:defRPr/>
            </a:pPr>
            <a:endParaRPr lang="en-US" altLang="ko-KR" sz="1200" dirty="0">
              <a:solidFill>
                <a:schemeClr val="tx1"/>
              </a:solidFill>
            </a:endParaRPr>
          </a:p>
          <a:p>
            <a:pPr eaLnBrk="1" latinLnBrk="1" hangingPunct="1">
              <a:defRPr/>
            </a:pPr>
            <a:r>
              <a:rPr lang="en-US" altLang="ko-KR" sz="19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□ </a:t>
            </a:r>
            <a:r>
              <a:rPr lang="ko-KR" altLang="en-US" sz="19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자원에 대한 접근성과 흡수</a:t>
            </a:r>
            <a:r>
              <a:rPr lang="en-US" altLang="ko-KR" sz="19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9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혁신능력에서 불리</a:t>
            </a:r>
            <a:endParaRPr lang="en-US" altLang="ko-KR" sz="1900" b="1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85725" indent="-85725" eaLnBrk="1" latinLnBrk="1" hangingPunct="1">
              <a:buFontTx/>
              <a:buChar char="-"/>
              <a:defRPr/>
            </a:pPr>
            <a:r>
              <a:rPr lang="ko-KR" altLang="en-US" sz="1600" dirty="0">
                <a:solidFill>
                  <a:schemeClr val="tx1"/>
                </a:solidFill>
              </a:rPr>
              <a:t> 재정</a:t>
            </a:r>
            <a:r>
              <a:rPr lang="en-US" altLang="ko-KR" sz="1600" dirty="0">
                <a:solidFill>
                  <a:schemeClr val="tx1"/>
                </a:solidFill>
              </a:rPr>
              <a:t>, </a:t>
            </a:r>
            <a:r>
              <a:rPr lang="ko-KR" altLang="en-US" sz="1600" dirty="0">
                <a:solidFill>
                  <a:schemeClr val="tx1"/>
                </a:solidFill>
              </a:rPr>
              <a:t>기술</a:t>
            </a:r>
            <a:r>
              <a:rPr lang="en-US" altLang="ko-KR" sz="1600" dirty="0">
                <a:solidFill>
                  <a:schemeClr val="tx1"/>
                </a:solidFill>
              </a:rPr>
              <a:t>, </a:t>
            </a:r>
            <a:r>
              <a:rPr lang="ko-KR" altLang="en-US" sz="1600" dirty="0">
                <a:solidFill>
                  <a:schemeClr val="tx1"/>
                </a:solidFill>
              </a:rPr>
              <a:t>지식</a:t>
            </a:r>
            <a:r>
              <a:rPr lang="en-US" altLang="ko-KR" sz="1600" dirty="0">
                <a:solidFill>
                  <a:schemeClr val="tx1"/>
                </a:solidFill>
              </a:rPr>
              <a:t>, </a:t>
            </a:r>
            <a:r>
              <a:rPr lang="ko-KR" altLang="en-US" sz="1600" dirty="0">
                <a:solidFill>
                  <a:schemeClr val="tx1"/>
                </a:solidFill>
              </a:rPr>
              <a:t>조직</a:t>
            </a:r>
            <a:r>
              <a:rPr lang="en-US" altLang="ko-KR" sz="1600" dirty="0">
                <a:solidFill>
                  <a:schemeClr val="tx1"/>
                </a:solidFill>
              </a:rPr>
              <a:t>, </a:t>
            </a:r>
            <a:r>
              <a:rPr lang="ko-KR" altLang="en-US" sz="1600" dirty="0">
                <a:solidFill>
                  <a:schemeClr val="tx1"/>
                </a:solidFill>
              </a:rPr>
              <a:t>인적 자원 등에 대한 접근성</a:t>
            </a:r>
            <a:r>
              <a:rPr lang="en-US" altLang="ko-KR" sz="1600" dirty="0">
                <a:solidFill>
                  <a:schemeClr val="tx1"/>
                </a:solidFill>
              </a:rPr>
              <a:t>(</a:t>
            </a:r>
            <a:r>
              <a:rPr lang="ko-KR" altLang="en-US" sz="1600" dirty="0">
                <a:solidFill>
                  <a:schemeClr val="tx1"/>
                </a:solidFill>
              </a:rPr>
              <a:t>자원획득 능력</a:t>
            </a:r>
            <a:r>
              <a:rPr lang="en-US" altLang="ko-KR" sz="1600" dirty="0">
                <a:solidFill>
                  <a:schemeClr val="tx1"/>
                </a:solidFill>
              </a:rPr>
              <a:t>)</a:t>
            </a:r>
            <a:r>
              <a:rPr lang="ko-KR" altLang="en-US" sz="1600" dirty="0">
                <a:solidFill>
                  <a:schemeClr val="tx1"/>
                </a:solidFill>
              </a:rPr>
              <a:t>에서 매우 불리</a:t>
            </a:r>
            <a:endParaRPr lang="en-US" altLang="ko-KR" sz="1600" dirty="0">
              <a:solidFill>
                <a:schemeClr val="tx1"/>
              </a:solidFill>
            </a:endParaRPr>
          </a:p>
          <a:p>
            <a:pPr marL="85725" indent="-85725" eaLnBrk="1" latinLnBrk="1" hangingPunct="1">
              <a:buFontTx/>
              <a:buChar char="-"/>
              <a:defRPr/>
            </a:pPr>
            <a:r>
              <a:rPr lang="ko-KR" altLang="en-US" sz="1600" dirty="0">
                <a:solidFill>
                  <a:schemeClr val="tx1"/>
                </a:solidFill>
              </a:rPr>
              <a:t> 이들 여러 자원과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정보활용 능력과 이들 정보와 지식의 흡수능력</a:t>
            </a:r>
            <a:r>
              <a:rPr lang="en-US" altLang="ko-KR" sz="1600" dirty="0">
                <a:solidFill>
                  <a:schemeClr val="tx1"/>
                </a:solidFill>
              </a:rPr>
              <a:t>, </a:t>
            </a:r>
            <a:r>
              <a:rPr lang="ko-KR" altLang="en-US" sz="1600" dirty="0">
                <a:solidFill>
                  <a:schemeClr val="tx1"/>
                </a:solidFill>
              </a:rPr>
              <a:t>그리고 혁신</a:t>
            </a:r>
            <a:r>
              <a:rPr lang="en-US" altLang="ko-KR" sz="1600" dirty="0">
                <a:solidFill>
                  <a:schemeClr val="tx1"/>
                </a:solidFill>
              </a:rPr>
              <a:t>(</a:t>
            </a:r>
            <a:r>
              <a:rPr lang="ko-KR" altLang="en-US" sz="1600" dirty="0">
                <a:solidFill>
                  <a:schemeClr val="tx1"/>
                </a:solidFill>
              </a:rPr>
              <a:t>각 제품</a:t>
            </a:r>
            <a:r>
              <a:rPr lang="en-US" altLang="ko-KR" sz="1600" dirty="0">
                <a:solidFill>
                  <a:schemeClr val="tx1"/>
                </a:solidFill>
              </a:rPr>
              <a:t>, </a:t>
            </a:r>
            <a:r>
              <a:rPr lang="ko-KR" altLang="en-US" sz="1600" dirty="0">
                <a:solidFill>
                  <a:schemeClr val="tx1"/>
                </a:solidFill>
              </a:rPr>
              <a:t>공정</a:t>
            </a:r>
            <a:r>
              <a:rPr lang="en-US" altLang="ko-KR" sz="1600" dirty="0">
                <a:solidFill>
                  <a:schemeClr val="tx1"/>
                </a:solidFill>
              </a:rPr>
              <a:t>, </a:t>
            </a:r>
            <a:r>
              <a:rPr lang="ko-KR" altLang="en-US" sz="1600" dirty="0">
                <a:solidFill>
                  <a:schemeClr val="tx1"/>
                </a:solidFill>
              </a:rPr>
              <a:t>품질</a:t>
            </a:r>
            <a:r>
              <a:rPr lang="en-US" altLang="ko-KR" sz="1600" dirty="0">
                <a:solidFill>
                  <a:schemeClr val="tx1"/>
                </a:solidFill>
              </a:rPr>
              <a:t>) </a:t>
            </a:r>
            <a:r>
              <a:rPr lang="ko-KR" altLang="en-US" sz="1600" dirty="0">
                <a:solidFill>
                  <a:schemeClr val="tx1"/>
                </a:solidFill>
              </a:rPr>
              <a:t>능력도 아주 낮은 편임</a:t>
            </a:r>
            <a:r>
              <a:rPr lang="en-US" altLang="ko-KR" sz="1600" dirty="0">
                <a:solidFill>
                  <a:schemeClr val="tx1"/>
                </a:solidFill>
              </a:rPr>
              <a:t>.</a:t>
            </a:r>
          </a:p>
          <a:p>
            <a:pPr marL="285750" indent="-285750" eaLnBrk="1" latinLnBrk="1" hangingPunct="1">
              <a:buFontTx/>
              <a:buChar char="-"/>
              <a:defRPr/>
            </a:pPr>
            <a:r>
              <a:rPr lang="ko-KR" altLang="en-US" sz="1200" dirty="0"/>
              <a:t>동남아 국가들의 제품이 침투하기 시작함</a:t>
            </a:r>
            <a:r>
              <a:rPr lang="en-US" altLang="ko-KR" sz="1200" dirty="0"/>
              <a:t>.</a:t>
            </a:r>
          </a:p>
          <a:p>
            <a:pPr eaLnBrk="1" latinLnBrk="1" hangingPunct="1">
              <a:defRPr/>
            </a:pPr>
            <a:r>
              <a:rPr lang="en-US" altLang="ko-KR" sz="19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□ </a:t>
            </a:r>
            <a:r>
              <a:rPr lang="ko-KR" altLang="en-US" sz="19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소기업</a:t>
            </a:r>
            <a:r>
              <a:rPr lang="en-US" altLang="ko-KR" sz="19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9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자영업들의 집단적 대응</a:t>
            </a:r>
            <a:endParaRPr lang="en-US" altLang="ko-KR" sz="1900" b="1" dirty="0">
              <a:solidFill>
                <a:schemeClr val="tx1"/>
              </a:solidFill>
            </a:endParaRPr>
          </a:p>
          <a:p>
            <a:pPr marL="180975" indent="-180975" eaLnBrk="1" latinLnBrk="1" hangingPunct="1">
              <a:buFontTx/>
              <a:buChar char="-"/>
              <a:defRPr/>
            </a:pPr>
            <a:r>
              <a:rPr lang="ko-KR" altLang="en-US" sz="1600" dirty="0">
                <a:solidFill>
                  <a:schemeClr val="tx1"/>
                </a:solidFill>
              </a:rPr>
              <a:t>오합지졸</a:t>
            </a:r>
            <a:r>
              <a:rPr lang="en-US" altLang="ko-KR" sz="1600" dirty="0">
                <a:solidFill>
                  <a:schemeClr val="tx1"/>
                </a:solidFill>
              </a:rPr>
              <a:t>(</a:t>
            </a:r>
            <a:r>
              <a:rPr lang="ko-KR" altLang="en-US" sz="1600" dirty="0">
                <a:solidFill>
                  <a:schemeClr val="tx1"/>
                </a:solidFill>
              </a:rPr>
              <a:t>무질서한 관계</a:t>
            </a:r>
            <a:r>
              <a:rPr lang="en-US" altLang="ko-KR" sz="1600" dirty="0">
                <a:solidFill>
                  <a:schemeClr val="tx1"/>
                </a:solidFill>
              </a:rPr>
              <a:t>)</a:t>
            </a:r>
            <a:r>
              <a:rPr lang="ko-KR" altLang="en-US" sz="1600" dirty="0">
                <a:solidFill>
                  <a:schemeClr val="tx1"/>
                </a:solidFill>
              </a:rPr>
              <a:t> </a:t>
            </a:r>
            <a:r>
              <a:rPr lang="en-US" altLang="ko-KR" sz="1600" dirty="0">
                <a:solidFill>
                  <a:schemeClr val="tx1"/>
                </a:solidFill>
              </a:rPr>
              <a:t>vs</a:t>
            </a:r>
            <a:r>
              <a:rPr lang="ko-KR" altLang="en-US" sz="1600" dirty="0">
                <a:solidFill>
                  <a:schemeClr val="tx1"/>
                </a:solidFill>
              </a:rPr>
              <a:t> 지역적인 집중 </a:t>
            </a:r>
            <a:r>
              <a:rPr lang="en-US" altLang="ko-KR" sz="1600" dirty="0">
                <a:solidFill>
                  <a:schemeClr val="tx1"/>
                </a:solidFill>
              </a:rPr>
              <a:t>(</a:t>
            </a:r>
            <a:r>
              <a:rPr lang="ko-KR" altLang="en-US" sz="1600" dirty="0">
                <a:solidFill>
                  <a:schemeClr val="tx1"/>
                </a:solidFill>
              </a:rPr>
              <a:t>내부적으로 긴밀한 관계</a:t>
            </a:r>
            <a:r>
              <a:rPr lang="en-US" altLang="ko-KR" sz="1600" dirty="0">
                <a:solidFill>
                  <a:schemeClr val="tx1"/>
                </a:solidFill>
              </a:rPr>
              <a:t>)</a:t>
            </a:r>
          </a:p>
          <a:p>
            <a:pPr marL="180975" indent="-180975" eaLnBrk="1" latinLnBrk="1" hangingPunct="1">
              <a:buFontTx/>
              <a:buChar char="-"/>
              <a:defRPr/>
            </a:pPr>
            <a:r>
              <a:rPr lang="ko-KR" altLang="en-US" sz="1600" dirty="0">
                <a:solidFill>
                  <a:schemeClr val="tx1"/>
                </a:solidFill>
              </a:rPr>
              <a:t>집단 내부의 긴밀한 분업에 경쟁과 협력</a:t>
            </a:r>
            <a:r>
              <a:rPr lang="en-US" altLang="ko-KR" sz="1600" dirty="0">
                <a:solidFill>
                  <a:schemeClr val="tx1"/>
                </a:solidFill>
              </a:rPr>
              <a:t>, </a:t>
            </a:r>
            <a:r>
              <a:rPr lang="ko-KR" altLang="en-US" sz="1600" dirty="0">
                <a:solidFill>
                  <a:schemeClr val="tx1"/>
                </a:solidFill>
              </a:rPr>
              <a:t>생산의 가치사슬에서 특정한 공정</a:t>
            </a:r>
            <a:r>
              <a:rPr lang="en-US" altLang="ko-KR" sz="1600" dirty="0">
                <a:solidFill>
                  <a:schemeClr val="tx1"/>
                </a:solidFill>
              </a:rPr>
              <a:t>/</a:t>
            </a:r>
            <a:r>
              <a:rPr lang="ko-KR" altLang="en-US" sz="1600" dirty="0">
                <a:solidFill>
                  <a:schemeClr val="tx1"/>
                </a:solidFill>
              </a:rPr>
              <a:t>단계</a:t>
            </a:r>
            <a:r>
              <a:rPr lang="en-US" altLang="ko-KR" sz="1600" dirty="0">
                <a:solidFill>
                  <a:schemeClr val="tx1"/>
                </a:solidFill>
              </a:rPr>
              <a:t>, </a:t>
            </a:r>
            <a:r>
              <a:rPr lang="ko-KR" altLang="en-US" sz="1600" dirty="0">
                <a:solidFill>
                  <a:schemeClr val="tx1"/>
                </a:solidFill>
              </a:rPr>
              <a:t>제품에 전문화</a:t>
            </a:r>
            <a:endParaRPr lang="en-US" altLang="ko-KR" sz="1600" dirty="0">
              <a:solidFill>
                <a:schemeClr val="tx1"/>
              </a:solidFill>
            </a:endParaRPr>
          </a:p>
          <a:p>
            <a:pPr marL="180975" indent="-180975" eaLnBrk="1" latinLnBrk="1" hangingPunct="1">
              <a:buFontTx/>
              <a:buChar char="-"/>
              <a:defRPr/>
            </a:pPr>
            <a:r>
              <a:rPr lang="ko-KR" altLang="en-US" sz="1600" dirty="0">
                <a:solidFill>
                  <a:schemeClr val="tx1"/>
                </a:solidFill>
              </a:rPr>
              <a:t>대기업과의 직접적인 경쟁 </a:t>
            </a:r>
            <a:r>
              <a:rPr lang="en-US" altLang="ko-KR" sz="1600" dirty="0">
                <a:solidFill>
                  <a:schemeClr val="tx1"/>
                </a:solidFill>
              </a:rPr>
              <a:t>vs </a:t>
            </a:r>
            <a:r>
              <a:rPr lang="ko-KR" altLang="en-US" sz="1600" dirty="0">
                <a:solidFill>
                  <a:schemeClr val="tx1"/>
                </a:solidFill>
              </a:rPr>
              <a:t>틈새시장</a:t>
            </a:r>
            <a:r>
              <a:rPr lang="en-US" altLang="ko-KR" sz="1600" dirty="0">
                <a:solidFill>
                  <a:schemeClr val="tx1"/>
                </a:solidFill>
              </a:rPr>
              <a:t>(niche markets)(</a:t>
            </a:r>
            <a:r>
              <a:rPr lang="ko-KR" altLang="en-US" sz="1600" dirty="0">
                <a:solidFill>
                  <a:schemeClr val="tx1"/>
                </a:solidFill>
              </a:rPr>
              <a:t>대기업에게는 좁거나 작은 시장</a:t>
            </a:r>
            <a:r>
              <a:rPr lang="en-US" altLang="ko-KR" sz="1600" dirty="0">
                <a:solidFill>
                  <a:schemeClr val="tx1"/>
                </a:solidFill>
              </a:rPr>
              <a:t>)</a:t>
            </a:r>
          </a:p>
          <a:p>
            <a:pPr marL="180975" indent="-180975" eaLnBrk="1" latinLnBrk="1" hangingPunct="1">
              <a:buFontTx/>
              <a:buChar char="-"/>
              <a:defRPr/>
            </a:pPr>
            <a:r>
              <a:rPr lang="ko-KR" altLang="en-US" sz="1600" dirty="0">
                <a:solidFill>
                  <a:schemeClr val="tx1"/>
                </a:solidFill>
              </a:rPr>
              <a:t>외부경제</a:t>
            </a:r>
            <a:r>
              <a:rPr lang="en-US" altLang="ko-KR" sz="1600" dirty="0">
                <a:solidFill>
                  <a:schemeClr val="tx1"/>
                </a:solidFill>
              </a:rPr>
              <a:t>(external economies)</a:t>
            </a:r>
            <a:r>
              <a:rPr lang="ko-KR" altLang="en-US" sz="1600" dirty="0">
                <a:solidFill>
                  <a:schemeClr val="tx1"/>
                </a:solidFill>
              </a:rPr>
              <a:t> 실현 </a:t>
            </a:r>
            <a:r>
              <a:rPr lang="en-US" altLang="ko-KR" sz="1600" dirty="0">
                <a:solidFill>
                  <a:schemeClr val="tx1"/>
                </a:solidFill>
              </a:rPr>
              <a:t>– </a:t>
            </a:r>
            <a:r>
              <a:rPr lang="ko-KR" altLang="en-US" sz="1600" dirty="0">
                <a:solidFill>
                  <a:schemeClr val="tx1"/>
                </a:solidFill>
              </a:rPr>
              <a:t>다양한 숙련</a:t>
            </a:r>
            <a:r>
              <a:rPr lang="en-US" altLang="ko-KR" sz="1600" dirty="0">
                <a:solidFill>
                  <a:schemeClr val="tx1"/>
                </a:solidFill>
              </a:rPr>
              <a:t>, </a:t>
            </a:r>
            <a:r>
              <a:rPr lang="ko-KR" altLang="en-US" sz="1600" dirty="0">
                <a:solidFill>
                  <a:schemeClr val="tx1"/>
                </a:solidFill>
              </a:rPr>
              <a:t>기술적 지식과 노하우</a:t>
            </a:r>
            <a:r>
              <a:rPr lang="en-US" altLang="ko-KR" sz="1600" dirty="0">
                <a:solidFill>
                  <a:schemeClr val="tx1"/>
                </a:solidFill>
              </a:rPr>
              <a:t>, </a:t>
            </a:r>
            <a:r>
              <a:rPr lang="ko-KR" altLang="en-US" sz="1600" dirty="0">
                <a:solidFill>
                  <a:schemeClr val="tx1"/>
                </a:solidFill>
              </a:rPr>
              <a:t>역량의 지역내 유지</a:t>
            </a:r>
            <a:r>
              <a:rPr lang="en-US" altLang="ko-KR" sz="1600" dirty="0">
                <a:solidFill>
                  <a:schemeClr val="tx1"/>
                </a:solidFill>
              </a:rPr>
              <a:t>, </a:t>
            </a:r>
            <a:r>
              <a:rPr lang="ko-KR" altLang="en-US" sz="1600" dirty="0">
                <a:solidFill>
                  <a:schemeClr val="tx1"/>
                </a:solidFill>
              </a:rPr>
              <a:t>상대적으로 낮은 채용비용으로 다양한 숙련노동 공급 </a:t>
            </a:r>
            <a:r>
              <a:rPr lang="en-US" altLang="ko-KR" sz="1600" dirty="0">
                <a:solidFill>
                  <a:schemeClr val="tx1"/>
                </a:solidFill>
              </a:rPr>
              <a:t>– </a:t>
            </a:r>
            <a:r>
              <a:rPr lang="ko-KR" altLang="en-US" sz="1600" dirty="0">
                <a:solidFill>
                  <a:schemeClr val="tx1"/>
                </a:solidFill>
              </a:rPr>
              <a:t>기술적 조직적인 지식의 확산 촉진 </a:t>
            </a:r>
            <a:endParaRPr lang="en-US" altLang="ko-KR" sz="1600" dirty="0">
              <a:solidFill>
                <a:schemeClr val="tx1"/>
              </a:solidFill>
            </a:endParaRPr>
          </a:p>
          <a:p>
            <a:pPr eaLnBrk="1" latinLnBrk="1" hangingPunct="1">
              <a:defRPr/>
            </a:pPr>
            <a:endParaRPr lang="en-US" altLang="ko-KR" sz="1200" dirty="0">
              <a:solidFill>
                <a:schemeClr val="tx1"/>
              </a:solidFill>
            </a:endParaRPr>
          </a:p>
          <a:p>
            <a:pPr eaLnBrk="1" latinLnBrk="1" hangingPunct="1">
              <a:defRPr/>
            </a:pPr>
            <a:r>
              <a:rPr lang="en-US" altLang="ko-KR" sz="19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□ </a:t>
            </a:r>
            <a:r>
              <a:rPr lang="ko-KR" altLang="en-US" sz="19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이탈리아 산업지구 발전의 조건</a:t>
            </a:r>
            <a:endParaRPr lang="en-US" altLang="ko-KR" sz="1900" dirty="0">
              <a:solidFill>
                <a:schemeClr val="tx1"/>
              </a:solidFill>
            </a:endParaRPr>
          </a:p>
          <a:p>
            <a:pPr marL="180975" indent="-180975" eaLnBrk="1" latinLnBrk="1" hangingPunct="1">
              <a:buFontTx/>
              <a:buChar char="-"/>
              <a:defRPr/>
            </a:pPr>
            <a:r>
              <a:rPr lang="ko-KR" altLang="en-US" sz="1600" dirty="0">
                <a:solidFill>
                  <a:schemeClr val="tx1"/>
                </a:solidFill>
              </a:rPr>
              <a:t>유럽시장의 통합과 확대라는 유리한 환경 작용 </a:t>
            </a:r>
            <a:r>
              <a:rPr lang="en-US" altLang="ko-KR" sz="1600" dirty="0">
                <a:solidFill>
                  <a:schemeClr val="tx1"/>
                </a:solidFill>
              </a:rPr>
              <a:t>– </a:t>
            </a:r>
            <a:r>
              <a:rPr lang="ko-KR" altLang="en-US" sz="1600" dirty="0">
                <a:solidFill>
                  <a:schemeClr val="tx1"/>
                </a:solidFill>
              </a:rPr>
              <a:t>기술발전</a:t>
            </a:r>
            <a:r>
              <a:rPr lang="en-US" altLang="ko-KR" sz="1600" dirty="0">
                <a:solidFill>
                  <a:schemeClr val="tx1"/>
                </a:solidFill>
              </a:rPr>
              <a:t>, </a:t>
            </a:r>
            <a:r>
              <a:rPr lang="ko-KR" altLang="en-US" sz="1600" dirty="0">
                <a:solidFill>
                  <a:schemeClr val="tx1"/>
                </a:solidFill>
              </a:rPr>
              <a:t>조직적 메커니즘</a:t>
            </a:r>
            <a:r>
              <a:rPr lang="en-US" altLang="ko-KR" sz="1600" dirty="0">
                <a:solidFill>
                  <a:schemeClr val="tx1"/>
                </a:solidFill>
              </a:rPr>
              <a:t>, </a:t>
            </a:r>
            <a:r>
              <a:rPr lang="ko-KR" altLang="en-US" sz="1600" dirty="0">
                <a:solidFill>
                  <a:schemeClr val="tx1"/>
                </a:solidFill>
              </a:rPr>
              <a:t>시장변화에 주목</a:t>
            </a:r>
            <a:r>
              <a:rPr lang="en-US" altLang="ko-KR" sz="1600" dirty="0">
                <a:solidFill>
                  <a:schemeClr val="tx1"/>
                </a:solidFill>
              </a:rPr>
              <a:t>, </a:t>
            </a:r>
            <a:r>
              <a:rPr lang="ko-KR" altLang="en-US" sz="1600" dirty="0">
                <a:solidFill>
                  <a:schemeClr val="tx1"/>
                </a:solidFill>
              </a:rPr>
              <a:t>제품품질 제고</a:t>
            </a:r>
            <a:r>
              <a:rPr lang="en-US" altLang="ko-KR" sz="1600" dirty="0">
                <a:solidFill>
                  <a:schemeClr val="tx1"/>
                </a:solidFill>
              </a:rPr>
              <a:t>, </a:t>
            </a:r>
            <a:r>
              <a:rPr lang="ko-KR" altLang="en-US" sz="1600" dirty="0">
                <a:solidFill>
                  <a:schemeClr val="tx1"/>
                </a:solidFill>
              </a:rPr>
              <a:t>생산시스템의 고도화 달성 기회</a:t>
            </a:r>
            <a:r>
              <a:rPr lang="en-US" altLang="ko-KR" sz="1600" dirty="0">
                <a:solidFill>
                  <a:schemeClr val="tx1"/>
                </a:solidFill>
              </a:rPr>
              <a:t>, </a:t>
            </a:r>
            <a:r>
              <a:rPr lang="ko-KR" altLang="en-US" sz="1600" dirty="0">
                <a:solidFill>
                  <a:schemeClr val="tx1"/>
                </a:solidFill>
              </a:rPr>
              <a:t>틈새시장</a:t>
            </a:r>
            <a:r>
              <a:rPr lang="en-US" altLang="ko-KR" sz="1600" dirty="0">
                <a:solidFill>
                  <a:schemeClr val="tx1"/>
                </a:solidFill>
              </a:rPr>
              <a:t>(</a:t>
            </a:r>
            <a:r>
              <a:rPr lang="ko-KR" altLang="en-US" sz="1600" dirty="0">
                <a:solidFill>
                  <a:schemeClr val="tx1"/>
                </a:solidFill>
              </a:rPr>
              <a:t>약한 경쟁</a:t>
            </a:r>
            <a:r>
              <a:rPr lang="en-US" altLang="ko-KR" sz="1600" dirty="0">
                <a:solidFill>
                  <a:schemeClr val="tx1"/>
                </a:solidFill>
              </a:rPr>
              <a:t>)</a:t>
            </a:r>
            <a:r>
              <a:rPr lang="ko-KR" altLang="en-US" sz="1600" dirty="0">
                <a:solidFill>
                  <a:schemeClr val="tx1"/>
                </a:solidFill>
              </a:rPr>
              <a:t>의 개척과 활용</a:t>
            </a:r>
            <a:endParaRPr lang="en-US" altLang="ko-KR" sz="1600" dirty="0">
              <a:solidFill>
                <a:schemeClr val="tx1"/>
              </a:solidFill>
            </a:endParaRPr>
          </a:p>
          <a:p>
            <a:pPr marL="180975" indent="-180975" eaLnBrk="1" latinLnBrk="1" hangingPunct="1">
              <a:buFontTx/>
              <a:buChar char="-"/>
              <a:defRPr/>
            </a:pPr>
            <a:r>
              <a:rPr lang="ko-KR" altLang="en-US" sz="1600" dirty="0">
                <a:solidFill>
                  <a:schemeClr val="tx1"/>
                </a:solidFill>
              </a:rPr>
              <a:t>소매부문에서 독점과 집중의 부재 </a:t>
            </a:r>
            <a:r>
              <a:rPr lang="en-US" altLang="ko-KR" sz="1600" dirty="0">
                <a:solidFill>
                  <a:schemeClr val="tx1"/>
                </a:solidFill>
              </a:rPr>
              <a:t>– 1970~80</a:t>
            </a:r>
            <a:r>
              <a:rPr lang="ko-KR" altLang="en-US" sz="1600" dirty="0">
                <a:solidFill>
                  <a:schemeClr val="tx1"/>
                </a:solidFill>
              </a:rPr>
              <a:t>년대 이탈리아에서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특히 의류와 섬유</a:t>
            </a:r>
            <a:r>
              <a:rPr lang="en-US" altLang="ko-KR" sz="1600" dirty="0">
                <a:solidFill>
                  <a:schemeClr val="tx1"/>
                </a:solidFill>
              </a:rPr>
              <a:t>, </a:t>
            </a:r>
            <a:r>
              <a:rPr lang="ko-KR" altLang="en-US" sz="1600" dirty="0">
                <a:solidFill>
                  <a:schemeClr val="tx1"/>
                </a:solidFill>
              </a:rPr>
              <a:t>신발</a:t>
            </a:r>
            <a:r>
              <a:rPr lang="en-US" altLang="ko-KR" sz="1600" dirty="0">
                <a:solidFill>
                  <a:schemeClr val="tx1"/>
                </a:solidFill>
              </a:rPr>
              <a:t>, </a:t>
            </a:r>
            <a:r>
              <a:rPr lang="ko-KR" altLang="en-US" sz="1600" dirty="0">
                <a:solidFill>
                  <a:schemeClr val="tx1"/>
                </a:solidFill>
              </a:rPr>
              <a:t>가구제품에서 소기업들의 최종시장에 대한 접근성</a:t>
            </a:r>
            <a:r>
              <a:rPr lang="en-US" altLang="ko-KR" sz="1600" dirty="0">
                <a:solidFill>
                  <a:schemeClr val="tx1"/>
                </a:solidFill>
              </a:rPr>
              <a:t>(</a:t>
            </a:r>
            <a:r>
              <a:rPr lang="ko-KR" altLang="en-US" sz="1600" dirty="0">
                <a:solidFill>
                  <a:schemeClr val="tx1"/>
                </a:solidFill>
              </a:rPr>
              <a:t>여러 개의 유통채널</a:t>
            </a:r>
            <a:r>
              <a:rPr lang="en-US" altLang="ko-KR" sz="1600" dirty="0">
                <a:solidFill>
                  <a:schemeClr val="tx1"/>
                </a:solidFill>
              </a:rPr>
              <a:t>)</a:t>
            </a:r>
            <a:r>
              <a:rPr lang="ko-KR" altLang="en-US" sz="1600" dirty="0">
                <a:solidFill>
                  <a:schemeClr val="tx1"/>
                </a:solidFill>
              </a:rPr>
              <a:t> 확보를 통해 다중적인 여러 개의</a:t>
            </a:r>
            <a:r>
              <a:rPr lang="en-US" altLang="ko-KR" sz="1600" dirty="0">
                <a:solidFill>
                  <a:schemeClr val="tx1"/>
                </a:solidFill>
              </a:rPr>
              <a:t>  </a:t>
            </a:r>
            <a:r>
              <a:rPr lang="ko-KR" altLang="en-US" sz="1600" dirty="0">
                <a:solidFill>
                  <a:schemeClr val="tx1"/>
                </a:solidFill>
              </a:rPr>
              <a:t>제조기업들 탄생</a:t>
            </a:r>
            <a:endParaRPr lang="en-US" altLang="ko-KR" sz="1600" dirty="0">
              <a:solidFill>
                <a:schemeClr val="tx1"/>
              </a:solidFill>
            </a:endParaRP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-1505"/>
            <a:ext cx="866775" cy="67795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233B5AA-F336-4653-8DE1-269678CA9930}"/>
              </a:ext>
            </a:extLst>
          </p:cNvPr>
          <p:cNvSpPr txBox="1"/>
          <p:nvPr/>
        </p:nvSpPr>
        <p:spPr>
          <a:xfrm>
            <a:off x="426480" y="70502"/>
            <a:ext cx="545120" cy="584775"/>
          </a:xfrm>
          <a:prstGeom prst="rect">
            <a:avLst/>
          </a:prstGeom>
          <a:solidFill>
            <a:srgbClr val="3678C0"/>
          </a:solidFill>
        </p:spPr>
        <p:txBody>
          <a:bodyPr wrap="square" rtlCol="0">
            <a:spAutoFit/>
          </a:bodyPr>
          <a:lstStyle/>
          <a:p>
            <a:r>
              <a:rPr lang="en-US" altLang="ko-KR" sz="3200" b="1" spc="-150" dirty="0">
                <a:solidFill>
                  <a:schemeClr val="bg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Ⅱ</a:t>
            </a:r>
            <a:endParaRPr lang="ko-KR" altLang="en-US" sz="3200" b="1" spc="-150" dirty="0">
              <a:solidFill>
                <a:schemeClr val="bg1"/>
              </a:solidFill>
              <a:latin typeface="Arial Black" panose="020B0A04020102020204" pitchFamily="34" charset="0"/>
              <a:ea typeface="나눔스퀘어라운드 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1795575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그룹 29">
            <a:extLst>
              <a:ext uri="{FF2B5EF4-FFF2-40B4-BE49-F238E27FC236}">
                <a16:creationId xmlns:a16="http://schemas.microsoft.com/office/drawing/2014/main" id="{A7074898-8274-4393-874F-42001512FEF4}"/>
              </a:ext>
            </a:extLst>
          </p:cNvPr>
          <p:cNvGrpSpPr>
            <a:grpSpLocks/>
          </p:cNvGrpSpPr>
          <p:nvPr/>
        </p:nvGrpSpPr>
        <p:grpSpPr bwMode="auto">
          <a:xfrm>
            <a:off x="1449264" y="1710333"/>
            <a:ext cx="5795962" cy="722313"/>
            <a:chOff x="1512895" y="1383286"/>
            <a:chExt cx="7147019" cy="721444"/>
          </a:xfrm>
        </p:grpSpPr>
        <p:pic>
          <p:nvPicPr>
            <p:cNvPr id="8231" name="Picture 28" descr="그림5 사본">
              <a:extLst>
                <a:ext uri="{FF2B5EF4-FFF2-40B4-BE49-F238E27FC236}">
                  <a16:creationId xmlns:a16="http://schemas.microsoft.com/office/drawing/2014/main" id="{4FC064F4-1DB8-4BA4-A00B-30745CDBC25D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60" r="72000"/>
            <a:stretch>
              <a:fillRect/>
            </a:stretch>
          </p:blipFill>
          <p:spPr bwMode="auto">
            <a:xfrm>
              <a:off x="1512895" y="1383286"/>
              <a:ext cx="5202245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32" name="Picture 28" descr="그림5 사본">
              <a:extLst>
                <a:ext uri="{FF2B5EF4-FFF2-40B4-BE49-F238E27FC236}">
                  <a16:creationId xmlns:a16="http://schemas.microsoft.com/office/drawing/2014/main" id="{17F1D735-7EED-4979-B24E-61069B279CAD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90"/>
            <a:stretch>
              <a:fillRect/>
            </a:stretch>
          </p:blipFill>
          <p:spPr bwMode="auto">
            <a:xfrm>
              <a:off x="6715140" y="1384730"/>
              <a:ext cx="1944774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195" name="Picture 28" descr="그림5 사본">
            <a:extLst>
              <a:ext uri="{FF2B5EF4-FFF2-40B4-BE49-F238E27FC236}">
                <a16:creationId xmlns:a16="http://schemas.microsoft.com/office/drawing/2014/main" id="{E7AAEB26-7DD8-413E-9CEF-A3DE57162A00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0" r="72000"/>
          <a:stretch>
            <a:fillRect/>
          </a:stretch>
        </p:blipFill>
        <p:spPr bwMode="auto">
          <a:xfrm>
            <a:off x="1296864" y="2446288"/>
            <a:ext cx="442753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28" descr="그림5 사본">
            <a:extLst>
              <a:ext uri="{FF2B5EF4-FFF2-40B4-BE49-F238E27FC236}">
                <a16:creationId xmlns:a16="http://schemas.microsoft.com/office/drawing/2014/main" id="{49F8F434-BAC8-451E-9B29-02E2573B88C7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90"/>
          <a:stretch>
            <a:fillRect/>
          </a:stretch>
        </p:blipFill>
        <p:spPr bwMode="auto">
          <a:xfrm>
            <a:off x="5724401" y="2447875"/>
            <a:ext cx="1655763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97" name="그룹 29">
            <a:extLst>
              <a:ext uri="{FF2B5EF4-FFF2-40B4-BE49-F238E27FC236}">
                <a16:creationId xmlns:a16="http://schemas.microsoft.com/office/drawing/2014/main" id="{8F36E8C0-D6F4-4E11-B654-A1A8C35B6D8D}"/>
              </a:ext>
            </a:extLst>
          </p:cNvPr>
          <p:cNvGrpSpPr>
            <a:grpSpLocks/>
          </p:cNvGrpSpPr>
          <p:nvPr/>
        </p:nvGrpSpPr>
        <p:grpSpPr bwMode="auto">
          <a:xfrm>
            <a:off x="1296864" y="998687"/>
            <a:ext cx="5795962" cy="722312"/>
            <a:chOff x="1512895" y="1383286"/>
            <a:chExt cx="7147019" cy="721444"/>
          </a:xfrm>
        </p:grpSpPr>
        <p:pic>
          <p:nvPicPr>
            <p:cNvPr id="8229" name="Picture 28" descr="그림5 사본">
              <a:extLst>
                <a:ext uri="{FF2B5EF4-FFF2-40B4-BE49-F238E27FC236}">
                  <a16:creationId xmlns:a16="http://schemas.microsoft.com/office/drawing/2014/main" id="{D03E605F-FABC-478C-8D42-EF97C5D70E8B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60" r="72000"/>
            <a:stretch>
              <a:fillRect/>
            </a:stretch>
          </p:blipFill>
          <p:spPr bwMode="auto">
            <a:xfrm>
              <a:off x="1512895" y="1383286"/>
              <a:ext cx="5202245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30" name="Picture 28" descr="그림5 사본">
              <a:extLst>
                <a:ext uri="{FF2B5EF4-FFF2-40B4-BE49-F238E27FC236}">
                  <a16:creationId xmlns:a16="http://schemas.microsoft.com/office/drawing/2014/main" id="{DCA61749-D779-4065-8384-8A82168D1061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90"/>
            <a:stretch>
              <a:fillRect/>
            </a:stretch>
          </p:blipFill>
          <p:spPr bwMode="auto">
            <a:xfrm>
              <a:off x="6715140" y="1384730"/>
              <a:ext cx="1944774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8853" name="Rectangle 5">
            <a:extLst>
              <a:ext uri="{FF2B5EF4-FFF2-40B4-BE49-F238E27FC236}">
                <a16:creationId xmlns:a16="http://schemas.microsoft.com/office/drawing/2014/main" id="{9AD031F5-749F-43E1-9B06-4820F6916D6D}"/>
              </a:ext>
            </a:extLst>
          </p:cNvPr>
          <p:cNvSpPr>
            <a:spLocks noChangeArrowheads="1"/>
          </p:cNvSpPr>
          <p:nvPr/>
        </p:nvSpPr>
        <p:spPr>
          <a:xfrm>
            <a:off x="1619126" y="2481213"/>
            <a:ext cx="5761038" cy="630237"/>
          </a:xfrm>
          <a:prstGeom prst="rect">
            <a:avLst/>
          </a:prstGeom>
        </p:spPr>
        <p:txBody>
          <a:bodyPr lIns="72000" anchor="ctr"/>
          <a:lstStyle/>
          <a:p>
            <a:pPr latinLnBrk="1">
              <a:buFont typeface="Marlett"/>
              <a:buNone/>
              <a:defRPr/>
            </a:pPr>
            <a:r>
              <a:rPr lang="ko-KR" altLang="en-US" sz="2800" b="1" spc="-15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   </a:t>
            </a:r>
            <a:endParaRPr lang="ko-KR" altLang="ko-KR" sz="2800" b="1" spc="-150">
              <a:solidFill>
                <a:schemeClr val="bg1"/>
              </a:solidFill>
              <a:effectLst>
                <a:outerShdw blurRad="25400" dist="50800" dir="2700000" algn="tl">
                  <a:srgbClr val="0B0D33"/>
                </a:outerShdw>
              </a:effectLst>
              <a:latin typeface="HY헤드라인M"/>
              <a:ea typeface="HY헤드라인M"/>
              <a:cs typeface="Arial"/>
            </a:endParaRPr>
          </a:p>
        </p:txBody>
      </p:sp>
      <p:pic>
        <p:nvPicPr>
          <p:cNvPr id="8199" name="Picture 6" descr="원-블루3">
            <a:extLst>
              <a:ext uri="{FF2B5EF4-FFF2-40B4-BE49-F238E27FC236}">
                <a16:creationId xmlns:a16="http://schemas.microsoft.com/office/drawing/2014/main" id="{92277244-2D62-4E69-8531-04DE6B5923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989" y="1700808"/>
            <a:ext cx="889000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11" descr="원-블루3">
            <a:extLst>
              <a:ext uri="{FF2B5EF4-FFF2-40B4-BE49-F238E27FC236}">
                <a16:creationId xmlns:a16="http://schemas.microsoft.com/office/drawing/2014/main" id="{ED191EB0-8E79-4E0D-8E46-D48772B863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989" y="2420888"/>
            <a:ext cx="889000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877" name="Rectangle 29">
            <a:extLst>
              <a:ext uri="{FF2B5EF4-FFF2-40B4-BE49-F238E27FC236}">
                <a16:creationId xmlns:a16="http://schemas.microsoft.com/office/drawing/2014/main" id="{F8BF243D-D29D-44E5-B4C7-919801B2900B}"/>
              </a:ext>
            </a:extLst>
          </p:cNvPr>
          <p:cNvSpPr>
            <a:spLocks noChangeArrowheads="1"/>
          </p:cNvSpPr>
          <p:nvPr/>
        </p:nvSpPr>
        <p:spPr>
          <a:xfrm>
            <a:off x="1555626" y="1028849"/>
            <a:ext cx="6003925" cy="631825"/>
          </a:xfrm>
          <a:prstGeom prst="rect">
            <a:avLst/>
          </a:prstGeom>
        </p:spPr>
        <p:txBody>
          <a:bodyPr lIns="72000" anchor="ctr"/>
          <a:lstStyle/>
          <a:p>
            <a:pPr latinLnBrk="1">
              <a:buFont typeface="Marlett"/>
              <a:buNone/>
              <a:defRPr/>
            </a:pP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  </a:t>
            </a: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</a:rPr>
              <a:t>환경변화</a:t>
            </a:r>
          </a:p>
        </p:txBody>
      </p:sp>
      <p:pic>
        <p:nvPicPr>
          <p:cNvPr id="8202" name="Picture 30" descr="원-블루3">
            <a:extLst>
              <a:ext uri="{FF2B5EF4-FFF2-40B4-BE49-F238E27FC236}">
                <a16:creationId xmlns:a16="http://schemas.microsoft.com/office/drawing/2014/main" id="{76B08F05-3F08-40E0-B32E-38126CDC71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989" y="955824"/>
            <a:ext cx="889000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3" name="Picture 12" descr="마스터">
            <a:extLst>
              <a:ext uri="{FF2B5EF4-FFF2-40B4-BE49-F238E27FC236}">
                <a16:creationId xmlns:a16="http://schemas.microsoft.com/office/drawing/2014/main" id="{A9B05663-56AB-42B7-A427-122DCE134A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1" r="86079"/>
          <a:stretch>
            <a:fillRect/>
          </a:stretch>
        </p:blipFill>
        <p:spPr bwMode="auto">
          <a:xfrm>
            <a:off x="1114401" y="955824"/>
            <a:ext cx="469900" cy="749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4" name="Picture 12" descr="마스터">
            <a:extLst>
              <a:ext uri="{FF2B5EF4-FFF2-40B4-BE49-F238E27FC236}">
                <a16:creationId xmlns:a16="http://schemas.microsoft.com/office/drawing/2014/main" id="{2138BB5D-1C66-46B0-8A58-461F7FAE11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60" r="72031"/>
          <a:stretch>
            <a:fillRect/>
          </a:stretch>
        </p:blipFill>
        <p:spPr bwMode="auto">
          <a:xfrm>
            <a:off x="1055564" y="1722750"/>
            <a:ext cx="552450" cy="704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5" name="Picture 12" descr="마스터">
            <a:extLst>
              <a:ext uri="{FF2B5EF4-FFF2-40B4-BE49-F238E27FC236}">
                <a16:creationId xmlns:a16="http://schemas.microsoft.com/office/drawing/2014/main" id="{E87B64AE-0334-4EF5-8782-7DFA1FA9D5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31" r="58510"/>
          <a:stretch>
            <a:fillRect/>
          </a:stretch>
        </p:blipFill>
        <p:spPr bwMode="auto">
          <a:xfrm>
            <a:off x="1015876" y="2454570"/>
            <a:ext cx="603250" cy="699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직사각형 30">
            <a:extLst>
              <a:ext uri="{FF2B5EF4-FFF2-40B4-BE49-F238E27FC236}">
                <a16:creationId xmlns:a16="http://schemas.microsoft.com/office/drawing/2014/main" id="{D52EF981-639F-4EAF-AF0A-F3F46F8C4DBC}"/>
              </a:ext>
            </a:extLst>
          </p:cNvPr>
          <p:cNvSpPr/>
          <p:nvPr/>
        </p:nvSpPr>
        <p:spPr>
          <a:xfrm>
            <a:off x="107504" y="188640"/>
            <a:ext cx="1298753" cy="677108"/>
          </a:xfrm>
          <a:prstGeom prst="rect">
            <a:avLst/>
          </a:prstGeom>
          <a:effectLst>
            <a:outerShdw blurRad="622300" dist="482600" dir="6840000" sx="102000" sy="102000" algn="ctr" rotWithShape="0">
              <a:schemeClr val="accent6">
                <a:lumMod val="50000"/>
              </a:schemeClr>
            </a:outerShdw>
          </a:effectLst>
        </p:spPr>
        <p:txBody>
          <a:bodyPr wrap="none">
            <a:spAutoFit/>
          </a:bodyPr>
          <a:lstStyle/>
          <a:p>
            <a:pPr eaLnBrk="1" latinLnBrk="1" hangingPunct="1">
              <a:defRPr/>
            </a:pPr>
            <a:r>
              <a:rPr lang="ko-KR" altLang="en-US" sz="3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40"/>
                    </a:srgbClr>
                  </a:outerShdw>
                </a:effectLst>
                <a:latin typeface="HY헤드라인M"/>
                <a:ea typeface="HY헤드라인M"/>
              </a:rPr>
              <a:t>목 차</a:t>
            </a:r>
          </a:p>
        </p:txBody>
      </p:sp>
      <p:grpSp>
        <p:nvGrpSpPr>
          <p:cNvPr id="8207" name="그룹 39">
            <a:extLst>
              <a:ext uri="{FF2B5EF4-FFF2-40B4-BE49-F238E27FC236}">
                <a16:creationId xmlns:a16="http://schemas.microsoft.com/office/drawing/2014/main" id="{C598BF7C-BAD4-4876-AA74-DCC712B72F58}"/>
              </a:ext>
            </a:extLst>
          </p:cNvPr>
          <p:cNvGrpSpPr>
            <a:grpSpLocks/>
          </p:cNvGrpSpPr>
          <p:nvPr/>
        </p:nvGrpSpPr>
        <p:grpSpPr bwMode="auto">
          <a:xfrm>
            <a:off x="1296863" y="3171087"/>
            <a:ext cx="6514281" cy="761969"/>
            <a:chOff x="1512895" y="1383286"/>
            <a:chExt cx="7147019" cy="721444"/>
          </a:xfrm>
        </p:grpSpPr>
        <p:pic>
          <p:nvPicPr>
            <p:cNvPr id="8227" name="Picture 28" descr="그림5 사본">
              <a:extLst>
                <a:ext uri="{FF2B5EF4-FFF2-40B4-BE49-F238E27FC236}">
                  <a16:creationId xmlns:a16="http://schemas.microsoft.com/office/drawing/2014/main" id="{DF99AA33-3CD9-4F77-A6C1-0DB8D56FD419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60" r="72000"/>
            <a:stretch>
              <a:fillRect/>
            </a:stretch>
          </p:blipFill>
          <p:spPr bwMode="auto">
            <a:xfrm>
              <a:off x="1512895" y="1383286"/>
              <a:ext cx="5202245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28" name="Picture 28" descr="그림5 사본">
              <a:extLst>
                <a:ext uri="{FF2B5EF4-FFF2-40B4-BE49-F238E27FC236}">
                  <a16:creationId xmlns:a16="http://schemas.microsoft.com/office/drawing/2014/main" id="{71E79985-B474-486C-9434-37B68A88A419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90"/>
            <a:stretch>
              <a:fillRect/>
            </a:stretch>
          </p:blipFill>
          <p:spPr bwMode="auto">
            <a:xfrm>
              <a:off x="6715140" y="1384730"/>
              <a:ext cx="1944774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" name="Rectangle 5">
            <a:extLst>
              <a:ext uri="{FF2B5EF4-FFF2-40B4-BE49-F238E27FC236}">
                <a16:creationId xmlns:a16="http://schemas.microsoft.com/office/drawing/2014/main" id="{A853ABD5-45EF-4C47-844B-AABAC600834F}"/>
              </a:ext>
            </a:extLst>
          </p:cNvPr>
          <p:cNvSpPr>
            <a:spLocks noChangeArrowheads="1"/>
          </p:cNvSpPr>
          <p:nvPr/>
        </p:nvSpPr>
        <p:spPr>
          <a:xfrm>
            <a:off x="1519362" y="4021535"/>
            <a:ext cx="6867525" cy="630237"/>
          </a:xfrm>
          <a:prstGeom prst="rect">
            <a:avLst/>
          </a:prstGeom>
        </p:spPr>
        <p:txBody>
          <a:bodyPr lIns="72000" anchor="ctr"/>
          <a:lstStyle/>
          <a:p>
            <a:pPr latinLnBrk="1">
              <a:buFont typeface="Marlett"/>
              <a:buNone/>
              <a:defRPr/>
            </a:pPr>
            <a:r>
              <a:rPr lang="ko-KR" altLang="en-US" sz="2800" b="1" spc="-15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   </a:t>
            </a:r>
            <a:endParaRPr lang="ko-KR" altLang="ko-KR" sz="2800" b="1" spc="-150">
              <a:solidFill>
                <a:schemeClr val="bg1"/>
              </a:solidFill>
              <a:effectLst>
                <a:outerShdw blurRad="25400" dist="50800" dir="2700000" algn="tl">
                  <a:srgbClr val="0B0D33"/>
                </a:outerShdw>
              </a:effectLst>
              <a:latin typeface="HY헤드라인M"/>
              <a:ea typeface="HY헤드라인M"/>
              <a:cs typeface="Arial"/>
            </a:endParaRPr>
          </a:p>
        </p:txBody>
      </p:sp>
      <p:pic>
        <p:nvPicPr>
          <p:cNvPr id="8209" name="Picture 11" descr="원-블루3">
            <a:extLst>
              <a:ext uri="{FF2B5EF4-FFF2-40B4-BE49-F238E27FC236}">
                <a16:creationId xmlns:a16="http://schemas.microsoft.com/office/drawing/2014/main" id="{5B305C6D-D2D6-413C-A54A-18CD0DDC1B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989" y="3140968"/>
            <a:ext cx="889000" cy="802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직사각형 28">
            <a:extLst>
              <a:ext uri="{FF2B5EF4-FFF2-40B4-BE49-F238E27FC236}">
                <a16:creationId xmlns:a16="http://schemas.microsoft.com/office/drawing/2014/main" id="{0C692E0B-9EFB-4325-961F-1535E9A29BBF}"/>
              </a:ext>
            </a:extLst>
          </p:cNvPr>
          <p:cNvSpPr/>
          <p:nvPr/>
        </p:nvSpPr>
        <p:spPr>
          <a:xfrm>
            <a:off x="1043965" y="3211136"/>
            <a:ext cx="595035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latinLnBrk="1" hangingPunct="1">
              <a:defRPr/>
            </a:pPr>
            <a:r>
              <a:rPr lang="en-US" altLang="ko-KR" sz="3200" b="1" dirty="0">
                <a:ln w="17780" cmpd="sng">
                  <a:solidFill>
                    <a:srgbClr val="FFFFFF"/>
                  </a:solidFill>
                  <a:prstDash val="solid"/>
                  <a:miter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 scaled="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맑은 고딕"/>
                <a:ea typeface="맑은 고딕"/>
              </a:rPr>
              <a:t>Ⅳ</a:t>
            </a:r>
            <a:endParaRPr lang="ko-KR" altLang="en-US" sz="3200" b="1" dirty="0">
              <a:ln w="17780" cmpd="sng">
                <a:solidFill>
                  <a:srgbClr val="FFFFFF"/>
                </a:solidFill>
                <a:prstDash val="solid"/>
                <a:miter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 scaled="0"/>
              </a:gradFill>
              <a:effectLst>
                <a:outerShdw blurRad="50800" algn="tl" rotWithShape="0">
                  <a:srgbClr val="000000"/>
                </a:outerShdw>
              </a:effectLst>
              <a:latin typeface="굴림"/>
              <a:ea typeface="굴림"/>
            </a:endParaRPr>
          </a:p>
        </p:txBody>
      </p:sp>
      <p:grpSp>
        <p:nvGrpSpPr>
          <p:cNvPr id="8211" name="그룹 39">
            <a:extLst>
              <a:ext uri="{FF2B5EF4-FFF2-40B4-BE49-F238E27FC236}">
                <a16:creationId xmlns:a16="http://schemas.microsoft.com/office/drawing/2014/main" id="{A2232975-76D0-4CEC-9872-95DB2D82ABDA}"/>
              </a:ext>
            </a:extLst>
          </p:cNvPr>
          <p:cNvGrpSpPr>
            <a:grpSpLocks/>
          </p:cNvGrpSpPr>
          <p:nvPr/>
        </p:nvGrpSpPr>
        <p:grpSpPr bwMode="auto">
          <a:xfrm>
            <a:off x="1296864" y="3910563"/>
            <a:ext cx="6083300" cy="720725"/>
            <a:chOff x="1512895" y="1383286"/>
            <a:chExt cx="7147019" cy="721444"/>
          </a:xfrm>
        </p:grpSpPr>
        <p:pic>
          <p:nvPicPr>
            <p:cNvPr id="8225" name="Picture 28" descr="그림5 사본">
              <a:extLst>
                <a:ext uri="{FF2B5EF4-FFF2-40B4-BE49-F238E27FC236}">
                  <a16:creationId xmlns:a16="http://schemas.microsoft.com/office/drawing/2014/main" id="{F0F5BFFC-5955-4FD3-AFB0-A6F7303B5062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60" r="72000"/>
            <a:stretch>
              <a:fillRect/>
            </a:stretch>
          </p:blipFill>
          <p:spPr bwMode="auto">
            <a:xfrm>
              <a:off x="1512895" y="1383286"/>
              <a:ext cx="5202245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26" name="Picture 28" descr="그림5 사본">
              <a:extLst>
                <a:ext uri="{FF2B5EF4-FFF2-40B4-BE49-F238E27FC236}">
                  <a16:creationId xmlns:a16="http://schemas.microsoft.com/office/drawing/2014/main" id="{5BB7838C-4E58-481A-B88E-7EB2098ABD2A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90"/>
            <a:stretch>
              <a:fillRect/>
            </a:stretch>
          </p:blipFill>
          <p:spPr bwMode="auto">
            <a:xfrm>
              <a:off x="6715140" y="1384730"/>
              <a:ext cx="1944774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212" name="Picture 11" descr="원-블루3">
            <a:extLst>
              <a:ext uri="{FF2B5EF4-FFF2-40B4-BE49-F238E27FC236}">
                <a16:creationId xmlns:a16="http://schemas.microsoft.com/office/drawing/2014/main" id="{5886D4EC-91B2-4944-9038-A1AA1D3D4B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989" y="3889926"/>
            <a:ext cx="889000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직사각형 37">
            <a:extLst>
              <a:ext uri="{FF2B5EF4-FFF2-40B4-BE49-F238E27FC236}">
                <a16:creationId xmlns:a16="http://schemas.microsoft.com/office/drawing/2014/main" id="{0C85D115-66A7-47BE-B71C-BA11C9FA2C38}"/>
              </a:ext>
            </a:extLst>
          </p:cNvPr>
          <p:cNvSpPr/>
          <p:nvPr/>
        </p:nvSpPr>
        <p:spPr>
          <a:xfrm>
            <a:off x="992835" y="3902838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latinLnBrk="1" hangingPunct="1">
              <a:defRPr/>
            </a:pPr>
            <a:r>
              <a:rPr lang="en-US" altLang="ko-KR" sz="3600" b="1" dirty="0">
                <a:ln w="17780" cmpd="sng">
                  <a:solidFill>
                    <a:srgbClr val="FFFFFF"/>
                  </a:solidFill>
                  <a:prstDash val="solid"/>
                  <a:miter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 scaled="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맑은 고딕"/>
                <a:ea typeface="맑은 고딕"/>
              </a:rPr>
              <a:t>Ⅴ</a:t>
            </a:r>
            <a:endParaRPr lang="ko-KR" altLang="en-US" sz="3600" b="1" dirty="0">
              <a:ln w="17780" cmpd="sng">
                <a:solidFill>
                  <a:srgbClr val="FFFFFF"/>
                </a:solidFill>
                <a:prstDash val="solid"/>
                <a:miter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 scaled="0"/>
              </a:gradFill>
              <a:effectLst>
                <a:outerShdw blurRad="50800" algn="tl" rotWithShape="0">
                  <a:srgbClr val="000000"/>
                </a:outerShdw>
              </a:effectLst>
              <a:latin typeface="굴림"/>
              <a:ea typeface="굴림"/>
            </a:endParaRPr>
          </a:p>
        </p:txBody>
      </p:sp>
      <p:grpSp>
        <p:nvGrpSpPr>
          <p:cNvPr id="8214" name="그룹 39">
            <a:extLst>
              <a:ext uri="{FF2B5EF4-FFF2-40B4-BE49-F238E27FC236}">
                <a16:creationId xmlns:a16="http://schemas.microsoft.com/office/drawing/2014/main" id="{0D140B6A-89DF-43C3-A17A-D2F41C8126B4}"/>
              </a:ext>
            </a:extLst>
          </p:cNvPr>
          <p:cNvGrpSpPr>
            <a:grpSpLocks/>
          </p:cNvGrpSpPr>
          <p:nvPr/>
        </p:nvGrpSpPr>
        <p:grpSpPr bwMode="auto">
          <a:xfrm>
            <a:off x="1296864" y="5469055"/>
            <a:ext cx="6083300" cy="720725"/>
            <a:chOff x="1512895" y="1383286"/>
            <a:chExt cx="7147019" cy="721444"/>
          </a:xfrm>
        </p:grpSpPr>
        <p:pic>
          <p:nvPicPr>
            <p:cNvPr id="8223" name="Picture 28" descr="그림5 사본">
              <a:extLst>
                <a:ext uri="{FF2B5EF4-FFF2-40B4-BE49-F238E27FC236}">
                  <a16:creationId xmlns:a16="http://schemas.microsoft.com/office/drawing/2014/main" id="{5FA85D05-191E-4BF7-B80D-D10834865D1D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60" r="72000"/>
            <a:stretch>
              <a:fillRect/>
            </a:stretch>
          </p:blipFill>
          <p:spPr bwMode="auto">
            <a:xfrm>
              <a:off x="1512895" y="1383286"/>
              <a:ext cx="5202245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24" name="Picture 28" descr="그림5 사본">
              <a:extLst>
                <a:ext uri="{FF2B5EF4-FFF2-40B4-BE49-F238E27FC236}">
                  <a16:creationId xmlns:a16="http://schemas.microsoft.com/office/drawing/2014/main" id="{493526E1-8DB8-4384-B9EA-D6216257BC84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90"/>
            <a:stretch>
              <a:fillRect/>
            </a:stretch>
          </p:blipFill>
          <p:spPr bwMode="auto">
            <a:xfrm>
              <a:off x="6715140" y="1384730"/>
              <a:ext cx="1944774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215" name="Picture 11" descr="원-블루3">
            <a:extLst>
              <a:ext uri="{FF2B5EF4-FFF2-40B4-BE49-F238E27FC236}">
                <a16:creationId xmlns:a16="http://schemas.microsoft.com/office/drawing/2014/main" id="{B99448B2-B55F-48EF-A0D2-572AB4F846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989" y="5456069"/>
            <a:ext cx="889000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직사각형 45">
            <a:extLst>
              <a:ext uri="{FF2B5EF4-FFF2-40B4-BE49-F238E27FC236}">
                <a16:creationId xmlns:a16="http://schemas.microsoft.com/office/drawing/2014/main" id="{50FD48D1-FCB5-42EA-8037-403614F7B059}"/>
              </a:ext>
            </a:extLst>
          </p:cNvPr>
          <p:cNvSpPr/>
          <p:nvPr/>
        </p:nvSpPr>
        <p:spPr>
          <a:xfrm>
            <a:off x="1692151" y="1772816"/>
            <a:ext cx="6264275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latinLnBrk="1">
              <a:defRPr/>
            </a:pP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맑은 고딕" pitchFamily="50" charset="-127"/>
                <a:ea typeface="맑은 고딕" pitchFamily="50" charset="-127"/>
                <a:cs typeface="Arial"/>
              </a:rPr>
              <a:t>문제제기 </a:t>
            </a:r>
            <a:r>
              <a:rPr lang="en-US" altLang="ko-KR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맑은 고딕" pitchFamily="50" charset="-127"/>
                <a:ea typeface="맑은 고딕" pitchFamily="50" charset="-127"/>
                <a:cs typeface="Arial"/>
              </a:rPr>
              <a:t>- </a:t>
            </a:r>
            <a:r>
              <a:rPr lang="ko-KR" altLang="en-US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소기업</a:t>
            </a:r>
            <a:r>
              <a:rPr lang="en-US" altLang="ko-KR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/</a:t>
            </a:r>
            <a:r>
              <a:rPr lang="ko-KR" altLang="en-US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자영업의 높은 비중과 지체</a:t>
            </a:r>
            <a:endParaRPr lang="ko-KR" altLang="en-US" sz="2800" b="1" spc="-150" dirty="0">
              <a:solidFill>
                <a:schemeClr val="bg1"/>
              </a:solidFill>
              <a:effectLst>
                <a:outerShdw blurRad="25400" dist="50800" dir="2700000" algn="tl">
                  <a:srgbClr val="0B0D33"/>
                </a:outerShdw>
              </a:effectLst>
              <a:latin typeface="맑은 고딕" pitchFamily="50" charset="-127"/>
              <a:ea typeface="맑은 고딕" pitchFamily="50" charset="-127"/>
              <a:cs typeface="Arial"/>
            </a:endParaRPr>
          </a:p>
        </p:txBody>
      </p:sp>
      <p:sp>
        <p:nvSpPr>
          <p:cNvPr id="51" name="직사각형 50">
            <a:extLst>
              <a:ext uri="{FF2B5EF4-FFF2-40B4-BE49-F238E27FC236}">
                <a16:creationId xmlns:a16="http://schemas.microsoft.com/office/drawing/2014/main" id="{289060AE-F668-4BA6-B0A0-5E96BAEDAF38}"/>
              </a:ext>
            </a:extLst>
          </p:cNvPr>
          <p:cNvSpPr/>
          <p:nvPr/>
        </p:nvSpPr>
        <p:spPr>
          <a:xfrm>
            <a:off x="1682626" y="2593925"/>
            <a:ext cx="18069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atinLnBrk="1">
              <a:buFont typeface="Marlett"/>
              <a:buNone/>
              <a:defRPr/>
            </a:pP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맑은 고딕" pitchFamily="50" charset="-127"/>
                <a:ea typeface="맑은 고딕" pitchFamily="50" charset="-127"/>
                <a:cs typeface="Arial"/>
              </a:rPr>
              <a:t> 대안적 논의</a:t>
            </a:r>
          </a:p>
        </p:txBody>
      </p:sp>
      <p:sp>
        <p:nvSpPr>
          <p:cNvPr id="52" name="직사각형 51">
            <a:extLst>
              <a:ext uri="{FF2B5EF4-FFF2-40B4-BE49-F238E27FC236}">
                <a16:creationId xmlns:a16="http://schemas.microsoft.com/office/drawing/2014/main" id="{2894B7B0-0074-4680-A312-2D83FB89AEDE}"/>
              </a:ext>
            </a:extLst>
          </p:cNvPr>
          <p:cNvSpPr/>
          <p:nvPr/>
        </p:nvSpPr>
        <p:spPr>
          <a:xfrm>
            <a:off x="1787400" y="3310862"/>
            <a:ext cx="631177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 hangingPunct="1">
              <a:defRPr/>
            </a:pPr>
            <a:r>
              <a:rPr lang="ko-KR" altLang="en-US" sz="22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</a:rPr>
              <a:t>지역의 소기업</a:t>
            </a:r>
            <a:r>
              <a:rPr lang="en-US" altLang="ko-KR" sz="22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</a:rPr>
              <a:t>/</a:t>
            </a:r>
            <a:r>
              <a:rPr lang="ko-KR" altLang="en-US" sz="22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</a:rPr>
              <a:t>자영업 부진과 일자리 부족 원인</a:t>
            </a:r>
            <a:endParaRPr lang="ko-KR" altLang="en-US" sz="2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7" name="직사각형 56">
            <a:extLst>
              <a:ext uri="{FF2B5EF4-FFF2-40B4-BE49-F238E27FC236}">
                <a16:creationId xmlns:a16="http://schemas.microsoft.com/office/drawing/2014/main" id="{05F695D5-2392-4857-84DE-05D752D69A3B}"/>
              </a:ext>
            </a:extLst>
          </p:cNvPr>
          <p:cNvSpPr/>
          <p:nvPr/>
        </p:nvSpPr>
        <p:spPr>
          <a:xfrm>
            <a:off x="998989" y="5486385"/>
            <a:ext cx="595035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latinLnBrk="1" hangingPunct="1">
              <a:defRPr/>
            </a:pPr>
            <a:r>
              <a:rPr lang="en-US" altLang="ko-KR" sz="3200" b="1" dirty="0">
                <a:ln w="17780" cmpd="sng">
                  <a:solidFill>
                    <a:srgbClr val="FFFFFF"/>
                  </a:solidFill>
                  <a:prstDash val="solid"/>
                  <a:miter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 scaled="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맑은 고딕"/>
                <a:ea typeface="맑은 고딕"/>
              </a:rPr>
              <a:t>Ⅶ</a:t>
            </a:r>
            <a:endParaRPr lang="ko-KR" altLang="en-US" sz="3600" b="1" dirty="0">
              <a:ln w="17780" cmpd="sng">
                <a:solidFill>
                  <a:srgbClr val="FFFFFF"/>
                </a:solidFill>
                <a:prstDash val="solid"/>
                <a:miter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 scaled="0"/>
              </a:gradFill>
              <a:effectLst>
                <a:outerShdw blurRad="50800" algn="tl" rotWithShape="0">
                  <a:srgbClr val="000000"/>
                </a:outerShdw>
              </a:effectLst>
              <a:latin typeface="굴림"/>
              <a:ea typeface="굴림"/>
            </a:endParaRPr>
          </a:p>
        </p:txBody>
      </p:sp>
      <p:sp>
        <p:nvSpPr>
          <p:cNvPr id="59" name="직사각형 58">
            <a:extLst>
              <a:ext uri="{FF2B5EF4-FFF2-40B4-BE49-F238E27FC236}">
                <a16:creationId xmlns:a16="http://schemas.microsoft.com/office/drawing/2014/main" id="{02EF42F5-C855-4E55-8013-60C41177A0E8}"/>
              </a:ext>
            </a:extLst>
          </p:cNvPr>
          <p:cNvSpPr/>
          <p:nvPr/>
        </p:nvSpPr>
        <p:spPr>
          <a:xfrm>
            <a:off x="1708026" y="5571014"/>
            <a:ext cx="47820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atinLnBrk="1">
              <a:defRPr/>
            </a:pPr>
            <a:r>
              <a:rPr lang="ko-KR" altLang="en-US" sz="2400" b="1" spc="-150" dirty="0">
                <a:solidFill>
                  <a:srgbClr val="FFC000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</a:rPr>
              <a:t>공동체와 네트워크를 통한 지역사업</a:t>
            </a:r>
          </a:p>
        </p:txBody>
      </p:sp>
      <p:sp>
        <p:nvSpPr>
          <p:cNvPr id="60" name="Rectangle 29">
            <a:extLst>
              <a:ext uri="{FF2B5EF4-FFF2-40B4-BE49-F238E27FC236}">
                <a16:creationId xmlns:a16="http://schemas.microsoft.com/office/drawing/2014/main" id="{B0827A79-7C24-4F7A-8B48-2A7E77C15FF1}"/>
              </a:ext>
            </a:extLst>
          </p:cNvPr>
          <p:cNvSpPr>
            <a:spLocks noChangeArrowheads="1"/>
          </p:cNvSpPr>
          <p:nvPr/>
        </p:nvSpPr>
        <p:spPr>
          <a:xfrm>
            <a:off x="1376239" y="3961153"/>
            <a:ext cx="6074866" cy="642938"/>
          </a:xfrm>
          <a:prstGeom prst="rect">
            <a:avLst/>
          </a:prstGeom>
        </p:spPr>
        <p:txBody>
          <a:bodyPr lIns="72000" anchor="ctr"/>
          <a:lstStyle/>
          <a:p>
            <a:pPr latinLnBrk="1">
              <a:buFont typeface="Marlett"/>
              <a:buNone/>
              <a:defRPr/>
            </a:pP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</a:rPr>
              <a:t>    지역 소기업</a:t>
            </a:r>
            <a:r>
              <a:rPr lang="en-US" altLang="ko-KR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</a:rPr>
              <a:t>/</a:t>
            </a: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</a:rPr>
              <a:t>자영업 기반 </a:t>
            </a:r>
            <a:r>
              <a:rPr lang="ko-KR" altLang="en-US" sz="2400" b="1" spc="-150" dirty="0" err="1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</a:rPr>
              <a:t>산업지구</a:t>
            </a: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</a:rPr>
              <a:t> 발전</a:t>
            </a:r>
          </a:p>
        </p:txBody>
      </p:sp>
      <p:grpSp>
        <p:nvGrpSpPr>
          <p:cNvPr id="41" name="그룹 39">
            <a:extLst>
              <a:ext uri="{FF2B5EF4-FFF2-40B4-BE49-F238E27FC236}">
                <a16:creationId xmlns:a16="http://schemas.microsoft.com/office/drawing/2014/main" id="{E2AD9AA2-AC4E-4E45-B820-30CC89637FE1}"/>
              </a:ext>
            </a:extLst>
          </p:cNvPr>
          <p:cNvGrpSpPr>
            <a:grpSpLocks/>
          </p:cNvGrpSpPr>
          <p:nvPr/>
        </p:nvGrpSpPr>
        <p:grpSpPr bwMode="auto">
          <a:xfrm>
            <a:off x="1296864" y="4685593"/>
            <a:ext cx="6083300" cy="720725"/>
            <a:chOff x="1512895" y="1383286"/>
            <a:chExt cx="7147019" cy="721444"/>
          </a:xfrm>
        </p:grpSpPr>
        <p:pic>
          <p:nvPicPr>
            <p:cNvPr id="42" name="Picture 28" descr="그림5 사본">
              <a:extLst>
                <a:ext uri="{FF2B5EF4-FFF2-40B4-BE49-F238E27FC236}">
                  <a16:creationId xmlns:a16="http://schemas.microsoft.com/office/drawing/2014/main" id="{72C695FF-DA8F-4322-AF09-6DB986DEB80E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60" r="72000"/>
            <a:stretch>
              <a:fillRect/>
            </a:stretch>
          </p:blipFill>
          <p:spPr bwMode="auto">
            <a:xfrm>
              <a:off x="1512895" y="1383286"/>
              <a:ext cx="5202245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" name="Picture 28" descr="그림5 사본">
              <a:extLst>
                <a:ext uri="{FF2B5EF4-FFF2-40B4-BE49-F238E27FC236}">
                  <a16:creationId xmlns:a16="http://schemas.microsoft.com/office/drawing/2014/main" id="{CCE501F8-46DB-4D59-889C-5C585506D47F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90"/>
            <a:stretch>
              <a:fillRect/>
            </a:stretch>
          </p:blipFill>
          <p:spPr bwMode="auto">
            <a:xfrm>
              <a:off x="6715140" y="1384730"/>
              <a:ext cx="1944774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4" name="Picture 11" descr="원-블루3">
            <a:extLst>
              <a:ext uri="{FF2B5EF4-FFF2-40B4-BE49-F238E27FC236}">
                <a16:creationId xmlns:a16="http://schemas.microsoft.com/office/drawing/2014/main" id="{8EFC211F-5CAE-4847-831B-85ED0FF828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989" y="4664955"/>
            <a:ext cx="889000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직사각형 44">
            <a:extLst>
              <a:ext uri="{FF2B5EF4-FFF2-40B4-BE49-F238E27FC236}">
                <a16:creationId xmlns:a16="http://schemas.microsoft.com/office/drawing/2014/main" id="{C0BE8F0D-CCD4-4C01-9DF3-E8876829DEFB}"/>
              </a:ext>
            </a:extLst>
          </p:cNvPr>
          <p:cNvSpPr/>
          <p:nvPr/>
        </p:nvSpPr>
        <p:spPr>
          <a:xfrm>
            <a:off x="942492" y="4717175"/>
            <a:ext cx="595035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latinLnBrk="1" hangingPunct="1">
              <a:defRPr/>
            </a:pPr>
            <a:r>
              <a:rPr lang="en-US" altLang="ko-KR" sz="3200" b="1" dirty="0">
                <a:ln w="17780" cmpd="sng">
                  <a:solidFill>
                    <a:srgbClr val="FFFFFF"/>
                  </a:solidFill>
                  <a:prstDash val="solid"/>
                  <a:miter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 scaled="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맑은 고딕"/>
                <a:ea typeface="맑은 고딕"/>
              </a:rPr>
              <a:t>Ⅴ</a:t>
            </a:r>
            <a:endParaRPr lang="ko-KR" altLang="en-US" sz="3200" b="1" dirty="0">
              <a:ln w="17780" cmpd="sng">
                <a:solidFill>
                  <a:srgbClr val="FFFFFF"/>
                </a:solidFill>
                <a:prstDash val="solid"/>
                <a:miter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 scaled="0"/>
              </a:gradFill>
              <a:effectLst>
                <a:outerShdw blurRad="50800" algn="tl" rotWithShape="0">
                  <a:srgbClr val="000000"/>
                </a:outerShdw>
              </a:effectLst>
              <a:latin typeface="굴림"/>
              <a:ea typeface="굴림"/>
            </a:endParaRPr>
          </a:p>
        </p:txBody>
      </p:sp>
      <p:pic>
        <p:nvPicPr>
          <p:cNvPr id="47" name="Picture 12" descr="마스터">
            <a:extLst>
              <a:ext uri="{FF2B5EF4-FFF2-40B4-BE49-F238E27FC236}">
                <a16:creationId xmlns:a16="http://schemas.microsoft.com/office/drawing/2014/main" id="{644664F0-4590-4465-8CE9-0F8E9B63B2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1" r="86079"/>
          <a:stretch>
            <a:fillRect/>
          </a:stretch>
        </p:blipFill>
        <p:spPr bwMode="auto">
          <a:xfrm>
            <a:off x="1214046" y="4686036"/>
            <a:ext cx="433580" cy="675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직사각형 47">
            <a:extLst>
              <a:ext uri="{FF2B5EF4-FFF2-40B4-BE49-F238E27FC236}">
                <a16:creationId xmlns:a16="http://schemas.microsoft.com/office/drawing/2014/main" id="{358CC48C-DDAA-473C-8155-44E9D6C01B82}"/>
              </a:ext>
            </a:extLst>
          </p:cNvPr>
          <p:cNvSpPr/>
          <p:nvPr/>
        </p:nvSpPr>
        <p:spPr>
          <a:xfrm>
            <a:off x="1708025" y="4870321"/>
            <a:ext cx="617634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defRPr/>
            </a:pPr>
            <a:r>
              <a:rPr lang="ko-KR" altLang="en-US" sz="22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</a:rPr>
              <a:t>지역 소기업</a:t>
            </a:r>
            <a:r>
              <a:rPr lang="en-US" altLang="ko-KR" sz="22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</a:rPr>
              <a:t>/</a:t>
            </a:r>
            <a:r>
              <a:rPr lang="ko-KR" altLang="en-US" sz="22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</a:rPr>
              <a:t>자영업 기반 </a:t>
            </a:r>
            <a:r>
              <a:rPr lang="ko-KR" altLang="en-US" sz="2200" b="1" spc="-150" dirty="0" err="1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</a:rPr>
              <a:t>산업지구</a:t>
            </a:r>
            <a:r>
              <a:rPr lang="ko-KR" altLang="en-US" sz="22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</a:rPr>
              <a:t> 혁신 역량 </a:t>
            </a:r>
            <a:endParaRPr lang="ko-KR" altLang="en-US" sz="2200" b="1" spc="-150" dirty="0">
              <a:solidFill>
                <a:srgbClr val="FFC000"/>
              </a:solidFill>
              <a:effectLst>
                <a:outerShdw blurRad="25400" dist="50800" dir="2700000" algn="tl">
                  <a:srgbClr val="0B0D33"/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  <a:cs typeface="Arial"/>
            </a:endParaRPr>
          </a:p>
        </p:txBody>
      </p:sp>
      <p:grpSp>
        <p:nvGrpSpPr>
          <p:cNvPr id="49" name="그룹 39">
            <a:extLst>
              <a:ext uri="{FF2B5EF4-FFF2-40B4-BE49-F238E27FC236}">
                <a16:creationId xmlns:a16="http://schemas.microsoft.com/office/drawing/2014/main" id="{0D140B6A-89DF-43C3-A17A-D2F41C8126B4}"/>
              </a:ext>
            </a:extLst>
          </p:cNvPr>
          <p:cNvGrpSpPr>
            <a:grpSpLocks/>
          </p:cNvGrpSpPr>
          <p:nvPr/>
        </p:nvGrpSpPr>
        <p:grpSpPr bwMode="auto">
          <a:xfrm>
            <a:off x="1449264" y="6164659"/>
            <a:ext cx="6083300" cy="576709"/>
            <a:chOff x="1512895" y="1383286"/>
            <a:chExt cx="7147019" cy="721444"/>
          </a:xfrm>
        </p:grpSpPr>
        <p:pic>
          <p:nvPicPr>
            <p:cNvPr id="50" name="Picture 28" descr="그림5 사본">
              <a:extLst>
                <a:ext uri="{FF2B5EF4-FFF2-40B4-BE49-F238E27FC236}">
                  <a16:creationId xmlns:a16="http://schemas.microsoft.com/office/drawing/2014/main" id="{5FA85D05-191E-4BF7-B80D-D10834865D1D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60" r="72000"/>
            <a:stretch>
              <a:fillRect/>
            </a:stretch>
          </p:blipFill>
          <p:spPr bwMode="auto">
            <a:xfrm>
              <a:off x="1512895" y="1383286"/>
              <a:ext cx="5202245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" name="Picture 28" descr="그림5 사본">
              <a:extLst>
                <a:ext uri="{FF2B5EF4-FFF2-40B4-BE49-F238E27FC236}">
                  <a16:creationId xmlns:a16="http://schemas.microsoft.com/office/drawing/2014/main" id="{493526E1-8DB8-4384-B9EA-D6216257BC84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90"/>
            <a:stretch>
              <a:fillRect/>
            </a:stretch>
          </p:blipFill>
          <p:spPr bwMode="auto">
            <a:xfrm>
              <a:off x="6715140" y="1384730"/>
              <a:ext cx="1944774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직사각형 1"/>
          <p:cNvSpPr/>
          <p:nvPr/>
        </p:nvSpPr>
        <p:spPr>
          <a:xfrm>
            <a:off x="1763688" y="6300028"/>
            <a:ext cx="21643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atinLnBrk="1">
              <a:defRPr/>
            </a:pPr>
            <a:r>
              <a:rPr lang="ko-KR" altLang="en-US" b="1" spc="-150" dirty="0">
                <a:solidFill>
                  <a:srgbClr val="FFC000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</a:rPr>
              <a:t>부록 </a:t>
            </a:r>
            <a:r>
              <a:rPr lang="en-US" altLang="ko-KR" b="1" spc="-150" dirty="0">
                <a:solidFill>
                  <a:srgbClr val="FFC000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</a:rPr>
              <a:t>– </a:t>
            </a:r>
            <a:r>
              <a:rPr lang="ko-KR" altLang="en-US" b="1" spc="-150" dirty="0">
                <a:solidFill>
                  <a:srgbClr val="FFC000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</a:rPr>
              <a:t>이탈리아 사례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8" descr="그림5 사본">
            <a:extLst>
              <a:ext uri="{FF2B5EF4-FFF2-40B4-BE49-F238E27FC236}">
                <a16:creationId xmlns:a16="http://schemas.microsoft.com/office/drawing/2014/main" id="{C6D525FE-1448-49EF-B391-3F2CD5765D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0" r="72000"/>
          <a:stretch>
            <a:fillRect/>
          </a:stretch>
        </p:blipFill>
        <p:spPr bwMode="auto">
          <a:xfrm>
            <a:off x="536575" y="-27384"/>
            <a:ext cx="5095875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28" descr="그림5 사본">
            <a:extLst>
              <a:ext uri="{FF2B5EF4-FFF2-40B4-BE49-F238E27FC236}">
                <a16:creationId xmlns:a16="http://schemas.microsoft.com/office/drawing/2014/main" id="{8236E354-0C41-432A-9066-08C85365D0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90"/>
          <a:stretch>
            <a:fillRect/>
          </a:stretch>
        </p:blipFill>
        <p:spPr bwMode="auto">
          <a:xfrm>
            <a:off x="5584825" y="-27384"/>
            <a:ext cx="2376488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9">
            <a:extLst>
              <a:ext uri="{FF2B5EF4-FFF2-40B4-BE49-F238E27FC236}">
                <a16:creationId xmlns:a16="http://schemas.microsoft.com/office/drawing/2014/main" id="{A2F158D6-125B-4AA7-A8EF-35B0C9C036DF}"/>
              </a:ext>
            </a:extLst>
          </p:cNvPr>
          <p:cNvSpPr>
            <a:spLocks noChangeArrowheads="1"/>
          </p:cNvSpPr>
          <p:nvPr/>
        </p:nvSpPr>
        <p:spPr>
          <a:xfrm>
            <a:off x="1089025" y="60871"/>
            <a:ext cx="6192838" cy="631825"/>
          </a:xfrm>
          <a:prstGeom prst="rect">
            <a:avLst/>
          </a:prstGeom>
        </p:spPr>
        <p:txBody>
          <a:bodyPr lIns="72000" anchor="ctr"/>
          <a:lstStyle/>
          <a:p>
            <a:pPr latinLnBrk="1">
              <a:buFont typeface="Marlett"/>
              <a:buNone/>
              <a:defRPr/>
            </a:pPr>
            <a:r>
              <a:rPr lang="ko-KR" altLang="en-US" sz="28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     문제제기</a:t>
            </a:r>
          </a:p>
        </p:txBody>
      </p:sp>
      <p:sp>
        <p:nvSpPr>
          <p:cNvPr id="10247" name="Rectangle 2">
            <a:extLst>
              <a:ext uri="{FF2B5EF4-FFF2-40B4-BE49-F238E27FC236}">
                <a16:creationId xmlns:a16="http://schemas.microsoft.com/office/drawing/2014/main" id="{577E0370-8827-4962-8ED9-D85121593B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813" y="8651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E09F3754-D60C-42A6-BAE9-5A621A419053}"/>
              </a:ext>
            </a:extLst>
          </p:cNvPr>
          <p:cNvSpPr/>
          <p:nvPr/>
        </p:nvSpPr>
        <p:spPr>
          <a:xfrm>
            <a:off x="1056144" y="836712"/>
            <a:ext cx="6324168" cy="369332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none">
            <a:spAutoFit/>
          </a:bodyPr>
          <a:lstStyle/>
          <a:p>
            <a:pPr indent="127000"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kern="0" dirty="0">
                <a:solidFill>
                  <a:schemeClr val="bg1"/>
                </a:solidFill>
                <a:latin typeface="함초롬돋움" panose="020B0504000101010101" pitchFamily="50" charset="-127"/>
                <a:ea typeface="함초롬돋움" panose="020B0504000101010101" pitchFamily="50" charset="-127"/>
                <a:cs typeface="함초롬돋움" panose="020B0504000101010101" pitchFamily="50" charset="-127"/>
              </a:rPr>
              <a:t>대기업 지배시장에서 자영업</a:t>
            </a:r>
            <a:r>
              <a:rPr lang="en-US" altLang="ko-KR" kern="0" dirty="0">
                <a:solidFill>
                  <a:schemeClr val="bg1"/>
                </a:solidFill>
                <a:latin typeface="함초롬돋움" panose="020B0504000101010101" pitchFamily="50" charset="-127"/>
                <a:ea typeface="함초롬돋움" panose="020B0504000101010101" pitchFamily="50" charset="-127"/>
                <a:cs typeface="함초롬돋움" panose="020B0504000101010101" pitchFamily="50" charset="-127"/>
              </a:rPr>
              <a:t>/</a:t>
            </a:r>
            <a:r>
              <a:rPr lang="ko-KR" altLang="en-US" kern="0" dirty="0">
                <a:solidFill>
                  <a:schemeClr val="bg1"/>
                </a:solidFill>
                <a:latin typeface="함초롬돋움" panose="020B0504000101010101" pitchFamily="50" charset="-127"/>
                <a:ea typeface="함초롬돋움" panose="020B0504000101010101" pitchFamily="50" charset="-127"/>
                <a:cs typeface="함초롬돋움" panose="020B0504000101010101" pitchFamily="50" charset="-127"/>
              </a:rPr>
              <a:t>소기업 쇠퇴 속 산업지구모델</a:t>
            </a:r>
          </a:p>
        </p:txBody>
      </p:sp>
      <p:sp>
        <p:nvSpPr>
          <p:cNvPr id="10" name="직사각형 10">
            <a:extLst>
              <a:ext uri="{FF2B5EF4-FFF2-40B4-BE49-F238E27FC236}">
                <a16:creationId xmlns:a16="http://schemas.microsoft.com/office/drawing/2014/main" id="{02B50586-7ECF-4734-A4BD-75B63015250B}"/>
              </a:ext>
            </a:extLst>
          </p:cNvPr>
          <p:cNvSpPr/>
          <p:nvPr/>
        </p:nvSpPr>
        <p:spPr>
          <a:xfrm>
            <a:off x="179388" y="1212850"/>
            <a:ext cx="8748712" cy="5491161"/>
          </a:xfrm>
          <a:prstGeom prst="rect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latinLnBrk="1" hangingPunct="1">
              <a:defRPr/>
            </a:pPr>
            <a:r>
              <a:rPr lang="en-US" altLang="ko-KR" sz="19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□ </a:t>
            </a:r>
            <a:r>
              <a:rPr lang="ko-KR" altLang="en-US" sz="19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대기업이 지배하는 자본주의</a:t>
            </a:r>
            <a:endParaRPr lang="en-US" altLang="ko-KR" sz="1900" b="1" dirty="0">
              <a:solidFill>
                <a:schemeClr val="tx1"/>
              </a:solidFill>
            </a:endParaRPr>
          </a:p>
          <a:p>
            <a:pPr marL="85725" indent="-85725" latinLnBrk="1">
              <a:buFontTx/>
              <a:buChar char="-"/>
            </a:pPr>
            <a:r>
              <a:rPr lang="ko-KR" altLang="en-US" sz="1600" dirty="0">
                <a:solidFill>
                  <a:schemeClr val="tx1"/>
                </a:solidFill>
              </a:rPr>
              <a:t> 현재의 자본주의 사회는 대기업들이 대량생산</a:t>
            </a:r>
            <a:r>
              <a:rPr lang="en-US" altLang="ko-KR" sz="1600" dirty="0">
                <a:solidFill>
                  <a:schemeClr val="tx1"/>
                </a:solidFill>
              </a:rPr>
              <a:t>(</a:t>
            </a:r>
            <a:r>
              <a:rPr lang="ko-KR" altLang="en-US" sz="1600" dirty="0">
                <a:solidFill>
                  <a:schemeClr val="tx1"/>
                </a:solidFill>
              </a:rPr>
              <a:t>재화와 서비스</a:t>
            </a:r>
            <a:r>
              <a:rPr lang="en-US" altLang="ko-KR" sz="1600" dirty="0">
                <a:solidFill>
                  <a:schemeClr val="tx1"/>
                </a:solidFill>
              </a:rPr>
              <a:t>)</a:t>
            </a:r>
            <a:r>
              <a:rPr lang="ko-KR" altLang="en-US" sz="1600" dirty="0">
                <a:solidFill>
                  <a:schemeClr val="tx1"/>
                </a:solidFill>
              </a:rPr>
              <a:t>을 통해 비교적 싼 값에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대량소비를 할 수 있도록 시스템이 짜여 있고 개별화된 정보제공으로 맞춤형으로 재화와 서비스 사용 지원</a:t>
            </a:r>
            <a:endParaRPr lang="en-US" altLang="ko-KR" sz="1600" dirty="0">
              <a:solidFill>
                <a:schemeClr val="tx1"/>
              </a:solidFill>
            </a:endParaRPr>
          </a:p>
          <a:p>
            <a:pPr marL="85725" indent="-85725" latinLnBrk="1">
              <a:buFontTx/>
              <a:buChar char="-"/>
            </a:pPr>
            <a:r>
              <a:rPr lang="ko-KR" altLang="en-US" sz="1600" dirty="0">
                <a:solidFill>
                  <a:schemeClr val="tx1"/>
                </a:solidFill>
              </a:rPr>
              <a:t> 현재는 벤처자본이나 혁신성을 내포한 중소기업들이 새로운 사업모델로 신시장을 개척하여 빠르게 성장함으로써 새로운 대기업이 되는 것이 최근 </a:t>
            </a:r>
            <a:r>
              <a:rPr lang="en-US" altLang="ko-KR" sz="1600" dirty="0">
                <a:solidFill>
                  <a:schemeClr val="tx1"/>
                </a:solidFill>
              </a:rPr>
              <a:t>big tech</a:t>
            </a:r>
            <a:r>
              <a:rPr lang="ko-KR" altLang="en-US" sz="1600" dirty="0">
                <a:solidFill>
                  <a:schemeClr val="tx1"/>
                </a:solidFill>
              </a:rPr>
              <a:t>의 사례 </a:t>
            </a:r>
          </a:p>
          <a:p>
            <a:pPr latinLnBrk="1"/>
            <a:r>
              <a:rPr lang="en-US" altLang="ko-KR" sz="1600" dirty="0">
                <a:solidFill>
                  <a:schemeClr val="tx1"/>
                </a:solidFill>
              </a:rPr>
              <a:t>- </a:t>
            </a:r>
            <a:r>
              <a:rPr lang="ko-KR" altLang="en-US" sz="1600" dirty="0">
                <a:solidFill>
                  <a:schemeClr val="tx1"/>
                </a:solidFill>
              </a:rPr>
              <a:t>대기업이 지배하는 자본주의에서 끈질긴 </a:t>
            </a:r>
            <a:r>
              <a:rPr lang="ko-KR" altLang="en-US" sz="1600" dirty="0" err="1">
                <a:solidFill>
                  <a:schemeClr val="tx1"/>
                </a:solidFill>
              </a:rPr>
              <a:t>생존력을</a:t>
            </a:r>
            <a:r>
              <a:rPr lang="ko-KR" altLang="en-US" sz="1600" dirty="0">
                <a:solidFill>
                  <a:schemeClr val="tx1"/>
                </a:solidFill>
              </a:rPr>
              <a:t> 보이고 있는 것이 자영업과 영세소기업</a:t>
            </a:r>
          </a:p>
          <a:p>
            <a:pPr marL="285750" indent="-285750" eaLnBrk="1" latinLnBrk="1" hangingPunct="1">
              <a:buFontTx/>
              <a:buChar char="-"/>
              <a:defRPr/>
            </a:pPr>
            <a:endParaRPr lang="en-US" altLang="ko-KR" sz="800" dirty="0">
              <a:solidFill>
                <a:schemeClr val="tx1"/>
              </a:solidFill>
            </a:endParaRPr>
          </a:p>
          <a:p>
            <a:pPr eaLnBrk="1" latinLnBrk="1" hangingPunct="1">
              <a:defRPr/>
            </a:pPr>
            <a:r>
              <a:rPr lang="en-US" altLang="ko-KR" sz="19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□</a:t>
            </a:r>
            <a:r>
              <a:rPr lang="ko-KR" altLang="en-US" sz="19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포드주의기반 대기업 확산에 따라 소기업</a:t>
            </a:r>
            <a:r>
              <a:rPr lang="en-US" altLang="ko-KR" sz="19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9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자영업은 점진적 쇠퇴와 몰락</a:t>
            </a:r>
            <a:endParaRPr lang="en-US" altLang="ko-KR" sz="1900" b="1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eaLnBrk="1" latinLnBrk="1" hangingPunct="1">
              <a:defRPr/>
            </a:pPr>
            <a:r>
              <a:rPr lang="en-US" altLang="ko-KR" sz="1600" dirty="0">
                <a:solidFill>
                  <a:schemeClr val="tx1"/>
                </a:solidFill>
              </a:rPr>
              <a:t>-19C </a:t>
            </a:r>
            <a:r>
              <a:rPr lang="ko-KR" altLang="en-US" sz="1600" dirty="0">
                <a:solidFill>
                  <a:schemeClr val="tx1"/>
                </a:solidFill>
              </a:rPr>
              <a:t>후반</a:t>
            </a:r>
            <a:r>
              <a:rPr lang="en-US" altLang="ko-KR" sz="1600" dirty="0">
                <a:solidFill>
                  <a:schemeClr val="tx1"/>
                </a:solidFill>
              </a:rPr>
              <a:t>, 20C</a:t>
            </a:r>
            <a:r>
              <a:rPr lang="ko-KR" altLang="en-US" sz="1600" dirty="0">
                <a:solidFill>
                  <a:schemeClr val="tx1"/>
                </a:solidFill>
              </a:rPr>
              <a:t> 초반까지 소기업과 자영업자들이 특정업종</a:t>
            </a:r>
            <a:r>
              <a:rPr lang="en-US" altLang="ko-KR" sz="1600" dirty="0">
                <a:solidFill>
                  <a:schemeClr val="tx1"/>
                </a:solidFill>
              </a:rPr>
              <a:t>/</a:t>
            </a:r>
            <a:r>
              <a:rPr lang="ko-KR" altLang="en-US" sz="1600" dirty="0">
                <a:solidFill>
                  <a:schemeClr val="tx1"/>
                </a:solidFill>
              </a:rPr>
              <a:t>제품으로 특화된 산업지구모델은 영국과 독일과 프랑스에서도 매우 중요했음</a:t>
            </a:r>
            <a:r>
              <a:rPr lang="en-US" altLang="ko-KR" sz="1600" dirty="0">
                <a:solidFill>
                  <a:schemeClr val="tx1"/>
                </a:solidFill>
              </a:rPr>
              <a:t>. </a:t>
            </a:r>
          </a:p>
          <a:p>
            <a:pPr marL="85725" lvl="0" indent="-85725" latinLnBrk="1">
              <a:buFontTx/>
              <a:buChar char="-"/>
            </a:pPr>
            <a:r>
              <a:rPr lang="en-US" altLang="ko-KR" sz="1600" dirty="0">
                <a:solidFill>
                  <a:schemeClr val="tx1"/>
                </a:solidFill>
              </a:rPr>
              <a:t>1920-1930</a:t>
            </a:r>
            <a:r>
              <a:rPr lang="ko-KR" altLang="en-US" sz="1600" dirty="0">
                <a:solidFill>
                  <a:schemeClr val="tx1"/>
                </a:solidFill>
              </a:rPr>
              <a:t>년대 그리고 </a:t>
            </a:r>
            <a:r>
              <a:rPr lang="en-US" altLang="ko-KR" sz="1600" dirty="0">
                <a:solidFill>
                  <a:schemeClr val="tx1"/>
                </a:solidFill>
              </a:rPr>
              <a:t>1950-60</a:t>
            </a:r>
            <a:r>
              <a:rPr lang="ko-KR" altLang="en-US" sz="1600" dirty="0">
                <a:solidFill>
                  <a:schemeClr val="tx1"/>
                </a:solidFill>
              </a:rPr>
              <a:t>년대에 북유럽에서도 대규모 포디즘 모델이 확산되면서 산업지구 모델은 점차 사라지거나 소멸되고 소규모 생산방식만 주변지역에 살아남아 있</a:t>
            </a:r>
            <a:endParaRPr lang="en-US" altLang="ko-KR" sz="1600" dirty="0">
              <a:solidFill>
                <a:schemeClr val="tx1"/>
              </a:solidFill>
            </a:endParaRPr>
          </a:p>
          <a:p>
            <a:pPr marL="180975" indent="-180975" eaLnBrk="1" latinLnBrk="1" hangingPunct="1">
              <a:buFontTx/>
              <a:buChar char="-"/>
              <a:defRPr/>
            </a:pPr>
            <a:r>
              <a:rPr lang="ko-KR" altLang="en-US" sz="1600" dirty="0">
                <a:solidFill>
                  <a:schemeClr val="tx1"/>
                </a:solidFill>
              </a:rPr>
              <a:t>생존 자영업과 소기업이 번성하거나 발전전망을 가지기 보다 대기업의 대리점</a:t>
            </a:r>
            <a:r>
              <a:rPr lang="en-US" altLang="ko-KR" sz="1600" dirty="0">
                <a:solidFill>
                  <a:schemeClr val="tx1"/>
                </a:solidFill>
              </a:rPr>
              <a:t>/</a:t>
            </a:r>
            <a:r>
              <a:rPr lang="ko-KR" altLang="en-US" sz="1600" dirty="0">
                <a:solidFill>
                  <a:schemeClr val="tx1"/>
                </a:solidFill>
              </a:rPr>
              <a:t>영업점으로 </a:t>
            </a:r>
            <a:r>
              <a:rPr lang="ko-KR" altLang="en-US" sz="1600" dirty="0" err="1">
                <a:solidFill>
                  <a:schemeClr val="tx1"/>
                </a:solidFill>
              </a:rPr>
              <a:t>종속화되거나</a:t>
            </a:r>
            <a:r>
              <a:rPr lang="ko-KR" altLang="en-US" sz="1600" dirty="0">
                <a:solidFill>
                  <a:schemeClr val="tx1"/>
                </a:solidFill>
              </a:rPr>
              <a:t> 혹은 주변화되는 등 쇠퇴일로에 있는 </a:t>
            </a:r>
            <a:r>
              <a:rPr lang="ko-KR" altLang="en-US" sz="1600" dirty="0" err="1">
                <a:solidFill>
                  <a:schemeClr val="tx1"/>
                </a:solidFill>
              </a:rPr>
              <a:t>사업체화되어</a:t>
            </a:r>
            <a:r>
              <a:rPr lang="ko-KR" altLang="en-US" sz="1600" dirty="0">
                <a:solidFill>
                  <a:schemeClr val="tx1"/>
                </a:solidFill>
              </a:rPr>
              <a:t> 옴</a:t>
            </a:r>
            <a:r>
              <a:rPr lang="en-US" altLang="ko-KR" sz="1600" dirty="0">
                <a:solidFill>
                  <a:schemeClr val="tx1"/>
                </a:solidFill>
              </a:rPr>
              <a:t>.</a:t>
            </a:r>
          </a:p>
          <a:p>
            <a:pPr marL="180975" indent="-180975" eaLnBrk="1" latinLnBrk="1" hangingPunct="1">
              <a:buFontTx/>
              <a:buChar char="-"/>
              <a:defRPr/>
            </a:pPr>
            <a:endParaRPr lang="en-US" altLang="ko-KR" sz="800" dirty="0">
              <a:solidFill>
                <a:schemeClr val="tx1"/>
              </a:solidFill>
            </a:endParaRPr>
          </a:p>
          <a:p>
            <a:pPr eaLnBrk="1" latinLnBrk="1" hangingPunct="1">
              <a:lnSpc>
                <a:spcPts val="2200"/>
              </a:lnSpc>
              <a:defRPr/>
            </a:pPr>
            <a:r>
              <a:rPr lang="en-US" altLang="ko-KR" sz="2000" b="1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□ </a:t>
            </a:r>
            <a:r>
              <a:rPr lang="ko-KR" altLang="en-US" sz="2000" b="1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대기업 주도의 경제에서 소기업</a:t>
            </a:r>
            <a:r>
              <a:rPr lang="en-US" altLang="ko-KR" sz="2000" b="1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2000" b="1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자영업자들의 대안은 무엇인가</a:t>
            </a:r>
            <a:r>
              <a:rPr lang="en-US" altLang="ko-KR" sz="2000" b="1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</a:p>
          <a:p>
            <a:pPr marL="285750" indent="-285750" eaLnBrk="1" latinLnBrk="1" hangingPunct="1">
              <a:lnSpc>
                <a:spcPts val="2200"/>
              </a:lnSpc>
              <a:buFontTx/>
              <a:buChar char="-"/>
              <a:defRPr/>
            </a:pPr>
            <a:r>
              <a:rPr lang="ko-KR" altLang="en-US" sz="160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높은 생산성</a:t>
            </a:r>
            <a:r>
              <a:rPr lang="en-US" altLang="ko-KR" sz="160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품질</a:t>
            </a:r>
            <a:r>
              <a:rPr lang="en-US" altLang="ko-KR" sz="160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경쟁력에 기반한</a:t>
            </a:r>
            <a:r>
              <a:rPr lang="en-US" altLang="ko-KR" sz="160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60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괜찮은 소득</a:t>
            </a:r>
            <a:r>
              <a:rPr lang="en-US" altLang="ko-KR" sz="160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60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임금의 확보</a:t>
            </a:r>
            <a:endParaRPr lang="en-US" altLang="ko-KR" sz="160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85750" indent="-285750" eaLnBrk="1" latinLnBrk="1" hangingPunct="1">
              <a:buFontTx/>
              <a:buChar char="-"/>
              <a:defRPr/>
            </a:pPr>
            <a:endParaRPr lang="en-US" altLang="ko-KR" sz="90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eaLnBrk="1" latinLnBrk="1" hangingPunct="1">
              <a:lnSpc>
                <a:spcPts val="2200"/>
              </a:lnSpc>
              <a:defRPr/>
            </a:pPr>
            <a:r>
              <a:rPr lang="en-US" altLang="ko-KR" sz="19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□ </a:t>
            </a:r>
            <a:r>
              <a:rPr lang="ko-KR" altLang="en-US" sz="19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소기업</a:t>
            </a:r>
            <a:r>
              <a:rPr lang="en-US" altLang="ko-KR" sz="19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9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자영업들의 집단적 번성사례 </a:t>
            </a:r>
            <a:r>
              <a:rPr lang="en-US" altLang="ko-KR" sz="19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– </a:t>
            </a:r>
            <a:r>
              <a:rPr lang="ko-KR" altLang="en-US" sz="19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이탈리아 등의 산업지구</a:t>
            </a:r>
            <a:endParaRPr lang="en-US" altLang="ko-KR" sz="1900" b="1" dirty="0">
              <a:solidFill>
                <a:schemeClr val="tx1"/>
              </a:solidFill>
            </a:endParaRPr>
          </a:p>
          <a:p>
            <a:pPr marL="180975" indent="-180975" eaLnBrk="1" latinLnBrk="1" hangingPunct="1">
              <a:buFontTx/>
              <a:buChar char="-"/>
              <a:defRPr/>
            </a:pPr>
            <a:r>
              <a:rPr lang="ko-KR" altLang="en-US" sz="1600" dirty="0">
                <a:solidFill>
                  <a:schemeClr val="tx1"/>
                </a:solidFill>
              </a:rPr>
              <a:t>대기업이 지배하고 있는 국내외 시장에서 주변화된 영세소기업과 자영업들이 집단적으로 대기업과 경쟁 혹은 틈새시장 개척으로 상당한 조직적</a:t>
            </a:r>
            <a:r>
              <a:rPr lang="en-US" altLang="ko-KR" sz="1600" dirty="0">
                <a:solidFill>
                  <a:schemeClr val="tx1"/>
                </a:solidFill>
              </a:rPr>
              <a:t>, </a:t>
            </a:r>
            <a:r>
              <a:rPr lang="ko-KR" altLang="en-US" sz="1600" dirty="0">
                <a:solidFill>
                  <a:schemeClr val="tx1"/>
                </a:solidFill>
              </a:rPr>
              <a:t>기술력을 바탕으로 경쟁력을 가지면서 비교적 높은 소득을 올리는 번성사례</a:t>
            </a:r>
            <a:r>
              <a:rPr lang="en-US" altLang="ko-KR" sz="1600" dirty="0">
                <a:solidFill>
                  <a:schemeClr val="tx1"/>
                </a:solidFill>
              </a:rPr>
              <a:t>(</a:t>
            </a:r>
            <a:r>
              <a:rPr lang="ko-KR" altLang="en-US" sz="1600" dirty="0">
                <a:solidFill>
                  <a:schemeClr val="tx1"/>
                </a:solidFill>
              </a:rPr>
              <a:t>제</a:t>
            </a:r>
            <a:r>
              <a:rPr lang="en-US" altLang="ko-KR" sz="1600" dirty="0">
                <a:solidFill>
                  <a:schemeClr val="tx1"/>
                </a:solidFill>
              </a:rPr>
              <a:t>3</a:t>
            </a:r>
            <a:r>
              <a:rPr lang="ko-KR" altLang="en-US" sz="1600" dirty="0">
                <a:solidFill>
                  <a:schemeClr val="tx1"/>
                </a:solidFill>
              </a:rPr>
              <a:t>의 이탈리아에 존재하는 산업지구</a:t>
            </a:r>
            <a:r>
              <a:rPr lang="en-US" altLang="ko-KR" sz="1600" dirty="0">
                <a:solidFill>
                  <a:schemeClr val="tx1"/>
                </a:solidFill>
              </a:rPr>
              <a:t>(industrial districts))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-1505"/>
            <a:ext cx="866775" cy="76925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233B5AA-F336-4653-8DE1-269678CA9930}"/>
              </a:ext>
            </a:extLst>
          </p:cNvPr>
          <p:cNvSpPr txBox="1"/>
          <p:nvPr/>
        </p:nvSpPr>
        <p:spPr>
          <a:xfrm>
            <a:off x="426480" y="70502"/>
            <a:ext cx="545120" cy="584775"/>
          </a:xfrm>
          <a:prstGeom prst="rect">
            <a:avLst/>
          </a:prstGeom>
          <a:solidFill>
            <a:srgbClr val="3678C0"/>
          </a:solidFill>
        </p:spPr>
        <p:txBody>
          <a:bodyPr wrap="square" rtlCol="0">
            <a:spAutoFit/>
          </a:bodyPr>
          <a:lstStyle/>
          <a:p>
            <a:r>
              <a:rPr lang="en-US" altLang="ko-KR" sz="3200" b="1" spc="-150" dirty="0">
                <a:solidFill>
                  <a:schemeClr val="bg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Ⅱ</a:t>
            </a:r>
            <a:endParaRPr lang="ko-KR" altLang="en-US" sz="3200" b="1" spc="-150" dirty="0">
              <a:solidFill>
                <a:schemeClr val="bg1"/>
              </a:solidFill>
              <a:latin typeface="Arial Black" panose="020B0A04020102020204" pitchFamily="34" charset="0"/>
              <a:ea typeface="나눔스퀘어라운드 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06645938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8" descr="그림5 사본">
            <a:extLst>
              <a:ext uri="{FF2B5EF4-FFF2-40B4-BE49-F238E27FC236}">
                <a16:creationId xmlns:a16="http://schemas.microsoft.com/office/drawing/2014/main" id="{EC3C6C9B-D3B0-4FEF-B362-C7F74C5271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90"/>
          <a:stretch>
            <a:fillRect/>
          </a:stretch>
        </p:blipFill>
        <p:spPr bwMode="auto">
          <a:xfrm>
            <a:off x="5584825" y="-53262"/>
            <a:ext cx="2376488" cy="88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79F17AFC-5474-4FFC-AE9A-0DE1811C7DFF}"/>
              </a:ext>
            </a:extLst>
          </p:cNvPr>
          <p:cNvSpPr/>
          <p:nvPr/>
        </p:nvSpPr>
        <p:spPr>
          <a:xfrm>
            <a:off x="179388" y="1019175"/>
            <a:ext cx="8856662" cy="55737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latinLnBrk="1" hangingPunct="1">
              <a:defRPr/>
            </a:pPr>
            <a:r>
              <a:rPr lang="ko-KR" altLang="en-US" dirty="0">
                <a:solidFill>
                  <a:schemeClr val="tx1"/>
                </a:solidFill>
              </a:rPr>
              <a:t>□ 유연적 전문화론</a:t>
            </a:r>
            <a:r>
              <a:rPr lang="en-US" altLang="ko-KR" dirty="0">
                <a:solidFill>
                  <a:schemeClr val="tx1"/>
                </a:solidFill>
              </a:rPr>
              <a:t>(flexible specialization)</a:t>
            </a:r>
            <a:r>
              <a:rPr lang="en-US" altLang="ko-KR" sz="1400" dirty="0">
                <a:solidFill>
                  <a:schemeClr val="tx1"/>
                </a:solidFill>
              </a:rPr>
              <a:t>(</a:t>
            </a:r>
            <a:r>
              <a:rPr lang="en-US" altLang="ko-KR" sz="1400" dirty="0" err="1">
                <a:solidFill>
                  <a:schemeClr val="tx1"/>
                </a:solidFill>
              </a:rPr>
              <a:t>Piore</a:t>
            </a:r>
            <a:r>
              <a:rPr lang="en-US" altLang="ko-KR" sz="1400" dirty="0">
                <a:solidFill>
                  <a:schemeClr val="tx1"/>
                </a:solidFill>
              </a:rPr>
              <a:t> and </a:t>
            </a:r>
            <a:r>
              <a:rPr lang="en-US" altLang="ko-KR" sz="1400" dirty="0" err="1">
                <a:solidFill>
                  <a:schemeClr val="tx1"/>
                </a:solidFill>
              </a:rPr>
              <a:t>Sabel</a:t>
            </a:r>
            <a:r>
              <a:rPr lang="en-US" altLang="ko-KR" sz="1400" dirty="0">
                <a:solidFill>
                  <a:schemeClr val="tx1"/>
                </a:solidFill>
              </a:rPr>
              <a:t> 1984)</a:t>
            </a:r>
          </a:p>
          <a:p>
            <a:pPr eaLnBrk="1" latinLnBrk="1" hangingPunct="1">
              <a:defRPr/>
            </a:pPr>
            <a:r>
              <a:rPr lang="en-US" altLang="ko-KR" sz="1400" dirty="0">
                <a:solidFill>
                  <a:schemeClr val="tx1"/>
                </a:solidFill>
              </a:rPr>
              <a:t> </a:t>
            </a:r>
            <a:r>
              <a:rPr lang="en-US" altLang="ko-KR" dirty="0">
                <a:solidFill>
                  <a:schemeClr val="tx1"/>
                </a:solidFill>
              </a:rPr>
              <a:t>– </a:t>
            </a:r>
            <a:r>
              <a:rPr lang="ko-KR" altLang="en-US" sz="1600" dirty="0">
                <a:solidFill>
                  <a:schemeClr val="tx1"/>
                </a:solidFill>
              </a:rPr>
              <a:t>대량생산방식이 지배적이나 동시에 위기에 빠짐</a:t>
            </a:r>
            <a:endParaRPr lang="en-US" altLang="ko-KR" sz="1600" dirty="0">
              <a:solidFill>
                <a:schemeClr val="tx1"/>
              </a:solidFill>
            </a:endParaRPr>
          </a:p>
          <a:p>
            <a:pPr eaLnBrk="1" latinLnBrk="1" hangingPunct="1">
              <a:defRPr/>
            </a:pPr>
            <a:r>
              <a:rPr lang="en-US" altLang="ko-KR" sz="1600" dirty="0">
                <a:solidFill>
                  <a:schemeClr val="tx1"/>
                </a:solidFill>
              </a:rPr>
              <a:t> - </a:t>
            </a:r>
            <a:r>
              <a:rPr lang="ko-KR" altLang="en-US" sz="1600" dirty="0">
                <a:solidFill>
                  <a:schemeClr val="tx1"/>
                </a:solidFill>
              </a:rPr>
              <a:t>이때 여전히 경쟁력을 갖고 번성하는 소기업의 </a:t>
            </a:r>
            <a:r>
              <a:rPr lang="ko-KR" altLang="en-US" sz="1600" dirty="0" err="1">
                <a:solidFill>
                  <a:schemeClr val="tx1"/>
                </a:solidFill>
              </a:rPr>
              <a:t>산업지구</a:t>
            </a:r>
            <a:r>
              <a:rPr lang="ko-KR" altLang="en-US" sz="1600" dirty="0">
                <a:solidFill>
                  <a:schemeClr val="tx1"/>
                </a:solidFill>
              </a:rPr>
              <a:t> 존재 </a:t>
            </a:r>
            <a:r>
              <a:rPr lang="en-US" altLang="ko-KR" sz="1600" dirty="0">
                <a:solidFill>
                  <a:schemeClr val="tx1"/>
                </a:solidFill>
              </a:rPr>
              <a:t>-</a:t>
            </a:r>
            <a:r>
              <a:rPr lang="ko-KR" altLang="en-US" sz="1600" dirty="0">
                <a:solidFill>
                  <a:schemeClr val="tx1"/>
                </a:solidFill>
              </a:rPr>
              <a:t> 유연적 전문화된 생산방식 경쟁력의 원천 탐색 </a:t>
            </a:r>
            <a:endParaRPr lang="en-US" altLang="ko-KR" sz="1600" dirty="0">
              <a:solidFill>
                <a:schemeClr val="tx1"/>
              </a:solidFill>
            </a:endParaRPr>
          </a:p>
          <a:p>
            <a:pPr eaLnBrk="1" latinLnBrk="1" hangingPunct="1">
              <a:defRPr/>
            </a:pPr>
            <a:r>
              <a:rPr lang="en-US" altLang="ko-KR" sz="1600" dirty="0">
                <a:solidFill>
                  <a:schemeClr val="tx1"/>
                </a:solidFill>
              </a:rPr>
              <a:t>– </a:t>
            </a:r>
            <a:r>
              <a:rPr lang="ko-KR" altLang="en-US" sz="1600" dirty="0">
                <a:solidFill>
                  <a:schemeClr val="tx1"/>
                </a:solidFill>
              </a:rPr>
              <a:t>지역적으로 집중된 특정업종과 제품생산에서 신뢰</a:t>
            </a:r>
            <a:r>
              <a:rPr lang="en-US" altLang="ko-KR" sz="1600" dirty="0">
                <a:solidFill>
                  <a:schemeClr val="tx1"/>
                </a:solidFill>
              </a:rPr>
              <a:t>, </a:t>
            </a:r>
            <a:r>
              <a:rPr lang="ko-KR" altLang="en-US" sz="1600" dirty="0">
                <a:solidFill>
                  <a:schemeClr val="tx1"/>
                </a:solidFill>
              </a:rPr>
              <a:t>협력</a:t>
            </a:r>
            <a:r>
              <a:rPr lang="en-US" altLang="ko-KR" sz="1600" dirty="0">
                <a:solidFill>
                  <a:schemeClr val="tx1"/>
                </a:solidFill>
              </a:rPr>
              <a:t>, </a:t>
            </a:r>
            <a:r>
              <a:rPr lang="ko-KR" altLang="en-US" sz="1600" dirty="0">
                <a:solidFill>
                  <a:schemeClr val="tx1"/>
                </a:solidFill>
              </a:rPr>
              <a:t>분업</a:t>
            </a:r>
            <a:r>
              <a:rPr lang="en-US" altLang="ko-KR" sz="1600" dirty="0">
                <a:solidFill>
                  <a:schemeClr val="tx1"/>
                </a:solidFill>
              </a:rPr>
              <a:t>, </a:t>
            </a:r>
            <a:r>
              <a:rPr lang="ko-KR" altLang="en-US" sz="1600" dirty="0">
                <a:solidFill>
                  <a:schemeClr val="tx1"/>
                </a:solidFill>
              </a:rPr>
              <a:t>혁신</a:t>
            </a:r>
            <a:r>
              <a:rPr lang="en-US" altLang="ko-KR" sz="1600" dirty="0">
                <a:solidFill>
                  <a:schemeClr val="tx1"/>
                </a:solidFill>
              </a:rPr>
              <a:t>/</a:t>
            </a:r>
            <a:r>
              <a:rPr lang="ko-KR" altLang="en-US" sz="1600" dirty="0">
                <a:solidFill>
                  <a:schemeClr val="tx1"/>
                </a:solidFill>
              </a:rPr>
              <a:t>지식확산</a:t>
            </a:r>
            <a:r>
              <a:rPr lang="en-US" altLang="ko-KR" sz="1600" dirty="0">
                <a:solidFill>
                  <a:schemeClr val="tx1"/>
                </a:solidFill>
              </a:rPr>
              <a:t>, </a:t>
            </a:r>
            <a:r>
              <a:rPr lang="ko-KR" altLang="en-US" sz="1600" dirty="0" err="1">
                <a:solidFill>
                  <a:schemeClr val="tx1"/>
                </a:solidFill>
              </a:rPr>
              <a:t>저거래비용</a:t>
            </a:r>
            <a:r>
              <a:rPr lang="en-US" altLang="ko-KR" sz="1600" dirty="0">
                <a:solidFill>
                  <a:schemeClr val="tx1"/>
                </a:solidFill>
              </a:rPr>
              <a:t>, </a:t>
            </a:r>
            <a:r>
              <a:rPr lang="ko-KR" altLang="en-US" sz="1600" dirty="0">
                <a:solidFill>
                  <a:schemeClr val="tx1"/>
                </a:solidFill>
              </a:rPr>
              <a:t>유연한 생산설비의 재택 등의 특징 발견</a:t>
            </a:r>
            <a:endParaRPr lang="en-US" altLang="ko-KR" sz="1600" dirty="0">
              <a:solidFill>
                <a:schemeClr val="tx1"/>
              </a:solidFill>
            </a:endParaRPr>
          </a:p>
          <a:p>
            <a:pPr marL="85725" indent="-85725" eaLnBrk="1" latinLnBrk="1" hangingPunct="1">
              <a:buFontTx/>
              <a:buChar char="-"/>
              <a:defRPr/>
            </a:pPr>
            <a:endParaRPr lang="en-US" altLang="ko-KR" dirty="0">
              <a:solidFill>
                <a:schemeClr val="tx1"/>
              </a:solidFill>
            </a:endParaRPr>
          </a:p>
          <a:p>
            <a:pPr eaLnBrk="1" latinLnBrk="1" hangingPunct="1">
              <a:defRPr/>
            </a:pPr>
            <a:r>
              <a:rPr lang="ko-KR" altLang="en-US" dirty="0">
                <a:solidFill>
                  <a:schemeClr val="tx1"/>
                </a:solidFill>
              </a:rPr>
              <a:t>□이탈리아의 산업지구론</a:t>
            </a:r>
            <a:r>
              <a:rPr lang="en-US" altLang="ko-KR" sz="1400" dirty="0">
                <a:solidFill>
                  <a:schemeClr val="tx1"/>
                </a:solidFill>
              </a:rPr>
              <a:t>(</a:t>
            </a:r>
            <a:r>
              <a:rPr lang="en-US" altLang="ko-KR" sz="1400" dirty="0" err="1">
                <a:solidFill>
                  <a:schemeClr val="tx1"/>
                </a:solidFill>
              </a:rPr>
              <a:t>Becatiini</a:t>
            </a:r>
            <a:r>
              <a:rPr lang="en-US" altLang="ko-KR" sz="1400" dirty="0">
                <a:solidFill>
                  <a:schemeClr val="tx1"/>
                </a:solidFill>
              </a:rPr>
              <a:t> 1987, 1989, </a:t>
            </a:r>
            <a:r>
              <a:rPr lang="en-US" altLang="ko-KR" sz="1400" dirty="0" err="1">
                <a:solidFill>
                  <a:schemeClr val="tx1"/>
                </a:solidFill>
              </a:rPr>
              <a:t>Brusco</a:t>
            </a:r>
            <a:r>
              <a:rPr lang="en-US" altLang="ko-KR" sz="1400" dirty="0">
                <a:solidFill>
                  <a:schemeClr val="tx1"/>
                </a:solidFill>
              </a:rPr>
              <a:t> 1990, Pyke et al 1990, Alberti et al 2008) </a:t>
            </a:r>
          </a:p>
          <a:p>
            <a:pPr eaLnBrk="1" latinLnBrk="1" hangingPunct="1">
              <a:defRPr/>
            </a:pPr>
            <a:r>
              <a:rPr lang="en-US" altLang="ko-KR" dirty="0">
                <a:solidFill>
                  <a:schemeClr val="tx1"/>
                </a:solidFill>
              </a:rPr>
              <a:t>– </a:t>
            </a:r>
            <a:r>
              <a:rPr lang="ko-KR" altLang="en-US" dirty="0">
                <a:solidFill>
                  <a:schemeClr val="tx1"/>
                </a:solidFill>
              </a:rPr>
              <a:t>지역공동체</a:t>
            </a:r>
            <a:r>
              <a:rPr lang="en-US" altLang="ko-KR" sz="1400" dirty="0">
                <a:solidFill>
                  <a:schemeClr val="tx1"/>
                </a:solidFill>
              </a:rPr>
              <a:t>(</a:t>
            </a:r>
            <a:r>
              <a:rPr lang="ko-KR" altLang="en-US" sz="1400" dirty="0">
                <a:solidFill>
                  <a:schemeClr val="tx1"/>
                </a:solidFill>
              </a:rPr>
              <a:t>동질적인 가치와 견해</a:t>
            </a:r>
            <a:r>
              <a:rPr lang="en-US" altLang="ko-KR" sz="1400" dirty="0">
                <a:solidFill>
                  <a:schemeClr val="tx1"/>
                </a:solidFill>
              </a:rPr>
              <a:t>)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</a:p>
          <a:p>
            <a:pPr marL="85725" indent="-85725" eaLnBrk="1" latinLnBrk="1" hangingPunct="1">
              <a:buFontTx/>
              <a:buChar char="-"/>
              <a:defRPr/>
            </a:pPr>
            <a:r>
              <a:rPr lang="ko-KR" altLang="en-US" dirty="0">
                <a:solidFill>
                  <a:schemeClr val="tx1"/>
                </a:solidFill>
              </a:rPr>
              <a:t> 역사적으로 발전된 기업들 집합</a:t>
            </a:r>
            <a:r>
              <a:rPr lang="en-US" altLang="ko-KR" sz="1400" dirty="0">
                <a:solidFill>
                  <a:schemeClr val="tx1"/>
                </a:solidFill>
              </a:rPr>
              <a:t>(</a:t>
            </a:r>
            <a:r>
              <a:rPr lang="ko-KR" altLang="en-US" sz="1400" dirty="0">
                <a:solidFill>
                  <a:schemeClr val="tx1"/>
                </a:solidFill>
              </a:rPr>
              <a:t>생산공정의 세세한 분업 속 각 기역은 특정 단계 전문화</a:t>
            </a:r>
            <a:r>
              <a:rPr lang="en-US" altLang="ko-KR" sz="1400" dirty="0">
                <a:solidFill>
                  <a:schemeClr val="tx1"/>
                </a:solidFill>
              </a:rPr>
              <a:t>, </a:t>
            </a:r>
            <a:r>
              <a:rPr lang="ko-KR" altLang="en-US" sz="1400" dirty="0">
                <a:solidFill>
                  <a:schemeClr val="tx1"/>
                </a:solidFill>
              </a:rPr>
              <a:t>협업과 분업</a:t>
            </a:r>
            <a:r>
              <a:rPr lang="en-US" altLang="ko-KR" sz="1400" dirty="0">
                <a:solidFill>
                  <a:schemeClr val="tx1"/>
                </a:solidFill>
              </a:rPr>
              <a:t>, </a:t>
            </a:r>
            <a:r>
              <a:rPr lang="ko-KR" altLang="en-US" sz="1400" dirty="0">
                <a:solidFill>
                  <a:schemeClr val="tx1"/>
                </a:solidFill>
              </a:rPr>
              <a:t>경쟁과 협조</a:t>
            </a:r>
            <a:r>
              <a:rPr lang="en-US" altLang="ko-KR" sz="1400" dirty="0">
                <a:solidFill>
                  <a:schemeClr val="tx1"/>
                </a:solidFill>
              </a:rPr>
              <a:t>)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</a:p>
          <a:p>
            <a:pPr marL="85725" indent="-85725" eaLnBrk="1" latinLnBrk="1" hangingPunct="1">
              <a:buFontTx/>
              <a:buChar char="-"/>
              <a:defRPr/>
            </a:pPr>
            <a:r>
              <a:rPr lang="ko-KR" altLang="en-US" dirty="0">
                <a:solidFill>
                  <a:schemeClr val="tx1"/>
                </a:solidFill>
              </a:rPr>
              <a:t> 인적자원</a:t>
            </a:r>
            <a:r>
              <a:rPr lang="en-US" altLang="ko-KR" sz="1400" dirty="0">
                <a:solidFill>
                  <a:schemeClr val="tx1"/>
                </a:solidFill>
              </a:rPr>
              <a:t>(</a:t>
            </a:r>
            <a:r>
              <a:rPr lang="ko-KR" altLang="en-US" sz="1400" dirty="0">
                <a:solidFill>
                  <a:schemeClr val="tx1"/>
                </a:solidFill>
              </a:rPr>
              <a:t>인력의 지속적 </a:t>
            </a:r>
            <a:r>
              <a:rPr lang="ko-KR" altLang="en-US" sz="1400" dirty="0" err="1">
                <a:solidFill>
                  <a:schemeClr val="tx1"/>
                </a:solidFill>
              </a:rPr>
              <a:t>재배분</a:t>
            </a:r>
            <a:r>
              <a:rPr lang="en-US" altLang="ko-KR" sz="1400" dirty="0">
                <a:solidFill>
                  <a:schemeClr val="tx1"/>
                </a:solidFill>
              </a:rPr>
              <a:t>/</a:t>
            </a:r>
            <a:r>
              <a:rPr lang="ko-KR" altLang="en-US" sz="1400" dirty="0">
                <a:solidFill>
                  <a:schemeClr val="tx1"/>
                </a:solidFill>
              </a:rPr>
              <a:t>지구내 이동</a:t>
            </a:r>
            <a:r>
              <a:rPr lang="en-US" altLang="ko-KR" sz="1400" dirty="0">
                <a:solidFill>
                  <a:schemeClr val="tx1"/>
                </a:solidFill>
              </a:rPr>
              <a:t>, </a:t>
            </a:r>
            <a:r>
              <a:rPr lang="ko-KR" altLang="en-US" sz="1400" dirty="0">
                <a:solidFill>
                  <a:schemeClr val="tx1"/>
                </a:solidFill>
              </a:rPr>
              <a:t>개인적 전문화와 숙련</a:t>
            </a:r>
            <a:r>
              <a:rPr lang="en-US" altLang="ko-KR" sz="1400" dirty="0">
                <a:solidFill>
                  <a:schemeClr val="tx1"/>
                </a:solidFill>
              </a:rPr>
              <a:t>)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</a:p>
          <a:p>
            <a:pPr marL="85725" indent="-85725" eaLnBrk="1" latinLnBrk="1" hangingPunct="1">
              <a:buFontTx/>
              <a:buChar char="-"/>
              <a:defRPr/>
            </a:pPr>
            <a:r>
              <a:rPr lang="ko-KR" altLang="en-US" dirty="0">
                <a:solidFill>
                  <a:schemeClr val="tx1"/>
                </a:solidFill>
              </a:rPr>
              <a:t> 시장</a:t>
            </a:r>
            <a:r>
              <a:rPr lang="en-US" altLang="ko-KR" sz="1400" dirty="0">
                <a:solidFill>
                  <a:schemeClr val="tx1"/>
                </a:solidFill>
              </a:rPr>
              <a:t>(</a:t>
            </a:r>
            <a:r>
              <a:rPr lang="ko-KR" altLang="en-US" sz="1400" dirty="0" err="1">
                <a:solidFill>
                  <a:schemeClr val="tx1"/>
                </a:solidFill>
              </a:rPr>
              <a:t>리딩기업이나</a:t>
            </a:r>
            <a:r>
              <a:rPr lang="ko-KR" altLang="en-US" sz="1400" dirty="0">
                <a:solidFill>
                  <a:schemeClr val="tx1"/>
                </a:solidFill>
              </a:rPr>
              <a:t> 중개자를 통한 외부시장과의 연계 형성</a:t>
            </a:r>
            <a:r>
              <a:rPr lang="en-US" altLang="ko-KR" sz="1400" dirty="0">
                <a:solidFill>
                  <a:schemeClr val="tx1"/>
                </a:solidFill>
              </a:rPr>
              <a:t>, </a:t>
            </a:r>
            <a:r>
              <a:rPr lang="ko-KR" altLang="en-US" sz="1400" dirty="0">
                <a:solidFill>
                  <a:schemeClr val="tx1"/>
                </a:solidFill>
              </a:rPr>
              <a:t>틈새시장</a:t>
            </a:r>
            <a:r>
              <a:rPr lang="en-US" altLang="ko-KR" sz="1400" dirty="0">
                <a:solidFill>
                  <a:schemeClr val="tx1"/>
                </a:solidFill>
              </a:rPr>
              <a:t>)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  <a:r>
              <a:rPr lang="ko-KR" altLang="en-US" dirty="0">
                <a:solidFill>
                  <a:schemeClr val="tx1"/>
                </a:solidFill>
              </a:rPr>
              <a:t>경쟁과 협력</a:t>
            </a:r>
            <a:r>
              <a:rPr lang="en-US" altLang="ko-KR" sz="1400" dirty="0">
                <a:solidFill>
                  <a:schemeClr val="tx1"/>
                </a:solidFill>
              </a:rPr>
              <a:t>(</a:t>
            </a:r>
            <a:r>
              <a:rPr lang="ko-KR" altLang="en-US" sz="1400" dirty="0">
                <a:solidFill>
                  <a:schemeClr val="tx1"/>
                </a:solidFill>
              </a:rPr>
              <a:t>위탁과 하청기업간의 협력적 상호작용</a:t>
            </a:r>
            <a:r>
              <a:rPr lang="en-US" altLang="ko-KR" sz="1400" dirty="0">
                <a:solidFill>
                  <a:schemeClr val="tx1"/>
                </a:solidFill>
              </a:rPr>
              <a:t>, </a:t>
            </a:r>
            <a:r>
              <a:rPr lang="ko-KR" altLang="en-US" sz="1400" dirty="0">
                <a:solidFill>
                  <a:schemeClr val="tx1"/>
                </a:solidFill>
              </a:rPr>
              <a:t>규모의 경제가 필요한 판매</a:t>
            </a:r>
            <a:r>
              <a:rPr lang="en-US" altLang="ko-KR" sz="1400" dirty="0">
                <a:solidFill>
                  <a:schemeClr val="tx1"/>
                </a:solidFill>
              </a:rPr>
              <a:t>, </a:t>
            </a:r>
            <a:r>
              <a:rPr lang="ko-KR" altLang="en-US" sz="1400" dirty="0" err="1">
                <a:solidFill>
                  <a:schemeClr val="tx1"/>
                </a:solidFill>
              </a:rPr>
              <a:t>마켓팅</a:t>
            </a:r>
            <a:r>
              <a:rPr lang="en-US" altLang="ko-KR" sz="1400" dirty="0">
                <a:solidFill>
                  <a:schemeClr val="tx1"/>
                </a:solidFill>
              </a:rPr>
              <a:t>, </a:t>
            </a:r>
            <a:r>
              <a:rPr lang="ko-KR" altLang="en-US" sz="1400" dirty="0">
                <a:solidFill>
                  <a:schemeClr val="tx1"/>
                </a:solidFill>
              </a:rPr>
              <a:t>국제화 영역에서의 협력</a:t>
            </a:r>
            <a:r>
              <a:rPr lang="en-US" altLang="ko-KR" sz="1400" dirty="0">
                <a:solidFill>
                  <a:schemeClr val="tx1"/>
                </a:solidFill>
              </a:rPr>
              <a:t>, </a:t>
            </a:r>
            <a:r>
              <a:rPr lang="ko-KR" altLang="en-US" sz="1400" dirty="0">
                <a:solidFill>
                  <a:schemeClr val="tx1"/>
                </a:solidFill>
              </a:rPr>
              <a:t>같은 제품과 같은 활동을 하는 기업간 경쟁</a:t>
            </a:r>
            <a:r>
              <a:rPr lang="en-US" altLang="ko-KR" sz="1400" dirty="0">
                <a:solidFill>
                  <a:schemeClr val="tx1"/>
                </a:solidFill>
              </a:rPr>
              <a:t>)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</a:p>
          <a:p>
            <a:pPr marL="85725" indent="-85725" eaLnBrk="1" latinLnBrk="1" hangingPunct="1">
              <a:buFontTx/>
              <a:buChar char="-"/>
              <a:defRPr/>
            </a:pPr>
            <a:r>
              <a:rPr lang="ko-KR" altLang="en-US" dirty="0">
                <a:solidFill>
                  <a:schemeClr val="tx1"/>
                </a:solidFill>
              </a:rPr>
              <a:t> </a:t>
            </a:r>
            <a:r>
              <a:rPr lang="ko-KR" altLang="en-US" dirty="0" err="1">
                <a:solidFill>
                  <a:schemeClr val="tx1"/>
                </a:solidFill>
              </a:rPr>
              <a:t>적응시스템</a:t>
            </a:r>
            <a:r>
              <a:rPr lang="en-US" altLang="ko-KR" sz="1400" dirty="0">
                <a:solidFill>
                  <a:schemeClr val="tx1"/>
                </a:solidFill>
              </a:rPr>
              <a:t>(</a:t>
            </a:r>
            <a:r>
              <a:rPr lang="ko-KR" altLang="en-US" sz="1400" dirty="0">
                <a:solidFill>
                  <a:schemeClr val="tx1"/>
                </a:solidFill>
              </a:rPr>
              <a:t>생산조직의 계속 변화하는 형태</a:t>
            </a:r>
            <a:r>
              <a:rPr lang="en-US" altLang="ko-KR" sz="1400" dirty="0">
                <a:solidFill>
                  <a:schemeClr val="tx1"/>
                </a:solidFill>
              </a:rPr>
              <a:t>, </a:t>
            </a:r>
            <a:r>
              <a:rPr lang="ko-KR" altLang="en-US" sz="1400" dirty="0">
                <a:solidFill>
                  <a:schemeClr val="tx1"/>
                </a:solidFill>
              </a:rPr>
              <a:t>각 생산단계의 효율성 통제 등에 빠르고 정확한 적응</a:t>
            </a:r>
            <a:r>
              <a:rPr lang="en-US" altLang="ko-KR" sz="1400" dirty="0">
                <a:solidFill>
                  <a:schemeClr val="tx1"/>
                </a:solidFill>
              </a:rPr>
              <a:t>), </a:t>
            </a:r>
            <a:r>
              <a:rPr lang="ko-KR" altLang="en-US" dirty="0">
                <a:solidFill>
                  <a:schemeClr val="tx1"/>
                </a:solidFill>
              </a:rPr>
              <a:t>기술변화</a:t>
            </a:r>
            <a:r>
              <a:rPr lang="en-US" altLang="ko-KR" sz="1400" dirty="0">
                <a:solidFill>
                  <a:schemeClr val="tx1"/>
                </a:solidFill>
              </a:rPr>
              <a:t>(</a:t>
            </a:r>
            <a:r>
              <a:rPr lang="ko-KR" altLang="en-US" sz="1400" dirty="0">
                <a:solidFill>
                  <a:schemeClr val="tx1"/>
                </a:solidFill>
              </a:rPr>
              <a:t>기술진보와 중요한 혁신의 도입은 점진적</a:t>
            </a:r>
            <a:r>
              <a:rPr lang="en-US" altLang="ko-KR" sz="1400" dirty="0">
                <a:solidFill>
                  <a:schemeClr val="tx1"/>
                </a:solidFill>
              </a:rPr>
              <a:t>)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</a:p>
          <a:p>
            <a:pPr marL="85725" indent="-85725" eaLnBrk="1" latinLnBrk="1" hangingPunct="1">
              <a:buFontTx/>
              <a:buChar char="-"/>
              <a:defRPr/>
            </a:pPr>
            <a:r>
              <a:rPr lang="en-US" altLang="ko-KR" dirty="0">
                <a:solidFill>
                  <a:schemeClr val="tx1"/>
                </a:solidFill>
              </a:rPr>
              <a:t> </a:t>
            </a:r>
            <a:r>
              <a:rPr lang="ko-KR" altLang="en-US" dirty="0">
                <a:solidFill>
                  <a:schemeClr val="tx1"/>
                </a:solidFill>
              </a:rPr>
              <a:t>지역신용시스템</a:t>
            </a:r>
            <a:r>
              <a:rPr lang="en-US" altLang="ko-KR" sz="1400" dirty="0">
                <a:solidFill>
                  <a:schemeClr val="tx1"/>
                </a:solidFill>
              </a:rPr>
              <a:t>(</a:t>
            </a:r>
            <a:r>
              <a:rPr lang="ko-KR" altLang="en-US" sz="1400" dirty="0">
                <a:solidFill>
                  <a:schemeClr val="tx1"/>
                </a:solidFill>
              </a:rPr>
              <a:t>지역은행의 성업과 신용접근</a:t>
            </a:r>
            <a:r>
              <a:rPr lang="en-US" altLang="ko-KR" sz="1400" dirty="0">
                <a:solidFill>
                  <a:schemeClr val="tx1"/>
                </a:solidFill>
              </a:rPr>
              <a:t>)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  <a:r>
              <a:rPr lang="ko-KR" altLang="en-US" dirty="0">
                <a:solidFill>
                  <a:schemeClr val="tx1"/>
                </a:solidFill>
              </a:rPr>
              <a:t>제도의 역할</a:t>
            </a:r>
            <a:r>
              <a:rPr lang="en-US" altLang="ko-KR" sz="1400" dirty="0">
                <a:solidFill>
                  <a:schemeClr val="tx1"/>
                </a:solidFill>
              </a:rPr>
              <a:t>(</a:t>
            </a:r>
            <a:r>
              <a:rPr lang="ko-KR" altLang="en-US" sz="1400" dirty="0" err="1">
                <a:solidFill>
                  <a:schemeClr val="tx1"/>
                </a:solidFill>
              </a:rPr>
              <a:t>중개자로서의</a:t>
            </a:r>
            <a:r>
              <a:rPr lang="ko-KR" altLang="en-US" sz="1400" dirty="0">
                <a:solidFill>
                  <a:schemeClr val="tx1"/>
                </a:solidFill>
              </a:rPr>
              <a:t> 역할</a:t>
            </a:r>
            <a:r>
              <a:rPr lang="en-US" altLang="ko-KR" sz="1400" dirty="0">
                <a:solidFill>
                  <a:schemeClr val="tx1"/>
                </a:solidFill>
              </a:rPr>
              <a:t>, </a:t>
            </a:r>
            <a:r>
              <a:rPr lang="ko-KR" altLang="en-US" sz="1400" dirty="0">
                <a:solidFill>
                  <a:schemeClr val="tx1"/>
                </a:solidFill>
              </a:rPr>
              <a:t>공공재 생산</a:t>
            </a:r>
            <a:r>
              <a:rPr lang="en-US" altLang="ko-KR" sz="1400" dirty="0">
                <a:solidFill>
                  <a:schemeClr val="tx1"/>
                </a:solidFill>
              </a:rPr>
              <a:t>)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  <a:r>
              <a:rPr lang="ko-KR" altLang="en-US" dirty="0">
                <a:solidFill>
                  <a:schemeClr val="tx1"/>
                </a:solidFill>
              </a:rPr>
              <a:t>역동성의 원천</a:t>
            </a:r>
            <a:r>
              <a:rPr lang="en-US" altLang="ko-KR" sz="1400" dirty="0">
                <a:solidFill>
                  <a:schemeClr val="tx1"/>
                </a:solidFill>
              </a:rPr>
              <a:t>(</a:t>
            </a:r>
            <a:r>
              <a:rPr lang="ko-KR" altLang="en-US" sz="1400" dirty="0">
                <a:solidFill>
                  <a:schemeClr val="tx1"/>
                </a:solidFill>
              </a:rPr>
              <a:t>특정생산단계나 활동의 내부화</a:t>
            </a:r>
            <a:r>
              <a:rPr lang="en-US" altLang="ko-KR" sz="1400" dirty="0">
                <a:solidFill>
                  <a:schemeClr val="tx1"/>
                </a:solidFill>
              </a:rPr>
              <a:t>/</a:t>
            </a:r>
            <a:r>
              <a:rPr lang="ko-KR" altLang="en-US" sz="1400" dirty="0">
                <a:solidFill>
                  <a:schemeClr val="tx1"/>
                </a:solidFill>
              </a:rPr>
              <a:t>외부화 결정은 비용관점은 물론 문화적</a:t>
            </a:r>
            <a:r>
              <a:rPr lang="en-US" altLang="ko-KR" sz="1400" dirty="0">
                <a:solidFill>
                  <a:schemeClr val="tx1"/>
                </a:solidFill>
              </a:rPr>
              <a:t>/</a:t>
            </a:r>
            <a:r>
              <a:rPr lang="ko-KR" altLang="en-US" sz="1400" dirty="0" err="1">
                <a:solidFill>
                  <a:schemeClr val="tx1"/>
                </a:solidFill>
              </a:rPr>
              <a:t>제도환된</a:t>
            </a:r>
            <a:r>
              <a:rPr lang="ko-KR" altLang="en-US" sz="1400" dirty="0">
                <a:solidFill>
                  <a:schemeClr val="tx1"/>
                </a:solidFill>
              </a:rPr>
              <a:t> 신념에서</a:t>
            </a:r>
            <a:r>
              <a:rPr lang="en-US" altLang="ko-KR" sz="1400" dirty="0">
                <a:solidFill>
                  <a:schemeClr val="tx1"/>
                </a:solidFill>
              </a:rPr>
              <a:t>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-1505"/>
            <a:ext cx="866775" cy="76621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233B5AA-F336-4653-8DE1-269678CA9930}"/>
              </a:ext>
            </a:extLst>
          </p:cNvPr>
          <p:cNvSpPr txBox="1"/>
          <p:nvPr/>
        </p:nvSpPr>
        <p:spPr>
          <a:xfrm>
            <a:off x="426480" y="61876"/>
            <a:ext cx="545120" cy="584775"/>
          </a:xfrm>
          <a:prstGeom prst="rect">
            <a:avLst/>
          </a:prstGeom>
          <a:solidFill>
            <a:srgbClr val="3678C0"/>
          </a:solidFill>
        </p:spPr>
        <p:txBody>
          <a:bodyPr wrap="square" rtlCol="0">
            <a:spAutoFit/>
          </a:bodyPr>
          <a:lstStyle/>
          <a:p>
            <a:r>
              <a:rPr lang="en-US" altLang="ko-KR" sz="3200" b="1" spc="-150" dirty="0">
                <a:solidFill>
                  <a:schemeClr val="bg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Ⅲ</a:t>
            </a:r>
            <a:endParaRPr lang="ko-KR" altLang="en-US" sz="3200" b="1" spc="-150" dirty="0">
              <a:solidFill>
                <a:schemeClr val="bg1"/>
              </a:solidFill>
              <a:latin typeface="Arial Black" panose="020B0A04020102020204" pitchFamily="34" charset="0"/>
              <a:ea typeface="나눔스퀘어라운드 Bold" panose="020B0600000101010101" pitchFamily="50" charset="-127"/>
            </a:endParaRPr>
          </a:p>
        </p:txBody>
      </p:sp>
      <p:pic>
        <p:nvPicPr>
          <p:cNvPr id="11" name="Picture 28" descr="그림5 사본">
            <a:extLst>
              <a:ext uri="{FF2B5EF4-FFF2-40B4-BE49-F238E27FC236}">
                <a16:creationId xmlns:a16="http://schemas.microsoft.com/office/drawing/2014/main" id="{C6D525FE-1448-49EF-B391-3F2CD5765D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0" r="72000"/>
          <a:stretch>
            <a:fillRect/>
          </a:stretch>
        </p:blipFill>
        <p:spPr bwMode="auto">
          <a:xfrm>
            <a:off x="1118295" y="-53262"/>
            <a:ext cx="4514155" cy="88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9">
            <a:extLst>
              <a:ext uri="{FF2B5EF4-FFF2-40B4-BE49-F238E27FC236}">
                <a16:creationId xmlns:a16="http://schemas.microsoft.com/office/drawing/2014/main" id="{AB2572F5-53CF-4A17-8066-D8B0FA3C5654}"/>
              </a:ext>
            </a:extLst>
          </p:cNvPr>
          <p:cNvSpPr>
            <a:spLocks noChangeArrowheads="1"/>
          </p:cNvSpPr>
          <p:nvPr/>
        </p:nvSpPr>
        <p:spPr>
          <a:xfrm>
            <a:off x="1259632" y="44624"/>
            <a:ext cx="7634845" cy="642937"/>
          </a:xfrm>
          <a:prstGeom prst="rect">
            <a:avLst/>
          </a:prstGeom>
        </p:spPr>
        <p:txBody>
          <a:bodyPr lIns="72000" anchor="ctr"/>
          <a:lstStyle/>
          <a:p>
            <a:pPr latinLnBrk="1">
              <a:buFont typeface="Marlett"/>
              <a:buNone/>
              <a:defRPr/>
            </a:pPr>
            <a:r>
              <a:rPr lang="ko-KR" altLang="en-US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 대안적 논의</a:t>
            </a:r>
            <a:r>
              <a:rPr lang="en-US" altLang="ko-KR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:</a:t>
            </a:r>
            <a:r>
              <a:rPr lang="en-US" altLang="ko-KR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 </a:t>
            </a:r>
            <a:r>
              <a:rPr lang="ko-KR" altLang="en-US" sz="2000" b="1" spc="-150" dirty="0" err="1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산업지구와</a:t>
            </a:r>
            <a:r>
              <a:rPr lang="en-US" altLang="ko-KR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 </a:t>
            </a:r>
            <a:r>
              <a:rPr lang="ko-KR" altLang="en-US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유연적 전문화</a:t>
            </a: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Times New Roman" panose="02020603050405020304" pitchFamily="18" charset="0"/>
                <a:ea typeface="HY헤드라인M"/>
              </a:rPr>
              <a:t> </a:t>
            </a:r>
            <a:r>
              <a:rPr lang="en-US" altLang="ko-KR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Times New Roman" panose="02020603050405020304" pitchFamily="18" charset="0"/>
                <a:ea typeface="HY헤드라인M"/>
              </a:rPr>
              <a:t>(industrial districts/flexible specialization)</a:t>
            </a:r>
            <a:endParaRPr lang="ko-KR" altLang="en-US" sz="2000" b="1" spc="-150" dirty="0">
              <a:solidFill>
                <a:schemeClr val="bg1"/>
              </a:solidFill>
              <a:effectLst>
                <a:outerShdw blurRad="25400" dist="50800" dir="2700000" algn="tl">
                  <a:srgbClr val="0B0D33"/>
                </a:outerShdw>
              </a:effectLst>
              <a:latin typeface="Times New Roman" panose="02020603050405020304" pitchFamily="18" charset="0"/>
              <a:ea typeface="HY헤드라인M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8" descr="그림5 사본">
            <a:extLst>
              <a:ext uri="{FF2B5EF4-FFF2-40B4-BE49-F238E27FC236}">
                <a16:creationId xmlns:a16="http://schemas.microsoft.com/office/drawing/2014/main" id="{EC3C6C9B-D3B0-4FEF-B362-C7F74C5271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90"/>
          <a:stretch>
            <a:fillRect/>
          </a:stretch>
        </p:blipFill>
        <p:spPr bwMode="auto">
          <a:xfrm>
            <a:off x="5584824" y="91425"/>
            <a:ext cx="3163639" cy="765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8" descr="그림5 사본">
            <a:extLst>
              <a:ext uri="{FF2B5EF4-FFF2-40B4-BE49-F238E27FC236}">
                <a16:creationId xmlns:a16="http://schemas.microsoft.com/office/drawing/2014/main" id="{7428CFA4-0EFA-4A28-A645-92827EC99A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0" r="72000"/>
          <a:stretch>
            <a:fillRect/>
          </a:stretch>
        </p:blipFill>
        <p:spPr bwMode="auto">
          <a:xfrm>
            <a:off x="536575" y="91424"/>
            <a:ext cx="5095875" cy="765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015EA270-9EAF-4E11-83D3-B0C663B823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3305127"/>
              </p:ext>
            </p:extLst>
          </p:nvPr>
        </p:nvGraphicFramePr>
        <p:xfrm>
          <a:off x="251520" y="942953"/>
          <a:ext cx="8676580" cy="2283717"/>
        </p:xfrm>
        <a:graphic>
          <a:graphicData uri="http://schemas.openxmlformats.org/drawingml/2006/table">
            <a:tbl>
              <a:tblPr/>
              <a:tblGrid>
                <a:gridCol w="1759348">
                  <a:extLst>
                    <a:ext uri="{9D8B030D-6E8A-4147-A177-3AD203B41FA5}">
                      <a16:colId xmlns:a16="http://schemas.microsoft.com/office/drawing/2014/main" val="2276535443"/>
                    </a:ext>
                  </a:extLst>
                </a:gridCol>
                <a:gridCol w="2129084">
                  <a:extLst>
                    <a:ext uri="{9D8B030D-6E8A-4147-A177-3AD203B41FA5}">
                      <a16:colId xmlns:a16="http://schemas.microsoft.com/office/drawing/2014/main" val="2361831411"/>
                    </a:ext>
                  </a:extLst>
                </a:gridCol>
                <a:gridCol w="2736304">
                  <a:extLst>
                    <a:ext uri="{9D8B030D-6E8A-4147-A177-3AD203B41FA5}">
                      <a16:colId xmlns:a16="http://schemas.microsoft.com/office/drawing/2014/main" val="3136864428"/>
                    </a:ext>
                  </a:extLst>
                </a:gridCol>
                <a:gridCol w="2051844">
                  <a:extLst>
                    <a:ext uri="{9D8B030D-6E8A-4147-A177-3AD203B41FA5}">
                      <a16:colId xmlns:a16="http://schemas.microsoft.com/office/drawing/2014/main" val="3727093416"/>
                    </a:ext>
                  </a:extLst>
                </a:gridCol>
              </a:tblGrid>
              <a:tr h="406079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다수 고객</a:t>
                      </a:r>
                      <a:endParaRPr lang="ko-KR" altLang="en-US" sz="16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중간 수의 고객</a:t>
                      </a:r>
                      <a:endParaRPr lang="ko-KR" altLang="en-US" sz="16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소수 고객</a:t>
                      </a:r>
                      <a:r>
                        <a:rPr lang="en-US" altLang="ko-KR" sz="16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(</a:t>
                      </a:r>
                      <a:r>
                        <a:rPr lang="ko-KR" altLang="en-US" sz="16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소비자</a:t>
                      </a:r>
                      <a:r>
                        <a:rPr lang="en-US" altLang="ko-KR" sz="16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)</a:t>
                      </a:r>
                      <a:endParaRPr lang="ko-KR" altLang="en-US" sz="16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2884980"/>
                  </a:ext>
                </a:extLst>
              </a:tr>
              <a:tr h="487440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다수 생산자</a:t>
                      </a:r>
                      <a:r>
                        <a:rPr lang="en-US" altLang="ko-KR" sz="12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(</a:t>
                      </a: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자영업자</a:t>
                      </a:r>
                      <a:r>
                        <a:rPr lang="en-US" altLang="ko-KR" sz="12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, </a:t>
                      </a: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소기업 등</a:t>
                      </a:r>
                      <a:r>
                        <a:rPr lang="en-US" altLang="ko-KR" sz="12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)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자유경쟁시장</a:t>
                      </a:r>
                      <a:r>
                        <a:rPr lang="en-US" altLang="ko-KR" sz="12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(</a:t>
                      </a: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다수의 국내제품</a:t>
                      </a:r>
                      <a:r>
                        <a:rPr lang="en-US" altLang="ko-KR" sz="12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/</a:t>
                      </a: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서비스시장</a:t>
                      </a:r>
                      <a:r>
                        <a:rPr lang="en-US" altLang="ko-KR" sz="12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)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0" spc="-50" dirty="0">
                        <a:solidFill>
                          <a:srgbClr val="000000"/>
                        </a:solidFill>
                        <a:effectLst/>
                        <a:latin typeface="함초롬바탕" panose="020305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5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수요독점</a:t>
                      </a:r>
                      <a:r>
                        <a:rPr lang="en-US" altLang="ko-KR" sz="1200" kern="0" spc="-5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(</a:t>
                      </a:r>
                      <a:r>
                        <a:rPr lang="ko-KR" altLang="en-US" sz="1200" kern="0" spc="-5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담배</a:t>
                      </a:r>
                      <a:r>
                        <a:rPr lang="en-US" altLang="ko-KR" sz="1200" kern="0" spc="-5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,</a:t>
                      </a:r>
                      <a:r>
                        <a:rPr lang="ko-KR" altLang="en-US" sz="1200" kern="0" spc="-5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특정재료</a:t>
                      </a:r>
                      <a:r>
                        <a:rPr lang="en-US" altLang="ko-KR" sz="1200" kern="0" spc="-5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, </a:t>
                      </a:r>
                      <a:r>
                        <a:rPr lang="ko-KR" altLang="en-US" sz="1200" kern="0" spc="-5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대형도매상</a:t>
                      </a:r>
                      <a:r>
                        <a:rPr lang="en-US" altLang="ko-KR" sz="1200" kern="0" spc="-5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)</a:t>
                      </a:r>
                      <a:endParaRPr lang="ko-KR" altLang="en-US" sz="12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3495536"/>
                  </a:ext>
                </a:extLst>
              </a:tr>
              <a:tr h="572973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중간수의 생산자</a:t>
                      </a:r>
                      <a:r>
                        <a:rPr lang="en-US" altLang="ko-KR" sz="12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, </a:t>
                      </a: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특정업종</a:t>
                      </a:r>
                      <a:r>
                        <a:rPr lang="en-US" altLang="ko-KR" sz="12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/</a:t>
                      </a: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제품의 중소기업</a:t>
                      </a:r>
                      <a:r>
                        <a:rPr lang="en-US" altLang="ko-KR" sz="12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/</a:t>
                      </a: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영세기업</a:t>
                      </a:r>
                      <a:r>
                        <a:rPr lang="en-US" altLang="ko-KR" sz="12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, </a:t>
                      </a: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자영업자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-50" dirty="0" err="1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중</a:t>
                      </a:r>
                      <a:r>
                        <a:rPr lang="ko-KR" altLang="en-US" sz="1400" kern="0" spc="-50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〮</a:t>
                      </a:r>
                      <a:r>
                        <a:rPr lang="ko-KR" altLang="en-US" sz="1400" kern="0" spc="-50" dirty="0" err="1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대량생산시스템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-50" dirty="0">
                          <a:solidFill>
                            <a:srgbClr val="FF0000"/>
                          </a:solidFill>
                          <a:effectLst/>
                          <a:ea typeface="함초롬바탕" panose="02030504000101010101" pitchFamily="18" charset="-127"/>
                        </a:rPr>
                        <a:t>다품종 소량생산</a:t>
                      </a:r>
                      <a:r>
                        <a:rPr lang="en-US" altLang="ko-KR" sz="1400" b="1" kern="0" spc="-50" dirty="0">
                          <a:solidFill>
                            <a:srgbClr val="FF0000"/>
                          </a:solidFill>
                          <a:effectLst/>
                          <a:latin typeface="함초롬바탕" panose="02030504000101010101" pitchFamily="18" charset="-127"/>
                        </a:rPr>
                        <a:t>,</a:t>
                      </a:r>
                      <a:r>
                        <a:rPr lang="en-US" altLang="ko-KR" sz="1200" b="1" kern="0" spc="-50" dirty="0">
                          <a:solidFill>
                            <a:srgbClr val="FF0000"/>
                          </a:solidFill>
                          <a:effectLst/>
                          <a:latin typeface="함초롬바탕" panose="02030504000101010101" pitchFamily="18" charset="-127"/>
                        </a:rPr>
                        <a:t> </a:t>
                      </a:r>
                      <a:r>
                        <a:rPr lang="ko-KR" altLang="en-US" sz="1400" b="1" kern="0" spc="-50" dirty="0">
                          <a:solidFill>
                            <a:srgbClr val="FF0000"/>
                          </a:solidFill>
                          <a:effectLst/>
                          <a:ea typeface="함초롬바탕" panose="02030504000101010101" pitchFamily="18" charset="-127"/>
                        </a:rPr>
                        <a:t>틈새시장</a:t>
                      </a:r>
                      <a:r>
                        <a:rPr lang="ko-KR" altLang="en-US" sz="1200" b="1" kern="0" spc="-50" dirty="0">
                          <a:solidFill>
                            <a:schemeClr val="tx1"/>
                          </a:solidFill>
                          <a:effectLst/>
                          <a:ea typeface="함초롬바탕" panose="02030504000101010101" pitchFamily="18" charset="-127"/>
                        </a:rPr>
                        <a:t>의 차별적 제품생산</a:t>
                      </a:r>
                      <a:r>
                        <a:rPr lang="en-US" altLang="ko-KR" sz="1200" b="1" kern="0" spc="-50" dirty="0">
                          <a:solidFill>
                            <a:schemeClr val="tx1"/>
                          </a:solidFill>
                          <a:effectLst/>
                          <a:latin typeface="함초롬바탕" panose="02030504000101010101" pitchFamily="18" charset="-127"/>
                        </a:rPr>
                        <a:t>(</a:t>
                      </a:r>
                      <a:r>
                        <a:rPr lang="ko-KR" altLang="en-US" sz="1200" b="1" kern="0" spc="-50" dirty="0">
                          <a:solidFill>
                            <a:schemeClr val="tx1"/>
                          </a:solidFill>
                          <a:effectLst/>
                          <a:ea typeface="함초롬바탕" panose="02030504000101010101" pitchFamily="18" charset="-127"/>
                        </a:rPr>
                        <a:t>이탈리아의 산업지구 생산제품</a:t>
                      </a:r>
                      <a:r>
                        <a:rPr lang="en-US" altLang="ko-KR" sz="1200" b="1" kern="0" spc="-50" dirty="0">
                          <a:solidFill>
                            <a:schemeClr val="tx1"/>
                          </a:solidFill>
                          <a:effectLst/>
                          <a:latin typeface="함초롬바탕" panose="02030504000101010101" pitchFamily="18" charset="-127"/>
                        </a:rPr>
                        <a:t>), </a:t>
                      </a: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맞춤형생산</a:t>
                      </a:r>
                      <a:r>
                        <a:rPr lang="en-US" altLang="ko-KR" sz="12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(</a:t>
                      </a: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인쇄</a:t>
                      </a:r>
                      <a:r>
                        <a:rPr lang="en-US" altLang="ko-KR" sz="12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) 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생산의 원하청관계</a:t>
                      </a:r>
                      <a:r>
                        <a:rPr lang="en-US" altLang="ko-KR" sz="12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(</a:t>
                      </a: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자동차부품</a:t>
                      </a:r>
                      <a:r>
                        <a:rPr lang="en-US" altLang="ko-KR" sz="12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, </a:t>
                      </a: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금형</a:t>
                      </a:r>
                      <a:r>
                        <a:rPr lang="en-US" altLang="ko-KR" sz="12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)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2419897"/>
                  </a:ext>
                </a:extLst>
              </a:tr>
              <a:tr h="731523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소수의 독과점 생산자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-50" dirty="0" err="1">
                          <a:solidFill>
                            <a:srgbClr val="FF0000"/>
                          </a:solidFill>
                          <a:effectLst/>
                          <a:ea typeface="함초롬바탕" panose="02030504000101010101" pitchFamily="18" charset="-127"/>
                        </a:rPr>
                        <a:t>소품종</a:t>
                      </a:r>
                      <a:r>
                        <a:rPr lang="ko-KR" altLang="en-US" sz="1400" b="1" kern="0" spc="-50" dirty="0">
                          <a:solidFill>
                            <a:srgbClr val="FF0000"/>
                          </a:solidFill>
                          <a:effectLst/>
                          <a:ea typeface="함초롬바탕" panose="02030504000101010101" pitchFamily="18" charset="-127"/>
                        </a:rPr>
                        <a:t> 대량생산시스템</a:t>
                      </a:r>
                      <a:r>
                        <a:rPr lang="en-US" altLang="ko-KR" sz="12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(</a:t>
                      </a:r>
                      <a:r>
                        <a:rPr lang="ko-KR" altLang="en-US" sz="1200" kern="0" spc="-50" dirty="0" err="1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생산독과점</a:t>
                      </a:r>
                      <a:r>
                        <a:rPr lang="en-US" altLang="ko-KR" sz="12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)- </a:t>
                      </a: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다수의 대량생산 품목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특수</a:t>
                      </a:r>
                      <a:r>
                        <a:rPr lang="en-US" altLang="ko-KR" sz="12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,</a:t>
                      </a: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전문 부품</a:t>
                      </a:r>
                      <a:r>
                        <a:rPr lang="en-US" altLang="ko-KR" sz="12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(</a:t>
                      </a: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반도체 등</a:t>
                      </a:r>
                      <a:r>
                        <a:rPr lang="en-US" altLang="ko-KR" sz="12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)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특수전용기계</a:t>
                      </a:r>
                      <a:r>
                        <a:rPr lang="en-US" altLang="ko-KR" sz="12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(</a:t>
                      </a: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세계시장의 </a:t>
                      </a:r>
                      <a:r>
                        <a:rPr lang="ko-KR" altLang="en-US" sz="1200" kern="0" spc="-50" dirty="0" err="1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중간수</a:t>
                      </a: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 고객 예</a:t>
                      </a:r>
                      <a:r>
                        <a:rPr lang="en-US" altLang="ko-KR" sz="12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- </a:t>
                      </a: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의료기기</a:t>
                      </a:r>
                      <a:r>
                        <a:rPr lang="en-US" altLang="ko-KR" sz="12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,</a:t>
                      </a: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공작기계</a:t>
                      </a:r>
                      <a:r>
                        <a:rPr lang="en-US" altLang="ko-KR" sz="12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), </a:t>
                      </a: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차별화된 명품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개별 맞춤형 생산</a:t>
                      </a:r>
                      <a:r>
                        <a:rPr lang="en-US" altLang="ko-KR" sz="12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(</a:t>
                      </a: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고급품</a:t>
                      </a:r>
                      <a:r>
                        <a:rPr lang="en-US" altLang="ko-KR" sz="12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, </a:t>
                      </a: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플랜트</a:t>
                      </a:r>
                      <a:r>
                        <a:rPr lang="en-US" altLang="ko-KR" sz="12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, </a:t>
                      </a: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조선 등 단품형 생산</a:t>
                      </a:r>
                      <a:r>
                        <a:rPr lang="en-US" altLang="ko-KR" sz="12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)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818547"/>
                  </a:ext>
                </a:extLst>
              </a:tr>
            </a:tbl>
          </a:graphicData>
        </a:graphic>
      </p:graphicFrame>
      <p:sp>
        <p:nvSpPr>
          <p:cNvPr id="10" name="Rectangle 29">
            <a:extLst>
              <a:ext uri="{FF2B5EF4-FFF2-40B4-BE49-F238E27FC236}">
                <a16:creationId xmlns:a16="http://schemas.microsoft.com/office/drawing/2014/main" id="{AB2572F5-53CF-4A17-8066-D8B0FA3C5654}"/>
              </a:ext>
            </a:extLst>
          </p:cNvPr>
          <p:cNvSpPr>
            <a:spLocks noChangeArrowheads="1"/>
          </p:cNvSpPr>
          <p:nvPr/>
        </p:nvSpPr>
        <p:spPr>
          <a:xfrm>
            <a:off x="1089025" y="116632"/>
            <a:ext cx="8019479" cy="642937"/>
          </a:xfrm>
          <a:prstGeom prst="rect">
            <a:avLst/>
          </a:prstGeom>
        </p:spPr>
        <p:txBody>
          <a:bodyPr lIns="72000" anchor="ctr"/>
          <a:lstStyle/>
          <a:p>
            <a:pPr latinLnBrk="1">
              <a:buFont typeface="Marlett"/>
              <a:buNone/>
              <a:defRPr/>
            </a:pPr>
            <a:r>
              <a:rPr lang="ko-KR" altLang="en-US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 대안적 논의</a:t>
            </a:r>
            <a:r>
              <a:rPr lang="en-US" altLang="ko-KR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: </a:t>
            </a:r>
            <a:r>
              <a:rPr lang="ko-KR" altLang="en-US" b="1" spc="-150" dirty="0" err="1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산업지구와</a:t>
            </a:r>
            <a:r>
              <a:rPr lang="en-US" altLang="ko-KR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 </a:t>
            </a:r>
            <a:r>
              <a:rPr lang="ko-KR" altLang="en-US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유연적 전문화 </a:t>
            </a:r>
            <a:r>
              <a:rPr lang="ko-KR" altLang="en-US" sz="16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논의</a:t>
            </a:r>
            <a:r>
              <a:rPr lang="ko-KR" altLang="en-US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Times New Roman" panose="02020603050405020304" pitchFamily="18" charset="0"/>
                <a:ea typeface="HY헤드라인M"/>
              </a:rPr>
              <a:t> </a:t>
            </a:r>
            <a:r>
              <a:rPr lang="en-US" altLang="ko-KR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Times New Roman" panose="02020603050405020304" pitchFamily="18" charset="0"/>
                <a:ea typeface="HY헤드라인M"/>
              </a:rPr>
              <a:t>(industrial districts/flexible specialization)</a:t>
            </a:r>
            <a:endParaRPr lang="ko-KR" altLang="en-US" sz="2000" b="1" spc="-150" dirty="0">
              <a:solidFill>
                <a:schemeClr val="bg1"/>
              </a:solidFill>
              <a:effectLst>
                <a:outerShdw blurRad="25400" dist="50800" dir="2700000" algn="tl">
                  <a:srgbClr val="0B0D33"/>
                </a:outerShdw>
              </a:effectLst>
              <a:latin typeface="Times New Roman" panose="02020603050405020304" pitchFamily="18" charset="0"/>
              <a:ea typeface="HY헤드라인M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F51D50C0-EB4D-4D6B-8B1F-242528E2CB5F}"/>
              </a:ext>
            </a:extLst>
          </p:cNvPr>
          <p:cNvSpPr/>
          <p:nvPr/>
        </p:nvSpPr>
        <p:spPr>
          <a:xfrm>
            <a:off x="179512" y="6218148"/>
            <a:ext cx="8748588" cy="523220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lvl="0" algn="just" latinLnBrk="1">
              <a:spcBef>
                <a:spcPts val="0"/>
              </a:spcBef>
              <a:spcAft>
                <a:spcPts val="0"/>
              </a:spcAft>
            </a:pPr>
            <a:r>
              <a:rPr lang="en-US" altLang="ko-KR" sz="1600" kern="0" spc="0" dirty="0">
                <a:solidFill>
                  <a:srgbClr val="000000"/>
                </a:solidFill>
                <a:effectLst/>
                <a:latin typeface="함초롬바탕" panose="02030504000101010101" pitchFamily="18" charset="-127"/>
              </a:rPr>
              <a:t>- </a:t>
            </a:r>
            <a:r>
              <a:rPr lang="en-US" altLang="ko-KR" sz="1200" kern="0" spc="0" dirty="0">
                <a:solidFill>
                  <a:srgbClr val="000000"/>
                </a:solidFill>
                <a:effectLst/>
                <a:latin typeface="+mj-lt"/>
              </a:rPr>
              <a:t>1970</a:t>
            </a:r>
            <a:r>
              <a:rPr lang="ko-KR" altLang="en-US" sz="1200" kern="0" spc="0" dirty="0">
                <a:solidFill>
                  <a:srgbClr val="000000"/>
                </a:solidFill>
                <a:effectLst/>
                <a:latin typeface="+mj-lt"/>
                <a:ea typeface="함초롬바탕" panose="02030504000101010101" pitchFamily="18" charset="-127"/>
              </a:rPr>
              <a:t>년대 대량생산방식이 지배적인 자본주의에서도 끈질기게 살아남아서 오히려 재생하고 있는 대안생산방식으로서 이탈리아 북부지역의 유연적 전문화</a:t>
            </a:r>
            <a:r>
              <a:rPr lang="en-US" altLang="ko-KR" sz="1200" kern="0" spc="0" dirty="0">
                <a:solidFill>
                  <a:srgbClr val="000000"/>
                </a:solidFill>
                <a:effectLst/>
                <a:latin typeface="+mj-lt"/>
              </a:rPr>
              <a:t>(flexible specialization)</a:t>
            </a:r>
            <a:r>
              <a:rPr lang="ko-KR" altLang="en-US" sz="1200" kern="0" spc="0" dirty="0">
                <a:solidFill>
                  <a:srgbClr val="000000"/>
                </a:solidFill>
                <a:effectLst/>
                <a:latin typeface="+mj-lt"/>
                <a:ea typeface="함초롬바탕" panose="02030504000101010101" pitchFamily="18" charset="-127"/>
              </a:rPr>
              <a:t>된 생산을 담당하는 산업지구제시</a:t>
            </a:r>
            <a:r>
              <a:rPr lang="en-US" altLang="ko-KR" sz="1200" kern="0" spc="0" dirty="0">
                <a:solidFill>
                  <a:srgbClr val="000000"/>
                </a:solidFill>
                <a:effectLst/>
                <a:latin typeface="+mj-lt"/>
              </a:rPr>
              <a:t>(</a:t>
            </a:r>
            <a:r>
              <a:rPr lang="en-US" altLang="ko-KR" sz="1200" kern="0" spc="0" dirty="0" err="1">
                <a:solidFill>
                  <a:srgbClr val="000000"/>
                </a:solidFill>
                <a:effectLst/>
                <a:latin typeface="+mj-lt"/>
              </a:rPr>
              <a:t>Piore</a:t>
            </a:r>
            <a:r>
              <a:rPr lang="en-US" altLang="ko-KR" sz="1200" kern="0" spc="0" dirty="0">
                <a:solidFill>
                  <a:srgbClr val="000000"/>
                </a:solidFill>
                <a:effectLst/>
                <a:latin typeface="+mj-lt"/>
              </a:rPr>
              <a:t> and </a:t>
            </a:r>
            <a:r>
              <a:rPr lang="en-US" altLang="ko-KR" sz="1200" kern="0" spc="0" dirty="0" err="1">
                <a:solidFill>
                  <a:srgbClr val="000000"/>
                </a:solidFill>
                <a:effectLst/>
                <a:latin typeface="+mj-lt"/>
              </a:rPr>
              <a:t>Sabel</a:t>
            </a:r>
            <a:r>
              <a:rPr lang="en-US" altLang="ko-KR" sz="1200" kern="0" spc="0" dirty="0">
                <a:solidFill>
                  <a:srgbClr val="000000"/>
                </a:solidFill>
                <a:effectLst/>
                <a:latin typeface="+mj-lt"/>
              </a:rPr>
              <a:t> 1984).</a:t>
            </a:r>
            <a:endParaRPr lang="ko-KR" altLang="en-US" sz="1600" kern="0" spc="0" dirty="0">
              <a:solidFill>
                <a:srgbClr val="000000"/>
              </a:solidFill>
              <a:effectLst/>
              <a:latin typeface="+mj-lt"/>
            </a:endParaRP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75B3A8BE-36C6-4FB5-8B71-0813DC8320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5569359"/>
              </p:ext>
            </p:extLst>
          </p:nvPr>
        </p:nvGraphicFramePr>
        <p:xfrm>
          <a:off x="251520" y="3356992"/>
          <a:ext cx="8676580" cy="2664295"/>
        </p:xfrm>
        <a:graphic>
          <a:graphicData uri="http://schemas.openxmlformats.org/drawingml/2006/table">
            <a:tbl>
              <a:tblPr/>
              <a:tblGrid>
                <a:gridCol w="1080120">
                  <a:extLst>
                    <a:ext uri="{9D8B030D-6E8A-4147-A177-3AD203B41FA5}">
                      <a16:colId xmlns:a16="http://schemas.microsoft.com/office/drawing/2014/main" val="4151559836"/>
                    </a:ext>
                  </a:extLst>
                </a:gridCol>
                <a:gridCol w="2664296">
                  <a:extLst>
                    <a:ext uri="{9D8B030D-6E8A-4147-A177-3AD203B41FA5}">
                      <a16:colId xmlns:a16="http://schemas.microsoft.com/office/drawing/2014/main" val="3325742702"/>
                    </a:ext>
                  </a:extLst>
                </a:gridCol>
                <a:gridCol w="4932164">
                  <a:extLst>
                    <a:ext uri="{9D8B030D-6E8A-4147-A177-3AD203B41FA5}">
                      <a16:colId xmlns:a16="http://schemas.microsoft.com/office/drawing/2014/main" val="1835916770"/>
                    </a:ext>
                  </a:extLst>
                </a:gridCol>
              </a:tblGrid>
              <a:tr h="285741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대량생산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(mass production)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단품</a:t>
                      </a: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, 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수공업적</a:t>
                      </a: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, 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맞춤형 생산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(</a:t>
                      </a: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craft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or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customized</a:t>
                      </a: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 production), 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2417361"/>
                  </a:ext>
                </a:extLst>
              </a:tr>
              <a:tr h="285741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시장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광대</a:t>
                      </a:r>
                      <a:r>
                        <a:rPr lang="en-US" altLang="ko-KR" sz="14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, </a:t>
                      </a:r>
                      <a:r>
                        <a:rPr lang="ko-KR" altLang="en-US" sz="14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안정적 시장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5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협소시장</a:t>
                      </a:r>
                      <a:r>
                        <a:rPr lang="en-US" altLang="ko-KR" sz="1200" kern="0" spc="-5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, </a:t>
                      </a:r>
                      <a:r>
                        <a:rPr lang="ko-KR" altLang="en-US" sz="1200" kern="0" spc="-5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변동적 시장</a:t>
                      </a:r>
                      <a:r>
                        <a:rPr lang="en-US" altLang="ko-KR" sz="1200" kern="0" spc="-5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, </a:t>
                      </a:r>
                      <a:r>
                        <a:rPr lang="ko-KR" altLang="en-US" sz="1200" kern="0" spc="-5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특정고객 지향의 틈새</a:t>
                      </a:r>
                      <a:r>
                        <a:rPr lang="en-US" altLang="ko-KR" sz="1200" kern="0" spc="-5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(niche)</a:t>
                      </a:r>
                      <a:r>
                        <a:rPr lang="ko-KR" altLang="en-US" sz="1200" kern="0" spc="-5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시장 </a:t>
                      </a:r>
                      <a:endParaRPr lang="ko-KR" altLang="en-US" sz="12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1184613"/>
                  </a:ext>
                </a:extLst>
              </a:tr>
              <a:tr h="460506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제품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표준화된 제품</a:t>
                      </a:r>
                      <a:r>
                        <a:rPr lang="en-US" altLang="ko-KR" sz="14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, </a:t>
                      </a:r>
                      <a:r>
                        <a:rPr lang="ko-KR" altLang="en-US" sz="14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대량 제품</a:t>
                      </a:r>
                      <a:r>
                        <a:rPr lang="en-US" altLang="ko-KR" sz="14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 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사치품</a:t>
                      </a:r>
                      <a:r>
                        <a:rPr lang="en-US" altLang="ko-KR" sz="12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/</a:t>
                      </a: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시험적 제품</a:t>
                      </a:r>
                      <a:r>
                        <a:rPr lang="en-US" altLang="ko-KR" sz="12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/</a:t>
                      </a: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대량생산에 사용되는 전문설비와 생산도구</a:t>
                      </a:r>
                      <a:r>
                        <a:rPr lang="en-US" altLang="ko-KR" sz="12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(</a:t>
                      </a: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금형</a:t>
                      </a:r>
                      <a:r>
                        <a:rPr lang="en-US" altLang="ko-KR" sz="12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, </a:t>
                      </a: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특수목적의 전용기계</a:t>
                      </a:r>
                      <a:r>
                        <a:rPr lang="en-US" altLang="ko-KR" sz="12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), </a:t>
                      </a: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잔여적 범주</a:t>
                      </a:r>
                      <a:r>
                        <a:rPr lang="en-US" altLang="ko-KR" sz="12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(?), </a:t>
                      </a:r>
                      <a:r>
                        <a:rPr lang="ko-KR" altLang="en-US" sz="1200" kern="0" spc="-5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다품종 소량생산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1321071"/>
                  </a:ext>
                </a:extLst>
              </a:tr>
              <a:tr h="250788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50" dirty="0" err="1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제품주기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</a:rPr>
                        <a:t>단기</a:t>
                      </a:r>
                      <a:r>
                        <a:rPr lang="en-US" altLang="ko-KR" sz="1200" kern="0" spc="0">
                          <a:solidFill>
                            <a:srgbClr val="000000"/>
                          </a:solidFill>
                          <a:effectLst/>
                        </a:rPr>
                        <a:t>/</a:t>
                      </a: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</a:rPr>
                        <a:t>중기</a:t>
                      </a:r>
                      <a:r>
                        <a:rPr lang="en-US" altLang="ko-KR" sz="1200" kern="0" spc="0">
                          <a:solidFill>
                            <a:srgbClr val="000000"/>
                          </a:solidFill>
                          <a:effectLst/>
                        </a:rPr>
                        <a:t>/</a:t>
                      </a: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</a:rPr>
                        <a:t>장기제품 공존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정체</a:t>
                      </a:r>
                      <a:r>
                        <a:rPr lang="en-US" altLang="ko-KR" sz="1200" kern="0" spc="-5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/</a:t>
                      </a:r>
                      <a:r>
                        <a:rPr lang="ko-KR" altLang="en-US" sz="1200" kern="0" spc="-5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포화시장에서 제품교체 주기가 긴 제품의 부품과 유지보수 서비스</a:t>
                      </a:r>
                      <a:endParaRPr lang="ko-KR" altLang="en-US" sz="12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175573"/>
                  </a:ext>
                </a:extLst>
              </a:tr>
              <a:tr h="250788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생산시설</a:t>
                      </a:r>
                      <a:r>
                        <a:rPr lang="en-US" altLang="ko-KR" sz="1200" kern="0" spc="-5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/</a:t>
                      </a:r>
                      <a:r>
                        <a:rPr lang="ko-KR" altLang="en-US" sz="1200" kern="0" spc="-5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장비</a:t>
                      </a:r>
                      <a:endParaRPr lang="ko-KR" altLang="en-US" sz="12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전용기</a:t>
                      </a:r>
                      <a:r>
                        <a:rPr lang="en-US" altLang="ko-KR" sz="1200" kern="0" spc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(</a:t>
                      </a:r>
                      <a:r>
                        <a:rPr lang="en-US" sz="1200" kern="0" spc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specialized equipment)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일반용 기계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(</a:t>
                      </a: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general-purpose equipment)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0166717"/>
                  </a:ext>
                </a:extLst>
              </a:tr>
              <a:tr h="460506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5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상호학습</a:t>
                      </a:r>
                      <a:endParaRPr lang="ko-KR" altLang="en-US" sz="12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5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보다 </a:t>
                      </a:r>
                      <a:r>
                        <a:rPr lang="en-US" altLang="ko-KR" sz="1200" kern="0" spc="-5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options</a:t>
                      </a:r>
                      <a:r>
                        <a:rPr lang="ko-KR" altLang="en-US" sz="1200" kern="0" spc="-5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을 가진 제품</a:t>
                      </a:r>
                      <a:r>
                        <a:rPr lang="en-US" altLang="ko-KR" sz="1200" kern="0" spc="-5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, </a:t>
                      </a:r>
                      <a:r>
                        <a:rPr lang="ko-KR" altLang="en-US" sz="1200" kern="0" spc="-5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대량맞춤형 생산</a:t>
                      </a:r>
                      <a:r>
                        <a:rPr lang="en-US" altLang="ko-KR" sz="1200" kern="0" spc="-5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/</a:t>
                      </a:r>
                      <a:endParaRPr lang="ko-KR" altLang="en-US" sz="12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기술적 정교화</a:t>
                      </a:r>
                      <a:r>
                        <a:rPr lang="en-US" altLang="ko-KR" sz="12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, </a:t>
                      </a:r>
                      <a:r>
                        <a:rPr lang="ko-KR" altLang="en-US" sz="1200" kern="0" spc="-50" dirty="0" err="1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제품재설계를</a:t>
                      </a: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 통해 경쟁력 제고 및 공정개선을 통한 가격저하로 대량생산제품과의 격차축소</a:t>
                      </a:r>
                      <a:r>
                        <a:rPr lang="en-US" altLang="ko-KR" sz="1200" kern="0" spc="-5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, 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901501"/>
                  </a:ext>
                </a:extLst>
              </a:tr>
              <a:tr h="670225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모델의 존재</a:t>
                      </a:r>
                      <a:endParaRPr lang="ko-KR" altLang="en-US" sz="12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미국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(</a:t>
                      </a: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전형적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), </a:t>
                      </a: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독일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, </a:t>
                      </a: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프랑스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, </a:t>
                      </a: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영국</a:t>
                      </a:r>
                      <a:r>
                        <a:rPr lang="en-US" altLang="ko-KR" sz="1200" kern="0" spc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, </a:t>
                      </a: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일본</a:t>
                      </a:r>
                      <a:r>
                        <a:rPr lang="en-US" altLang="ko-KR" sz="1200" kern="0" spc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, </a:t>
                      </a: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한국</a:t>
                      </a:r>
                      <a:r>
                        <a:rPr lang="en-US" altLang="ko-KR" sz="1200" kern="0" spc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, </a:t>
                      </a: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중국 등 </a:t>
                      </a:r>
                      <a:endParaRPr lang="ko-KR" altLang="en-US" sz="12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 err="1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북이탈리아의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 제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3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ea typeface="함초롬바탕" panose="02030504000101010101" pitchFamily="18" charset="-127"/>
                        </a:rPr>
                        <a:t>의 이탈리아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,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독일의 </a:t>
                      </a:r>
                      <a:r>
                        <a:rPr lang="ko-KR" altLang="en-US" sz="1200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바뎀뷔어템베르크주의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 금속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,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대만의 </a:t>
                      </a:r>
                      <a:r>
                        <a:rPr lang="ko-KR" altLang="en-US" sz="1200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자전자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,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공작기계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, ICT hardware(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위탁제조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), IC(Integrated circuits),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스페인의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 25~30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개 산업지구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,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포르투갈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10~15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개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,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프랑스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30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504000101010101" pitchFamily="18" charset="-127"/>
                        </a:rPr>
                        <a:t>개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322775"/>
                  </a:ext>
                </a:extLst>
              </a:tr>
            </a:tbl>
          </a:graphicData>
        </a:graphic>
      </p:graphicFrame>
      <p:pic>
        <p:nvPicPr>
          <p:cNvPr id="12" name="그림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135796"/>
            <a:ext cx="866775" cy="67683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233B5AA-F336-4653-8DE1-269678CA9930}"/>
              </a:ext>
            </a:extLst>
          </p:cNvPr>
          <p:cNvSpPr txBox="1"/>
          <p:nvPr/>
        </p:nvSpPr>
        <p:spPr>
          <a:xfrm>
            <a:off x="426480" y="179929"/>
            <a:ext cx="545120" cy="584775"/>
          </a:xfrm>
          <a:prstGeom prst="rect">
            <a:avLst/>
          </a:prstGeom>
          <a:solidFill>
            <a:srgbClr val="3678C0"/>
          </a:solidFill>
        </p:spPr>
        <p:txBody>
          <a:bodyPr wrap="square" rtlCol="0">
            <a:spAutoFit/>
          </a:bodyPr>
          <a:lstStyle/>
          <a:p>
            <a:r>
              <a:rPr lang="en-US" altLang="ko-KR" sz="3200" b="1" spc="-150" dirty="0">
                <a:solidFill>
                  <a:schemeClr val="bg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Ⅲ</a:t>
            </a:r>
            <a:endParaRPr lang="ko-KR" altLang="en-US" sz="3200" b="1" spc="-150" dirty="0">
              <a:solidFill>
                <a:schemeClr val="bg1"/>
              </a:solidFill>
              <a:latin typeface="Arial Black" panose="020B0A04020102020204" pitchFamily="34" charset="0"/>
              <a:ea typeface="나눔스퀘어라운드 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26175302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3">
            <a:extLst>
              <a:ext uri="{FF2B5EF4-FFF2-40B4-BE49-F238E27FC236}">
                <a16:creationId xmlns:a16="http://schemas.microsoft.com/office/drawing/2014/main" id="{1CB6ABD3-3FE2-4D66-805E-6F8AA86F4E42}"/>
              </a:ext>
            </a:extLst>
          </p:cNvPr>
          <p:cNvGrpSpPr/>
          <p:nvPr/>
        </p:nvGrpSpPr>
        <p:grpSpPr>
          <a:xfrm>
            <a:off x="611560" y="130878"/>
            <a:ext cx="7146925" cy="777842"/>
            <a:chOff x="1512895" y="1383286"/>
            <a:chExt cx="7147019" cy="721444"/>
          </a:xfrm>
        </p:grpSpPr>
        <p:pic>
          <p:nvPicPr>
            <p:cNvPr id="3" name="Picture 28" descr="그림5 사본">
              <a:extLst>
                <a:ext uri="{FF2B5EF4-FFF2-40B4-BE49-F238E27FC236}">
                  <a16:creationId xmlns:a16="http://schemas.microsoft.com/office/drawing/2014/main" id="{A1A6E8E4-FEB5-44F5-B2E2-AFD19971AEFA}"/>
                </a:ext>
              </a:extLst>
            </p:cNvPr>
            <p:cNvPicPr>
              <a:picLocks noChangeArrowheads="1"/>
            </p:cNvPicPr>
            <p:nvPr/>
          </p:nvPicPr>
          <p:blipFill rotWithShape="1">
            <a:blip r:embed="rId2" cstate="print"/>
            <a:srcRect l="7060" r="72000"/>
            <a:stretch>
              <a:fillRect/>
            </a:stretch>
          </p:blipFill>
          <p:spPr>
            <a:xfrm>
              <a:off x="1512895" y="1383286"/>
              <a:ext cx="5202245" cy="720000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pic>
          <p:nvPicPr>
            <p:cNvPr id="4" name="Picture 28" descr="그림5 사본">
              <a:extLst>
                <a:ext uri="{FF2B5EF4-FFF2-40B4-BE49-F238E27FC236}">
                  <a16:creationId xmlns:a16="http://schemas.microsoft.com/office/drawing/2014/main" id="{E42F8E2E-D95C-4941-9F2A-F5E6EB6C6654}"/>
                </a:ext>
              </a:extLst>
            </p:cNvPr>
            <p:cNvPicPr>
              <a:picLocks noChangeArrowheads="1"/>
            </p:cNvPicPr>
            <p:nvPr/>
          </p:nvPicPr>
          <p:blipFill rotWithShape="1">
            <a:blip r:embed="rId2" cstate="print"/>
            <a:srcRect l="26990"/>
            <a:stretch>
              <a:fillRect/>
            </a:stretch>
          </p:blipFill>
          <p:spPr>
            <a:xfrm>
              <a:off x="6715140" y="1384730"/>
              <a:ext cx="1944774" cy="720000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</p:grpSp>
      <p:sp>
        <p:nvSpPr>
          <p:cNvPr id="6" name="직사각형 5">
            <a:extLst>
              <a:ext uri="{FF2B5EF4-FFF2-40B4-BE49-F238E27FC236}">
                <a16:creationId xmlns:a16="http://schemas.microsoft.com/office/drawing/2014/main" id="{6D14CF32-68FE-40DB-95B8-8D7CB5C7169B}"/>
              </a:ext>
            </a:extLst>
          </p:cNvPr>
          <p:cNvSpPr/>
          <p:nvPr/>
        </p:nvSpPr>
        <p:spPr>
          <a:xfrm>
            <a:off x="1223628" y="152636"/>
            <a:ext cx="6984776" cy="684076"/>
          </a:xfrm>
          <a:prstGeom prst="rect">
            <a:avLst/>
          </a:prstGeom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2400" b="1" dirty="0"/>
              <a:t>대안적 논의 </a:t>
            </a:r>
            <a:r>
              <a:rPr lang="en-US" altLang="ko-KR" sz="2400" b="1" dirty="0"/>
              <a:t>– </a:t>
            </a:r>
            <a:r>
              <a:rPr lang="ko-KR" altLang="en-US" sz="2000" b="1" dirty="0"/>
              <a:t>이탈리아 협동조합</a:t>
            </a:r>
            <a:r>
              <a:rPr lang="en-US" altLang="ko-KR" sz="2000" b="1" dirty="0"/>
              <a:t>/</a:t>
            </a:r>
            <a:r>
              <a:rPr lang="ko-KR" altLang="en-US" sz="2000" b="1" dirty="0"/>
              <a:t>사회적연대경제</a:t>
            </a:r>
            <a:endParaRPr lang="ko-KR" altLang="en-US" sz="2400" dirty="0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508" y="964925"/>
            <a:ext cx="6067425" cy="5522140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467544" y="1016732"/>
            <a:ext cx="5148572" cy="3872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/>
              <a:t>이탈리아 협동조합의 </a:t>
            </a:r>
            <a:r>
              <a:rPr lang="ko-KR" altLang="en-US" sz="2000" dirty="0" err="1"/>
              <a:t>범주별</a:t>
            </a:r>
            <a:r>
              <a:rPr lang="ko-KR" altLang="en-US" sz="2000" dirty="0"/>
              <a:t> 숫자와 비율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943281" y="3996438"/>
            <a:ext cx="1889809" cy="216024"/>
          </a:xfrm>
          <a:prstGeom prst="rect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</a:rPr>
              <a:t>생산과 노동자협동조합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266680" y="2312876"/>
            <a:ext cx="2628292" cy="216024"/>
          </a:xfrm>
          <a:prstGeom prst="rect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</a:rPr>
              <a:t>(</a:t>
            </a:r>
            <a:r>
              <a:rPr lang="ko-KR" altLang="en-US" sz="1100" dirty="0">
                <a:solidFill>
                  <a:schemeClr val="tx1"/>
                </a:solidFill>
              </a:rPr>
              <a:t>생산과 마케팅을 위한</a:t>
            </a:r>
            <a:r>
              <a:rPr lang="en-US" altLang="ko-KR" sz="1100" dirty="0">
                <a:solidFill>
                  <a:schemeClr val="tx1"/>
                </a:solidFill>
              </a:rPr>
              <a:t>) </a:t>
            </a:r>
            <a:r>
              <a:rPr lang="ko-KR" altLang="en-US" sz="1100" dirty="0">
                <a:solidFill>
                  <a:schemeClr val="tx1"/>
                </a:solidFill>
              </a:rPr>
              <a:t>농업협동조합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1490816" y="5121188"/>
            <a:ext cx="1342274" cy="180020"/>
          </a:xfrm>
          <a:prstGeom prst="rect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</a:rPr>
              <a:t>사회적 협동조합</a:t>
            </a:r>
          </a:p>
        </p:txBody>
      </p:sp>
      <p:sp>
        <p:nvSpPr>
          <p:cNvPr id="13" name="직사각형 12"/>
          <p:cNvSpPr/>
          <p:nvPr/>
        </p:nvSpPr>
        <p:spPr>
          <a:xfrm>
            <a:off x="1886860" y="3429000"/>
            <a:ext cx="1008112" cy="216024"/>
          </a:xfrm>
          <a:prstGeom prst="rect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</a:rPr>
              <a:t>농업협동조합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1382804" y="4869160"/>
            <a:ext cx="1512168" cy="180020"/>
          </a:xfrm>
          <a:prstGeom prst="rect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</a:rPr>
              <a:t>건설과 주택협동조합</a:t>
            </a:r>
          </a:p>
        </p:txBody>
      </p:sp>
      <p:sp>
        <p:nvSpPr>
          <p:cNvPr id="15" name="직사각형 14"/>
          <p:cNvSpPr/>
          <p:nvPr/>
        </p:nvSpPr>
        <p:spPr>
          <a:xfrm>
            <a:off x="1634832" y="2060848"/>
            <a:ext cx="1368152" cy="180020"/>
          </a:xfrm>
          <a:prstGeom prst="rect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</a:rPr>
              <a:t>협동조합 협회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1634832" y="2600908"/>
            <a:ext cx="1368152" cy="180020"/>
          </a:xfrm>
          <a:prstGeom prst="rect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</a:rPr>
              <a:t>소비자협동조합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1742844" y="5688626"/>
            <a:ext cx="1152128" cy="152642"/>
          </a:xfrm>
          <a:prstGeom prst="rect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</a:rPr>
              <a:t>기타 협동조합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1886860" y="4293096"/>
            <a:ext cx="1008112" cy="188646"/>
          </a:xfrm>
          <a:prstGeom prst="rect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</a:rPr>
              <a:t>운수협동조합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853057" y="3717032"/>
            <a:ext cx="2141059" cy="159819"/>
          </a:xfrm>
          <a:prstGeom prst="rect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</a:rPr>
              <a:t>신용보증협회와 협동조합</a:t>
            </a:r>
          </a:p>
        </p:txBody>
      </p:sp>
      <p:sp>
        <p:nvSpPr>
          <p:cNvPr id="22" name="직사각형 21"/>
          <p:cNvSpPr/>
          <p:nvPr/>
        </p:nvSpPr>
        <p:spPr>
          <a:xfrm>
            <a:off x="1994872" y="2852936"/>
            <a:ext cx="1008112" cy="216024"/>
          </a:xfrm>
          <a:prstGeom prst="rect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</a:rPr>
              <a:t>어업협동조합</a:t>
            </a:r>
          </a:p>
        </p:txBody>
      </p:sp>
      <p:sp>
        <p:nvSpPr>
          <p:cNvPr id="23" name="직사각형 22"/>
          <p:cNvSpPr/>
          <p:nvPr/>
        </p:nvSpPr>
        <p:spPr>
          <a:xfrm>
            <a:off x="2039260" y="3140968"/>
            <a:ext cx="1008112" cy="216024"/>
          </a:xfrm>
          <a:prstGeom prst="rect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</a:rPr>
              <a:t>소매협동조합</a:t>
            </a:r>
          </a:p>
        </p:txBody>
      </p:sp>
      <p:sp>
        <p:nvSpPr>
          <p:cNvPr id="24" name="직사각형 23"/>
          <p:cNvSpPr/>
          <p:nvPr/>
        </p:nvSpPr>
        <p:spPr>
          <a:xfrm>
            <a:off x="1984746" y="1736812"/>
            <a:ext cx="1008112" cy="216024"/>
          </a:xfrm>
          <a:prstGeom prst="rect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</a:rPr>
              <a:t>신용협동조합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143508" y="6495147"/>
            <a:ext cx="675730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자료</a:t>
            </a:r>
            <a:r>
              <a:rPr lang="it-IT" altLang="ko-KR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Cori, Granata , Lelo and Monni. 2021. </a:t>
            </a:r>
            <a:r>
              <a:rPr lang="en-US" altLang="ko-KR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Mapping Cooperatives in Italy, Entrepreneurship and Sustainability Issues. 8(3)</a:t>
            </a:r>
            <a:endParaRPr lang="ko-KR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4103948" y="5370396"/>
            <a:ext cx="4932549" cy="115494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err="1">
                <a:solidFill>
                  <a:schemeClr val="tx1"/>
                </a:solidFill>
              </a:rPr>
              <a:t>범주별</a:t>
            </a:r>
            <a:r>
              <a:rPr lang="ko-KR" altLang="en-US" sz="1400" dirty="0">
                <a:solidFill>
                  <a:schemeClr val="tx1"/>
                </a:solidFill>
              </a:rPr>
              <a:t> 협동조합</a:t>
            </a:r>
            <a:endParaRPr lang="en-US" altLang="ko-KR" sz="1100" dirty="0">
              <a:solidFill>
                <a:schemeClr val="tx1"/>
              </a:solidFill>
            </a:endParaRPr>
          </a:p>
          <a:p>
            <a:pPr marL="85725" indent="-85725">
              <a:buFontTx/>
              <a:buChar char="-"/>
            </a:pPr>
            <a:r>
              <a:rPr lang="ko-KR" altLang="en-US" sz="1200" dirty="0">
                <a:solidFill>
                  <a:schemeClr val="tx1"/>
                </a:solidFill>
              </a:rPr>
              <a:t>생산과 노동자협동조합이 가장 많아서 </a:t>
            </a:r>
            <a:r>
              <a:rPr lang="en-US" altLang="ko-KR" sz="1200" dirty="0">
                <a:solidFill>
                  <a:schemeClr val="tx1"/>
                </a:solidFill>
              </a:rPr>
              <a:t>25,740</a:t>
            </a:r>
            <a:r>
              <a:rPr lang="ko-KR" altLang="en-US" sz="1200" dirty="0">
                <a:solidFill>
                  <a:schemeClr val="tx1"/>
                </a:solidFill>
              </a:rPr>
              <a:t>개로 </a:t>
            </a:r>
            <a:r>
              <a:rPr lang="en-US" altLang="ko-KR" sz="1200" dirty="0">
                <a:solidFill>
                  <a:schemeClr val="tx1"/>
                </a:solidFill>
              </a:rPr>
              <a:t>42% </a:t>
            </a:r>
            <a:r>
              <a:rPr lang="ko-KR" altLang="en-US" sz="1200" dirty="0">
                <a:solidFill>
                  <a:schemeClr val="tx1"/>
                </a:solidFill>
              </a:rPr>
              <a:t>차지</a:t>
            </a:r>
            <a:endParaRPr lang="en-US" altLang="ko-KR" sz="1200" dirty="0">
              <a:solidFill>
                <a:schemeClr val="tx1"/>
              </a:solidFill>
            </a:endParaRPr>
          </a:p>
          <a:p>
            <a:pPr marL="85725" indent="-85725">
              <a:buFontTx/>
              <a:buChar char="-"/>
            </a:pPr>
            <a:r>
              <a:rPr lang="ko-KR" altLang="en-US" sz="1200" dirty="0">
                <a:solidFill>
                  <a:schemeClr val="tx1"/>
                </a:solidFill>
              </a:rPr>
              <a:t>사회적 협동조합</a:t>
            </a:r>
            <a:r>
              <a:rPr lang="en-US" altLang="ko-KR" sz="1200" dirty="0">
                <a:solidFill>
                  <a:schemeClr val="tx1"/>
                </a:solidFill>
              </a:rPr>
              <a:t>(</a:t>
            </a:r>
            <a:r>
              <a:rPr lang="ko-KR" altLang="en-US" sz="1200" dirty="0">
                <a:solidFill>
                  <a:schemeClr val="tx1"/>
                </a:solidFill>
              </a:rPr>
              <a:t>의료</a:t>
            </a:r>
            <a:r>
              <a:rPr lang="en-US" altLang="ko-KR" sz="1200" dirty="0">
                <a:solidFill>
                  <a:schemeClr val="tx1"/>
                </a:solidFill>
              </a:rPr>
              <a:t>, </a:t>
            </a:r>
            <a:r>
              <a:rPr lang="ko-KR" altLang="en-US" sz="1200" dirty="0">
                <a:solidFill>
                  <a:schemeClr val="tx1"/>
                </a:solidFill>
              </a:rPr>
              <a:t>돌봄 등 사회서비스제공</a:t>
            </a:r>
            <a:r>
              <a:rPr lang="en-US" altLang="ko-KR" sz="1200" dirty="0">
                <a:solidFill>
                  <a:schemeClr val="tx1"/>
                </a:solidFill>
              </a:rPr>
              <a:t>)</a:t>
            </a:r>
            <a:r>
              <a:rPr lang="ko-KR" altLang="en-US" sz="1200" dirty="0">
                <a:solidFill>
                  <a:schemeClr val="tx1"/>
                </a:solidFill>
              </a:rPr>
              <a:t>은 </a:t>
            </a:r>
            <a:r>
              <a:rPr lang="en-US" altLang="ko-KR" sz="1200" dirty="0">
                <a:solidFill>
                  <a:schemeClr val="tx1"/>
                </a:solidFill>
              </a:rPr>
              <a:t>16,316</a:t>
            </a:r>
            <a:r>
              <a:rPr lang="ko-KR" altLang="en-US" sz="1200" dirty="0">
                <a:solidFill>
                  <a:schemeClr val="tx1"/>
                </a:solidFill>
              </a:rPr>
              <a:t>개로 </a:t>
            </a:r>
            <a:r>
              <a:rPr lang="en-US" altLang="ko-KR" sz="1200" dirty="0">
                <a:solidFill>
                  <a:schemeClr val="tx1"/>
                </a:solidFill>
              </a:rPr>
              <a:t>26.6%</a:t>
            </a:r>
          </a:p>
          <a:p>
            <a:pPr marL="85725" indent="-85725">
              <a:buFontTx/>
              <a:buChar char="-"/>
            </a:pPr>
            <a:r>
              <a:rPr lang="ko-KR" altLang="en-US" sz="1200" dirty="0">
                <a:solidFill>
                  <a:schemeClr val="tx1"/>
                </a:solidFill>
              </a:rPr>
              <a:t>생산과 </a:t>
            </a:r>
            <a:r>
              <a:rPr lang="ko-KR" altLang="en-US" sz="1200" dirty="0" err="1">
                <a:solidFill>
                  <a:schemeClr val="tx1"/>
                </a:solidFill>
              </a:rPr>
              <a:t>마켓팅을</a:t>
            </a:r>
            <a:r>
              <a:rPr lang="ko-KR" altLang="en-US" sz="1200" dirty="0">
                <a:solidFill>
                  <a:schemeClr val="tx1"/>
                </a:solidFill>
              </a:rPr>
              <a:t> 위한 농업협동조합이 </a:t>
            </a:r>
            <a:r>
              <a:rPr lang="en-US" altLang="ko-KR" sz="1200" dirty="0">
                <a:solidFill>
                  <a:schemeClr val="tx1"/>
                </a:solidFill>
              </a:rPr>
              <a:t>3,874</a:t>
            </a:r>
            <a:r>
              <a:rPr lang="ko-KR" altLang="en-US" sz="1200" dirty="0">
                <a:solidFill>
                  <a:schemeClr val="tx1"/>
                </a:solidFill>
              </a:rPr>
              <a:t>개로 </a:t>
            </a:r>
            <a:r>
              <a:rPr lang="en-US" altLang="ko-KR" sz="1200" dirty="0">
                <a:solidFill>
                  <a:schemeClr val="tx1"/>
                </a:solidFill>
              </a:rPr>
              <a:t>6.3%</a:t>
            </a:r>
          </a:p>
          <a:p>
            <a:pPr marL="85725" indent="-85725">
              <a:buFontTx/>
              <a:buChar char="-"/>
            </a:pPr>
            <a:r>
              <a:rPr lang="ko-KR" altLang="en-US" sz="1200" dirty="0">
                <a:solidFill>
                  <a:schemeClr val="tx1"/>
                </a:solidFill>
              </a:rPr>
              <a:t>기타 협동조합이 </a:t>
            </a:r>
            <a:r>
              <a:rPr lang="en-US" altLang="ko-KR" sz="1200" dirty="0">
                <a:solidFill>
                  <a:schemeClr val="tx1"/>
                </a:solidFill>
              </a:rPr>
              <a:t>5,177</a:t>
            </a:r>
            <a:r>
              <a:rPr lang="ko-KR" altLang="en-US" sz="1200" dirty="0">
                <a:solidFill>
                  <a:schemeClr val="tx1"/>
                </a:solidFill>
              </a:rPr>
              <a:t>개로 </a:t>
            </a:r>
            <a:r>
              <a:rPr lang="en-US" altLang="ko-KR" sz="1200" dirty="0">
                <a:solidFill>
                  <a:schemeClr val="tx1"/>
                </a:solidFill>
              </a:rPr>
              <a:t>8.4%</a:t>
            </a:r>
          </a:p>
          <a:p>
            <a:pPr marL="85725" indent="-85725">
              <a:buFontTx/>
              <a:buChar char="-"/>
            </a:pPr>
            <a:r>
              <a:rPr lang="ko-KR" altLang="en-US" sz="1200" dirty="0">
                <a:solidFill>
                  <a:schemeClr val="tx1"/>
                </a:solidFill>
              </a:rPr>
              <a:t>건설과 주택협동조합이 </a:t>
            </a:r>
            <a:r>
              <a:rPr lang="en-US" altLang="ko-KR" sz="1200" dirty="0">
                <a:solidFill>
                  <a:schemeClr val="tx1"/>
                </a:solidFill>
              </a:rPr>
              <a:t>3,700</a:t>
            </a:r>
            <a:r>
              <a:rPr lang="ko-KR" altLang="en-US" sz="1200" dirty="0">
                <a:solidFill>
                  <a:schemeClr val="tx1"/>
                </a:solidFill>
              </a:rPr>
              <a:t>개로 </a:t>
            </a:r>
            <a:r>
              <a:rPr lang="en-US" altLang="ko-KR" sz="1200" dirty="0">
                <a:solidFill>
                  <a:schemeClr val="tx1"/>
                </a:solidFill>
              </a:rPr>
              <a:t>6.0%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pic>
        <p:nvPicPr>
          <p:cNvPr id="27" name="그림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02821" y="1654497"/>
            <a:ext cx="1847850" cy="2828925"/>
          </a:xfrm>
          <a:prstGeom prst="rect">
            <a:avLst/>
          </a:prstGeom>
        </p:spPr>
      </p:pic>
      <p:pic>
        <p:nvPicPr>
          <p:cNvPr id="28" name="그림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66062" y="1628800"/>
            <a:ext cx="981075" cy="2838450"/>
          </a:xfrm>
          <a:prstGeom prst="rect">
            <a:avLst/>
          </a:prstGeom>
        </p:spPr>
      </p:pic>
      <p:pic>
        <p:nvPicPr>
          <p:cNvPr id="29" name="그림 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11133" y="1606990"/>
            <a:ext cx="1000125" cy="2857500"/>
          </a:xfrm>
          <a:prstGeom prst="rect">
            <a:avLst/>
          </a:prstGeom>
        </p:spPr>
      </p:pic>
      <p:sp>
        <p:nvSpPr>
          <p:cNvPr id="30" name="직사각형 29"/>
          <p:cNvSpPr/>
          <p:nvPr/>
        </p:nvSpPr>
        <p:spPr>
          <a:xfrm>
            <a:off x="5274830" y="1376772"/>
            <a:ext cx="1775842" cy="2777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solidFill>
                  <a:schemeClr val="tx1"/>
                </a:solidFill>
              </a:rPr>
              <a:t>조직체</a:t>
            </a:r>
            <a:r>
              <a:rPr lang="ko-KR" altLang="en-US" sz="1050" dirty="0">
                <a:solidFill>
                  <a:schemeClr val="tx1"/>
                </a:solidFill>
              </a:rPr>
              <a:t>     </a:t>
            </a:r>
            <a:r>
              <a:rPr lang="ko-KR" altLang="en-US" sz="1200" dirty="0">
                <a:solidFill>
                  <a:schemeClr val="tx1"/>
                </a:solidFill>
              </a:rPr>
              <a:t>수    비율</a:t>
            </a:r>
          </a:p>
        </p:txBody>
      </p:sp>
      <p:sp>
        <p:nvSpPr>
          <p:cNvPr id="31" name="직사각형 30"/>
          <p:cNvSpPr/>
          <p:nvPr/>
        </p:nvSpPr>
        <p:spPr>
          <a:xfrm>
            <a:off x="7039025" y="1376772"/>
            <a:ext cx="972108" cy="2777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solidFill>
                  <a:schemeClr val="tx1"/>
                </a:solidFill>
              </a:rPr>
              <a:t>고용인원</a:t>
            </a:r>
          </a:p>
        </p:txBody>
      </p:sp>
      <p:sp>
        <p:nvSpPr>
          <p:cNvPr id="32" name="직사각형 31"/>
          <p:cNvSpPr/>
          <p:nvPr/>
        </p:nvSpPr>
        <p:spPr>
          <a:xfrm>
            <a:off x="8001007" y="1376772"/>
            <a:ext cx="1035489" cy="2777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50" dirty="0">
                <a:solidFill>
                  <a:schemeClr val="tx1"/>
                </a:solidFill>
              </a:rPr>
              <a:t>자발적 참여자</a:t>
            </a:r>
          </a:p>
        </p:txBody>
      </p:sp>
      <p:sp>
        <p:nvSpPr>
          <p:cNvPr id="33" name="직사각형 32"/>
          <p:cNvSpPr/>
          <p:nvPr/>
        </p:nvSpPr>
        <p:spPr>
          <a:xfrm>
            <a:off x="5202821" y="2020344"/>
            <a:ext cx="864096" cy="364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solidFill>
                  <a:schemeClr val="tx1"/>
                </a:solidFill>
              </a:rPr>
              <a:t>협동조합</a:t>
            </a:r>
            <a:r>
              <a:rPr lang="en-US" altLang="ko-KR" sz="900" dirty="0">
                <a:solidFill>
                  <a:schemeClr val="tx1"/>
                </a:solidFill>
              </a:rPr>
              <a:t>(</a:t>
            </a:r>
            <a:r>
              <a:rPr lang="ko-KR" altLang="en-US" sz="900" dirty="0">
                <a:solidFill>
                  <a:schemeClr val="tx1"/>
                </a:solidFill>
              </a:rPr>
              <a:t>사회적 제외</a:t>
            </a:r>
            <a:r>
              <a:rPr lang="en-US" altLang="ko-KR" sz="900" dirty="0">
                <a:solidFill>
                  <a:schemeClr val="tx1"/>
                </a:solidFill>
              </a:rPr>
              <a:t>)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5230199" y="2420888"/>
            <a:ext cx="864096" cy="364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solidFill>
                  <a:schemeClr val="tx1"/>
                </a:solidFill>
              </a:rPr>
              <a:t>사회적 </a:t>
            </a:r>
            <a:endParaRPr lang="en-US" altLang="ko-KR" sz="1200" dirty="0">
              <a:solidFill>
                <a:schemeClr val="tx1"/>
              </a:solidFill>
            </a:endParaRPr>
          </a:p>
          <a:p>
            <a:pPr algn="ctr"/>
            <a:r>
              <a:rPr lang="ko-KR" altLang="en-US" sz="1200" dirty="0">
                <a:solidFill>
                  <a:schemeClr val="tx1"/>
                </a:solidFill>
              </a:rPr>
              <a:t>협동조합</a:t>
            </a:r>
          </a:p>
        </p:txBody>
      </p:sp>
      <p:sp>
        <p:nvSpPr>
          <p:cNvPr id="36" name="직사각형 35"/>
          <p:cNvSpPr/>
          <p:nvPr/>
        </p:nvSpPr>
        <p:spPr>
          <a:xfrm>
            <a:off x="5220073" y="2816932"/>
            <a:ext cx="864096" cy="364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solidFill>
                  <a:schemeClr val="tx1"/>
                </a:solidFill>
              </a:rPr>
              <a:t>자발적</a:t>
            </a:r>
            <a:endParaRPr lang="en-US" altLang="ko-KR" sz="1200" dirty="0">
              <a:solidFill>
                <a:schemeClr val="tx1"/>
              </a:solidFill>
            </a:endParaRPr>
          </a:p>
          <a:p>
            <a:pPr algn="ctr"/>
            <a:r>
              <a:rPr lang="ko-KR" altLang="en-US" sz="1200" dirty="0">
                <a:solidFill>
                  <a:schemeClr val="tx1"/>
                </a:solidFill>
              </a:rPr>
              <a:t>모임</a:t>
            </a:r>
          </a:p>
        </p:txBody>
      </p:sp>
      <p:sp>
        <p:nvSpPr>
          <p:cNvPr id="37" name="직사각형 36"/>
          <p:cNvSpPr/>
          <p:nvPr/>
        </p:nvSpPr>
        <p:spPr>
          <a:xfrm>
            <a:off x="5238825" y="3209976"/>
            <a:ext cx="864096" cy="364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>
                <a:solidFill>
                  <a:schemeClr val="tx1"/>
                </a:solidFill>
              </a:rPr>
              <a:t>재 단</a:t>
            </a:r>
          </a:p>
        </p:txBody>
      </p:sp>
      <p:sp>
        <p:nvSpPr>
          <p:cNvPr id="38" name="직사각형 37"/>
          <p:cNvSpPr/>
          <p:nvPr/>
        </p:nvSpPr>
        <p:spPr>
          <a:xfrm>
            <a:off x="5228699" y="3631898"/>
            <a:ext cx="864096" cy="364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solidFill>
                  <a:schemeClr val="tx1"/>
                </a:solidFill>
              </a:rPr>
              <a:t>기타 비영리조직</a:t>
            </a:r>
          </a:p>
        </p:txBody>
      </p:sp>
      <p:sp>
        <p:nvSpPr>
          <p:cNvPr id="39" name="직사각형 38"/>
          <p:cNvSpPr/>
          <p:nvPr/>
        </p:nvSpPr>
        <p:spPr>
          <a:xfrm>
            <a:off x="5228699" y="4072572"/>
            <a:ext cx="864096" cy="364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solidFill>
                  <a:schemeClr val="tx1"/>
                </a:solidFill>
              </a:rPr>
              <a:t>전 체 </a:t>
            </a:r>
          </a:p>
        </p:txBody>
      </p:sp>
      <p:sp>
        <p:nvSpPr>
          <p:cNvPr id="40" name="직사각형 39"/>
          <p:cNvSpPr/>
          <p:nvPr/>
        </p:nvSpPr>
        <p:spPr>
          <a:xfrm>
            <a:off x="4103948" y="4005064"/>
            <a:ext cx="540060" cy="1440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>
                <a:solidFill>
                  <a:schemeClr val="bg1"/>
                </a:solidFill>
              </a:rPr>
              <a:t>42%</a:t>
            </a:r>
            <a:endParaRPr lang="ko-KR" altLang="en-US" sz="1000" dirty="0">
              <a:solidFill>
                <a:schemeClr val="bg1"/>
              </a:solidFill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4644009" y="4489059"/>
            <a:ext cx="4367250" cy="66531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900"/>
              </a:lnSpc>
            </a:pPr>
            <a:r>
              <a:rPr lang="ko-KR" altLang="en-US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주</a:t>
            </a:r>
            <a:r>
              <a:rPr lang="en-US" altLang="ko-KR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ko-KR" altLang="en-US" sz="10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자발적 모임에는 </a:t>
            </a:r>
            <a:r>
              <a:rPr lang="ko-KR" altLang="en-US" sz="105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문화스포츠</a:t>
            </a:r>
            <a:r>
              <a:rPr lang="ko-KR" altLang="en-US" sz="10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o-KR" altLang="en-US" sz="105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레크레이션</a:t>
            </a:r>
            <a:r>
              <a:rPr lang="ko-KR" altLang="en-US" sz="10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조직이 </a:t>
            </a:r>
            <a:r>
              <a:rPr lang="en-US" altLang="ko-KR" sz="10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219,000</a:t>
            </a:r>
            <a:r>
              <a:rPr lang="ko-KR" altLang="en-US" sz="10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개</a:t>
            </a:r>
            <a:r>
              <a:rPr lang="en-US" altLang="ko-KR" sz="10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o-KR" altLang="en-US" sz="105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사회부조와</a:t>
            </a:r>
            <a:r>
              <a:rPr lang="ko-KR" altLang="en-US" sz="10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시민보호조직이 </a:t>
            </a:r>
            <a:r>
              <a:rPr lang="en-US" altLang="ko-KR" sz="10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23,526</a:t>
            </a:r>
            <a:r>
              <a:rPr lang="ko-KR" altLang="en-US" sz="10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개</a:t>
            </a:r>
            <a:r>
              <a:rPr lang="en-US" altLang="ko-KR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o-KR" altLang="en-US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노조와 이해대변조직이 </a:t>
            </a:r>
            <a:r>
              <a:rPr lang="en-US" altLang="ko-KR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23,141</a:t>
            </a:r>
            <a:r>
              <a:rPr lang="ko-KR" altLang="en-US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개</a:t>
            </a:r>
            <a:r>
              <a:rPr lang="en-US" altLang="ko-KR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o-KR" altLang="en-US" sz="9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의료조직이</a:t>
            </a:r>
            <a:r>
              <a:rPr lang="ko-KR" altLang="en-US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10,475</a:t>
            </a:r>
            <a:r>
              <a:rPr lang="ko-KR" altLang="en-US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개</a:t>
            </a:r>
            <a:r>
              <a:rPr lang="en-US" altLang="ko-KR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o-KR" altLang="en-US" sz="9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환경조직이</a:t>
            </a:r>
            <a:r>
              <a:rPr lang="ko-KR" altLang="en-US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5,276</a:t>
            </a:r>
            <a:r>
              <a:rPr lang="ko-KR" altLang="en-US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개</a:t>
            </a:r>
            <a:r>
              <a:rPr lang="en-US" altLang="ko-KR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o-KR" altLang="en-US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권리보호와 정치활동조직 </a:t>
            </a:r>
            <a:r>
              <a:rPr lang="en-US" altLang="ko-KR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5,582</a:t>
            </a:r>
            <a:r>
              <a:rPr lang="ko-KR" altLang="en-US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개 등</a:t>
            </a:r>
            <a:endParaRPr lang="en-US" altLang="ko-KR" sz="9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900"/>
              </a:lnSpc>
            </a:pPr>
            <a:r>
              <a:rPr lang="ko-KR" altLang="en-US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자료</a:t>
            </a:r>
            <a:r>
              <a:rPr lang="en-US" altLang="ko-KR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ILO. 2021. Financial Mechanisms for Innovative Social and Solidarity Economy Ecosystems – The case of Italy, Table-2, 17p</a:t>
            </a:r>
            <a:endParaRPr lang="ko-KR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직사각형 41"/>
          <p:cNvSpPr/>
          <p:nvPr/>
        </p:nvSpPr>
        <p:spPr>
          <a:xfrm>
            <a:off x="5760133" y="1016732"/>
            <a:ext cx="3251126" cy="3408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이탈리아의사회적 </a:t>
            </a:r>
            <a:r>
              <a:rPr lang="ko-KR" altLang="en-US" dirty="0" err="1"/>
              <a:t>연대경제</a:t>
            </a:r>
            <a:endParaRPr lang="ko-KR" altLang="en-US" dirty="0"/>
          </a:p>
        </p:txBody>
      </p:sp>
      <p:pic>
        <p:nvPicPr>
          <p:cNvPr id="46" name="그림 4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1520" y="159876"/>
            <a:ext cx="866775" cy="676836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9233B5AA-F336-4653-8DE1-269678CA9930}"/>
              </a:ext>
            </a:extLst>
          </p:cNvPr>
          <p:cNvSpPr txBox="1"/>
          <p:nvPr/>
        </p:nvSpPr>
        <p:spPr>
          <a:xfrm>
            <a:off x="395536" y="223173"/>
            <a:ext cx="545120" cy="584775"/>
          </a:xfrm>
          <a:prstGeom prst="rect">
            <a:avLst/>
          </a:prstGeom>
          <a:solidFill>
            <a:srgbClr val="3678C0"/>
          </a:solidFill>
        </p:spPr>
        <p:txBody>
          <a:bodyPr wrap="square" rtlCol="0">
            <a:spAutoFit/>
          </a:bodyPr>
          <a:lstStyle/>
          <a:p>
            <a:r>
              <a:rPr lang="en-US" altLang="ko-KR" sz="3200" b="1" spc="-150" dirty="0">
                <a:solidFill>
                  <a:schemeClr val="bg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Ⅲ</a:t>
            </a:r>
            <a:endParaRPr lang="ko-KR" altLang="en-US" sz="3200" b="1" spc="-150" dirty="0">
              <a:solidFill>
                <a:schemeClr val="bg1"/>
              </a:solidFill>
              <a:latin typeface="Arial Black" panose="020B0A04020102020204" pitchFamily="34" charset="0"/>
              <a:ea typeface="나눔스퀘어라운드 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58464914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8" descr="그림5 사본">
            <a:extLst>
              <a:ext uri="{FF2B5EF4-FFF2-40B4-BE49-F238E27FC236}">
                <a16:creationId xmlns:a16="http://schemas.microsoft.com/office/drawing/2014/main" id="{8F9D4AE9-816F-400E-9955-367F4CE2F1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0" r="72000"/>
          <a:stretch>
            <a:fillRect/>
          </a:stretch>
        </p:blipFill>
        <p:spPr bwMode="auto">
          <a:xfrm>
            <a:off x="536575" y="66601"/>
            <a:ext cx="5095875" cy="842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28" descr="그림5 사본">
            <a:extLst>
              <a:ext uri="{FF2B5EF4-FFF2-40B4-BE49-F238E27FC236}">
                <a16:creationId xmlns:a16="http://schemas.microsoft.com/office/drawing/2014/main" id="{58E172D6-06BD-4B73-8528-E5EECF8BC1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90"/>
          <a:stretch>
            <a:fillRect/>
          </a:stretch>
        </p:blipFill>
        <p:spPr bwMode="auto">
          <a:xfrm>
            <a:off x="5292725" y="70503"/>
            <a:ext cx="2374900" cy="838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9">
            <a:extLst>
              <a:ext uri="{FF2B5EF4-FFF2-40B4-BE49-F238E27FC236}">
                <a16:creationId xmlns:a16="http://schemas.microsoft.com/office/drawing/2014/main" id="{89DA06A8-5E68-4912-8DF3-AD43361B3E15}"/>
              </a:ext>
            </a:extLst>
          </p:cNvPr>
          <p:cNvSpPr>
            <a:spLocks noChangeArrowheads="1"/>
          </p:cNvSpPr>
          <p:nvPr/>
        </p:nvSpPr>
        <p:spPr>
          <a:xfrm>
            <a:off x="1089025" y="116632"/>
            <a:ext cx="7731125" cy="642937"/>
          </a:xfrm>
          <a:prstGeom prst="rect">
            <a:avLst/>
          </a:prstGeom>
        </p:spPr>
        <p:txBody>
          <a:bodyPr lIns="72000" anchor="ctr"/>
          <a:lstStyle/>
          <a:p>
            <a:pPr latinLnBrk="1">
              <a:buFont typeface="Marlett"/>
              <a:buNone/>
              <a:defRPr/>
            </a:pPr>
            <a:r>
              <a:rPr lang="ko-KR" altLang="en-US" sz="28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 </a:t>
            </a: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지역의 소기업</a:t>
            </a:r>
            <a:r>
              <a:rPr lang="en-US" altLang="ko-KR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/</a:t>
            </a: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자영업 중심 산업 부진과 일자리 부족 원인</a:t>
            </a:r>
          </a:p>
        </p:txBody>
      </p:sp>
      <p:sp>
        <p:nvSpPr>
          <p:cNvPr id="11" name="직사각형 8">
            <a:extLst>
              <a:ext uri="{FF2B5EF4-FFF2-40B4-BE49-F238E27FC236}">
                <a16:creationId xmlns:a16="http://schemas.microsoft.com/office/drawing/2014/main" id="{D1E109E4-BFD9-4168-BC1C-597483F39695}"/>
              </a:ext>
            </a:extLst>
          </p:cNvPr>
          <p:cNvSpPr/>
          <p:nvPr/>
        </p:nvSpPr>
        <p:spPr>
          <a:xfrm>
            <a:off x="287338" y="1058863"/>
            <a:ext cx="8532812" cy="1692771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marL="266700" indent="-266700" eaLnBrk="1" latinLnBrk="1" hangingPunct="1">
              <a:defRPr/>
            </a:pPr>
            <a:r>
              <a:rPr lang="ko-KR" altLang="en-US" sz="2400" b="1" spc="-100" dirty="0">
                <a:solidFill>
                  <a:srgbClr val="FF0000"/>
                </a:solidFill>
                <a:latin typeface="맑은 고딕"/>
                <a:ea typeface="맑은 고딕"/>
              </a:rPr>
              <a:t>■ </a:t>
            </a:r>
            <a:r>
              <a:rPr lang="ko-KR" altLang="en-US" sz="2200" b="1" spc="-100" dirty="0">
                <a:solidFill>
                  <a:srgbClr val="FF0000"/>
                </a:solidFill>
                <a:latin typeface="맑은 고딕"/>
                <a:ea typeface="맑은 고딕"/>
              </a:rPr>
              <a:t>지역 소재 소기업</a:t>
            </a:r>
            <a:r>
              <a:rPr lang="en-US" altLang="ko-KR" sz="2200" b="1" spc="-100" dirty="0">
                <a:solidFill>
                  <a:srgbClr val="FF0000"/>
                </a:solidFill>
                <a:latin typeface="맑은 고딕"/>
                <a:ea typeface="맑은 고딕"/>
              </a:rPr>
              <a:t>/</a:t>
            </a:r>
            <a:r>
              <a:rPr lang="ko-KR" altLang="en-US" sz="2200" b="1" spc="-100" dirty="0">
                <a:solidFill>
                  <a:srgbClr val="FF0000"/>
                </a:solidFill>
                <a:latin typeface="맑은 고딕"/>
                <a:ea typeface="맑은 고딕"/>
              </a:rPr>
              <a:t>자영업의 내생적 발전 가능성은</a:t>
            </a:r>
            <a:r>
              <a:rPr lang="en-US" altLang="ko-KR" sz="2200" b="1" spc="-100" dirty="0">
                <a:solidFill>
                  <a:srgbClr val="FF0000"/>
                </a:solidFill>
                <a:latin typeface="맑은 고딕"/>
                <a:ea typeface="맑은 고딕"/>
              </a:rPr>
              <a:t>?</a:t>
            </a:r>
            <a:endParaRPr lang="en-US" altLang="ko-KR" sz="2200" dirty="0">
              <a:latin typeface="HY헤드라인M"/>
              <a:ea typeface="HY헤드라인M"/>
            </a:endParaRPr>
          </a:p>
          <a:p>
            <a:pPr marL="85725" lvl="1" eaLnBrk="1" latinLnBrk="1" hangingPunct="1">
              <a:defRPr/>
            </a:pP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- 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지역내 다양한 제품을 생산하는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 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소기업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, </a:t>
            </a:r>
            <a:r>
              <a:rPr lang="ko-KR" altLang="en-US" sz="2000" b="1" spc="-100" dirty="0" err="1">
                <a:solidFill>
                  <a:srgbClr val="3333FF"/>
                </a:solidFill>
                <a:latin typeface="맑은 고딕"/>
                <a:ea typeface="맑은 고딕"/>
              </a:rPr>
              <a:t>중기업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, 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자영업자들이 다수 존재 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– </a:t>
            </a:r>
            <a:r>
              <a:rPr lang="ko-KR" altLang="en-US" sz="2000" b="1" spc="-100" dirty="0" err="1">
                <a:solidFill>
                  <a:srgbClr val="3333FF"/>
                </a:solidFill>
                <a:latin typeface="맑은 고딕"/>
                <a:ea typeface="맑은 고딕"/>
              </a:rPr>
              <a:t>특정소업종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, 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산업이 자연스럽게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(?) 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발전 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– 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소재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, 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재료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, 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부품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, 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시장 관련</a:t>
            </a:r>
            <a:endParaRPr lang="en-US" altLang="ko-KR" sz="2000" b="1" spc="-100" dirty="0">
              <a:solidFill>
                <a:srgbClr val="3333FF"/>
              </a:solidFill>
              <a:latin typeface="맑은 고딕"/>
              <a:ea typeface="맑은 고딕"/>
            </a:endParaRPr>
          </a:p>
          <a:p>
            <a:pPr marL="266700" lvl="1" indent="-180975" eaLnBrk="1" latinLnBrk="1" hangingPunct="1">
              <a:buFontTx/>
              <a:buChar char="-"/>
              <a:defRPr/>
            </a:pP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내생적 </a:t>
            </a:r>
            <a:r>
              <a:rPr lang="ko-KR" altLang="en-US" sz="2000" b="1" spc="-100" dirty="0" err="1">
                <a:solidFill>
                  <a:srgbClr val="3333FF"/>
                </a:solidFill>
                <a:latin typeface="맑은 고딕"/>
                <a:ea typeface="맑은 고딕"/>
              </a:rPr>
              <a:t>발전사례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 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- 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대구 약령시장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, 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금산 인삼시장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, 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포항 죽도시장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(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수산업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), 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순창고추장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, 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광천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/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강경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/</a:t>
            </a:r>
            <a:r>
              <a:rPr lang="ko-KR" altLang="en-US" sz="2000" b="1" spc="-100" dirty="0" err="1">
                <a:solidFill>
                  <a:srgbClr val="3333FF"/>
                </a:solidFill>
                <a:latin typeface="맑은 고딕"/>
                <a:ea typeface="맑은 고딕"/>
              </a:rPr>
              <a:t>곰소의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 젓갈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,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 청계천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/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창신동의 의류제조와 평화시장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 </a:t>
            </a:r>
            <a:endParaRPr lang="ko-KR" altLang="en-US" sz="2000" b="1" dirty="0">
              <a:solidFill>
                <a:srgbClr val="3333FF"/>
              </a:solidFill>
              <a:latin typeface="맑은 고딕"/>
              <a:ea typeface="맑은 고딕"/>
            </a:endParaRPr>
          </a:p>
        </p:txBody>
      </p:sp>
      <p:sp>
        <p:nvSpPr>
          <p:cNvPr id="12" name="직사각형 9">
            <a:extLst>
              <a:ext uri="{FF2B5EF4-FFF2-40B4-BE49-F238E27FC236}">
                <a16:creationId xmlns:a16="http://schemas.microsoft.com/office/drawing/2014/main" id="{6CE9B07F-F3BD-4052-BE9D-5A01F858D87A}"/>
              </a:ext>
            </a:extLst>
          </p:cNvPr>
          <p:cNvSpPr/>
          <p:nvPr/>
        </p:nvSpPr>
        <p:spPr>
          <a:xfrm>
            <a:off x="287338" y="2889250"/>
            <a:ext cx="8569325" cy="3784600"/>
          </a:xfrm>
          <a:prstGeom prst="rect">
            <a:avLst/>
          </a:prstGeom>
          <a:solidFill>
            <a:srgbClr val="FFFF99"/>
          </a:solidFill>
        </p:spPr>
        <p:txBody>
          <a:bodyPr>
            <a:spAutoFit/>
          </a:bodyPr>
          <a:lstStyle/>
          <a:p>
            <a:pPr marL="266700" indent="-266700" eaLnBrk="1" latinLnBrk="1" hangingPunct="1">
              <a:lnSpc>
                <a:spcPts val="2400"/>
              </a:lnSpc>
              <a:defRPr/>
            </a:pPr>
            <a:r>
              <a:rPr lang="ko-KR" altLang="en-US" sz="2200" b="1" spc="-100" dirty="0">
                <a:solidFill>
                  <a:srgbClr val="FF0000"/>
                </a:solidFill>
                <a:latin typeface="맑은 고딕"/>
                <a:ea typeface="맑은 고딕"/>
              </a:rPr>
              <a:t>■ 지역에서의 소기업</a:t>
            </a:r>
            <a:r>
              <a:rPr lang="en-US" altLang="ko-KR" sz="2200" b="1" spc="-100" dirty="0">
                <a:solidFill>
                  <a:srgbClr val="FF0000"/>
                </a:solidFill>
                <a:latin typeface="맑은 고딕"/>
                <a:ea typeface="맑은 고딕"/>
              </a:rPr>
              <a:t>/</a:t>
            </a:r>
            <a:r>
              <a:rPr lang="ko-KR" altLang="en-US" sz="2200" b="1" spc="-100" dirty="0">
                <a:solidFill>
                  <a:srgbClr val="FF0000"/>
                </a:solidFill>
                <a:latin typeface="맑은 고딕"/>
                <a:ea typeface="맑은 고딕"/>
              </a:rPr>
              <a:t>자영업의 내생적 발전 가능성</a:t>
            </a:r>
          </a:p>
          <a:p>
            <a:pPr marL="266700" lvl="1" indent="-176213" eaLnBrk="1" latinLnBrk="1" hangingPunct="1">
              <a:lnSpc>
                <a:spcPts val="2400"/>
              </a:lnSpc>
              <a:defRPr/>
            </a:pP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- 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일부 발전 사례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: 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 제조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, 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농업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, 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시장이 긴밀하게 지역적으로 연계되어 발전하여 왔으며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, 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일정한 역사적 유산 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– 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재료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, 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소재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, 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제조 등을 배경으로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 </a:t>
            </a:r>
            <a:r>
              <a:rPr lang="ko-KR" altLang="en-US" sz="2000" b="1" spc="-100" dirty="0" err="1">
                <a:solidFill>
                  <a:srgbClr val="3333FF"/>
                </a:solidFill>
                <a:latin typeface="맑은 고딕"/>
                <a:ea typeface="맑은 고딕"/>
              </a:rPr>
              <a:t>지역시장이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 발전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. 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내수시장 중심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, </a:t>
            </a:r>
          </a:p>
          <a:p>
            <a:pPr marL="180975" lvl="1" indent="-92075" eaLnBrk="1" latinLnBrk="1" hangingPunct="1">
              <a:lnSpc>
                <a:spcPts val="2400"/>
              </a:lnSpc>
              <a:buFontTx/>
              <a:buChar char="-"/>
              <a:defRPr/>
            </a:pP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상당수 정체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/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미개발 사례 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– 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지역에서 생산되는 </a:t>
            </a:r>
            <a:r>
              <a:rPr lang="ko-KR" altLang="en-US" sz="2000" b="1" spc="-100" dirty="0" err="1">
                <a:solidFill>
                  <a:srgbClr val="3333FF"/>
                </a:solidFill>
                <a:latin typeface="맑은 고딕"/>
                <a:ea typeface="맑은 고딕"/>
              </a:rPr>
              <a:t>특정원료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, 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재료 등을 이용하여 가공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, 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제조를 해 온 여러 제품이 지역별로 있으나 제품개발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, </a:t>
            </a:r>
            <a:r>
              <a:rPr lang="ko-KR" altLang="en-US" sz="2000" b="1" spc="-100" dirty="0" err="1">
                <a:solidFill>
                  <a:srgbClr val="3333FF"/>
                </a:solidFill>
                <a:latin typeface="맑은 고딕"/>
                <a:ea typeface="맑은 고딕"/>
              </a:rPr>
              <a:t>제품개선이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 정체되어 있거나 미개발상태로 있어 쇠퇴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,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 소멸의 위기에 놓거나 이미 소멸한 경우도 적지 않음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(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서울 청계천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/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용산의 </a:t>
            </a:r>
            <a:r>
              <a:rPr lang="ko-KR" altLang="en-US" sz="2000" b="1" spc="-100" dirty="0" err="1">
                <a:solidFill>
                  <a:srgbClr val="3333FF"/>
                </a:solidFill>
                <a:latin typeface="맑은 고딕"/>
                <a:ea typeface="맑은 고딕"/>
              </a:rPr>
              <a:t>전자부품상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, 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영등포의 소기계금속사업장과 공구상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, 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을지로 인쇄골목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).</a:t>
            </a:r>
          </a:p>
          <a:p>
            <a:pPr marL="90487" lvl="1" eaLnBrk="1" latinLnBrk="1" hangingPunct="1">
              <a:lnSpc>
                <a:spcPts val="2400"/>
              </a:lnSpc>
              <a:defRPr/>
            </a:pP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- 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축소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, 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소멸한 산업 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- 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산업화과정에서 발전하여 한때 융성했으나 인건비 상승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, 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경쟁국의 등장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, 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인력 부족 등으로 점차 축소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, 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소멸한 산업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(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대구 의류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, 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섬유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, 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염색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, 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마산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/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구로 수출자유지역의 전자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, 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섬유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, 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부산의 합판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, 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신발 등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)</a:t>
            </a: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116631"/>
            <a:ext cx="866775" cy="740333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F02B2642-2C62-4E20-B34E-1624A5F5002C}"/>
              </a:ext>
            </a:extLst>
          </p:cNvPr>
          <p:cNvSpPr/>
          <p:nvPr/>
        </p:nvSpPr>
        <p:spPr>
          <a:xfrm>
            <a:off x="397277" y="188640"/>
            <a:ext cx="646331" cy="634966"/>
          </a:xfrm>
          <a:prstGeom prst="rect">
            <a:avLst/>
          </a:prstGeom>
          <a:solidFill>
            <a:srgbClr val="3678C0"/>
          </a:solidFill>
        </p:spPr>
        <p:txBody>
          <a:bodyPr wrap="none">
            <a:spAutoFit/>
          </a:bodyPr>
          <a:lstStyle/>
          <a:p>
            <a:pPr algn="ctr" eaLnBrk="1" latinLnBrk="1" hangingPunct="1">
              <a:defRPr/>
            </a:pPr>
            <a:r>
              <a:rPr lang="en-US" altLang="ko-KR" sz="3600" b="1" dirty="0">
                <a:ln w="17780" cmpd="sng">
                  <a:solidFill>
                    <a:srgbClr val="FFFFFF"/>
                  </a:solidFill>
                  <a:prstDash val="solid"/>
                  <a:miter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 scaled="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맑은 고딕"/>
                <a:ea typeface="맑은 고딕"/>
              </a:rPr>
              <a:t>Ⅳ</a:t>
            </a:r>
            <a:endParaRPr lang="ko-KR" altLang="en-US" sz="3600" b="1" dirty="0">
              <a:ln w="17780" cmpd="sng">
                <a:solidFill>
                  <a:srgbClr val="FFFFFF"/>
                </a:solidFill>
                <a:prstDash val="solid"/>
                <a:miter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 scaled="0"/>
              </a:gradFill>
              <a:effectLst>
                <a:outerShdw blurRad="50800" algn="tl" rotWithShape="0">
                  <a:srgbClr val="000000"/>
                </a:outerShdw>
              </a:effectLst>
              <a:latin typeface="굴림"/>
              <a:ea typeface="굴림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8" descr="그림5 사본">
            <a:extLst>
              <a:ext uri="{FF2B5EF4-FFF2-40B4-BE49-F238E27FC236}">
                <a16:creationId xmlns:a16="http://schemas.microsoft.com/office/drawing/2014/main" id="{5322F933-27DF-441E-B051-BFA4DDCCF1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0" r="72000"/>
          <a:stretch>
            <a:fillRect/>
          </a:stretch>
        </p:blipFill>
        <p:spPr bwMode="auto">
          <a:xfrm>
            <a:off x="536575" y="61876"/>
            <a:ext cx="5095875" cy="846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28" descr="그림5 사본">
            <a:extLst>
              <a:ext uri="{FF2B5EF4-FFF2-40B4-BE49-F238E27FC236}">
                <a16:creationId xmlns:a16="http://schemas.microsoft.com/office/drawing/2014/main" id="{D2FE96EA-9BBF-4064-B867-4213E53204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90"/>
          <a:stretch>
            <a:fillRect/>
          </a:stretch>
        </p:blipFill>
        <p:spPr bwMode="auto">
          <a:xfrm>
            <a:off x="5584824" y="61206"/>
            <a:ext cx="3235648" cy="846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9">
            <a:extLst>
              <a:ext uri="{FF2B5EF4-FFF2-40B4-BE49-F238E27FC236}">
                <a16:creationId xmlns:a16="http://schemas.microsoft.com/office/drawing/2014/main" id="{E18A71FE-B9BA-4550-ADA2-6B5FB70496C5}"/>
              </a:ext>
            </a:extLst>
          </p:cNvPr>
          <p:cNvSpPr>
            <a:spLocks noChangeArrowheads="1"/>
          </p:cNvSpPr>
          <p:nvPr/>
        </p:nvSpPr>
        <p:spPr>
          <a:xfrm>
            <a:off x="1161033" y="180014"/>
            <a:ext cx="7443415" cy="642937"/>
          </a:xfrm>
          <a:prstGeom prst="rect">
            <a:avLst/>
          </a:prstGeom>
        </p:spPr>
        <p:txBody>
          <a:bodyPr lIns="72000" anchor="ctr"/>
          <a:lstStyle/>
          <a:p>
            <a:pPr latinLnBrk="1">
              <a:buFont typeface="Marlett"/>
              <a:buNone/>
              <a:defRPr/>
            </a:pPr>
            <a:r>
              <a:rPr lang="ko-KR" altLang="en-US" sz="22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 지역의 소기업</a:t>
            </a:r>
            <a:r>
              <a:rPr lang="en-US" altLang="ko-KR" sz="22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/</a:t>
            </a:r>
            <a:r>
              <a:rPr lang="ko-KR" altLang="en-US" sz="22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자영업 중심 산업 부진과 일자리 부족 원인</a:t>
            </a:r>
          </a:p>
        </p:txBody>
      </p:sp>
      <p:sp>
        <p:nvSpPr>
          <p:cNvPr id="11" name="직사각형 8">
            <a:extLst>
              <a:ext uri="{FF2B5EF4-FFF2-40B4-BE49-F238E27FC236}">
                <a16:creationId xmlns:a16="http://schemas.microsoft.com/office/drawing/2014/main" id="{38D0B6AC-1CE3-40EC-868E-7A995C2B4003}"/>
              </a:ext>
            </a:extLst>
          </p:cNvPr>
          <p:cNvSpPr/>
          <p:nvPr/>
        </p:nvSpPr>
        <p:spPr>
          <a:xfrm>
            <a:off x="107950" y="1016000"/>
            <a:ext cx="8856663" cy="5924699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marL="266700" indent="-266700" eaLnBrk="1" latinLnBrk="1" hangingPunct="1">
              <a:defRPr/>
            </a:pPr>
            <a:r>
              <a:rPr lang="ko-KR" altLang="en-US" sz="2000" b="1" spc="-10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▣</a:t>
            </a:r>
            <a:r>
              <a:rPr lang="ko-KR" altLang="en-US" sz="2000" b="1" spc="-100" dirty="0">
                <a:solidFill>
                  <a:srgbClr val="FF0000"/>
                </a:solidFill>
                <a:latin typeface="맑은 고딕"/>
                <a:ea typeface="맑은 고딕"/>
              </a:rPr>
              <a:t> 지역산업</a:t>
            </a:r>
            <a:r>
              <a:rPr lang="en-US" altLang="ko-KR" sz="2000" b="1" spc="-100" dirty="0">
                <a:solidFill>
                  <a:srgbClr val="FF0000"/>
                </a:solidFill>
                <a:latin typeface="맑은 고딕"/>
                <a:ea typeface="맑은 고딕"/>
              </a:rPr>
              <a:t>(</a:t>
            </a:r>
            <a:r>
              <a:rPr lang="ko-KR" altLang="en-US" sz="2000" b="1" spc="-100" dirty="0">
                <a:solidFill>
                  <a:srgbClr val="FF0000"/>
                </a:solidFill>
                <a:latin typeface="맑은 고딕"/>
                <a:ea typeface="맑은 고딕"/>
              </a:rPr>
              <a:t>소기업</a:t>
            </a:r>
            <a:r>
              <a:rPr lang="en-US" altLang="ko-KR" sz="2000" b="1" spc="-100" dirty="0">
                <a:solidFill>
                  <a:srgbClr val="FF0000"/>
                </a:solidFill>
                <a:latin typeface="맑은 고딕"/>
                <a:ea typeface="맑은 고딕"/>
              </a:rPr>
              <a:t>/</a:t>
            </a:r>
            <a:r>
              <a:rPr lang="ko-KR" altLang="en-US" sz="2000" b="1" spc="-100" dirty="0">
                <a:solidFill>
                  <a:srgbClr val="FF0000"/>
                </a:solidFill>
                <a:latin typeface="맑은 고딕"/>
                <a:ea typeface="맑은 고딕"/>
              </a:rPr>
              <a:t>자영업 중심</a:t>
            </a:r>
            <a:r>
              <a:rPr lang="en-US" altLang="ko-KR" sz="2000" b="1" spc="-100" dirty="0">
                <a:solidFill>
                  <a:srgbClr val="FF0000"/>
                </a:solidFill>
                <a:latin typeface="맑은 고딕"/>
                <a:ea typeface="맑은 고딕"/>
              </a:rPr>
              <a:t>)</a:t>
            </a:r>
            <a:r>
              <a:rPr lang="ko-KR" altLang="en-US" sz="2000" b="1" spc="-100" dirty="0">
                <a:solidFill>
                  <a:srgbClr val="FF0000"/>
                </a:solidFill>
                <a:latin typeface="맑은 고딕"/>
                <a:ea typeface="맑은 고딕"/>
              </a:rPr>
              <a:t>의 내생적 발전이 왜 안되는가</a:t>
            </a:r>
            <a:r>
              <a:rPr lang="en-US" altLang="ko-KR" sz="2000" b="1" spc="-100" dirty="0">
                <a:solidFill>
                  <a:srgbClr val="FF0000"/>
                </a:solidFill>
                <a:latin typeface="맑은 고딕"/>
                <a:ea typeface="맑은 고딕"/>
              </a:rPr>
              <a:t>?</a:t>
            </a:r>
          </a:p>
          <a:p>
            <a:pPr marL="266700" indent="-266700" eaLnBrk="1" latinLnBrk="1" hangingPunct="1">
              <a:defRPr/>
            </a:pPr>
            <a:r>
              <a:rPr lang="ko-KR" altLang="en-US" b="1" spc="-100" dirty="0">
                <a:latin typeface="맑은 고딕"/>
                <a:ea typeface="맑은 고딕"/>
              </a:rPr>
              <a:t>■ 시장실패</a:t>
            </a:r>
            <a:r>
              <a:rPr lang="en-US" altLang="ko-KR" b="1" spc="-100" dirty="0">
                <a:latin typeface="Times New Roman"/>
                <a:ea typeface="맑은 고딕"/>
              </a:rPr>
              <a:t>(market failure)</a:t>
            </a:r>
            <a:r>
              <a:rPr lang="ko-KR" altLang="en-US" spc="-100" dirty="0">
                <a:latin typeface="HY헤드라인M"/>
                <a:ea typeface="HY헤드라인M"/>
              </a:rPr>
              <a:t> </a:t>
            </a:r>
          </a:p>
          <a:p>
            <a:pPr marL="266700" indent="-266700" eaLnBrk="1" latinLnBrk="1" hangingPunct="1">
              <a:buFont typeface="Wingdings"/>
              <a:buChar char="Ø"/>
              <a:defRPr/>
            </a:pPr>
            <a:endParaRPr lang="en-US" altLang="ko-KR" sz="300" dirty="0">
              <a:latin typeface="HY헤드라인M"/>
              <a:ea typeface="HY헤드라인M"/>
            </a:endParaRPr>
          </a:p>
          <a:p>
            <a:pPr marL="180022" lvl="1" indent="-180022" eaLnBrk="1" latinLnBrk="1" hangingPunct="1">
              <a:defRPr/>
            </a:pPr>
            <a:r>
              <a:rPr lang="en-US" altLang="ko-KR" sz="1700" spc="-100" dirty="0">
                <a:solidFill>
                  <a:srgbClr val="3333FF"/>
                </a:solidFill>
                <a:latin typeface="Times New Roman"/>
                <a:ea typeface="HY헤드라인M"/>
              </a:rPr>
              <a:t>-</a:t>
            </a:r>
            <a:r>
              <a:rPr lang="en-US" altLang="ko-KR" sz="1700" spc="-100" dirty="0">
                <a:solidFill>
                  <a:srgbClr val="3333FF"/>
                </a:solidFill>
                <a:latin typeface="HY헤드라인M"/>
                <a:ea typeface="HY헤드라인M"/>
              </a:rPr>
              <a:t> </a:t>
            </a:r>
            <a:r>
              <a:rPr lang="ko-KR" altLang="en-US" sz="16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지역의 소기업</a:t>
            </a:r>
            <a:r>
              <a:rPr lang="en-US" altLang="ko-KR" sz="16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/</a:t>
            </a:r>
            <a:r>
              <a:rPr lang="ko-KR" altLang="en-US" sz="16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자영업자들은 산업</a:t>
            </a:r>
            <a:r>
              <a:rPr lang="en-US" altLang="ko-KR" sz="16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/</a:t>
            </a:r>
            <a:r>
              <a:rPr lang="ko-KR" altLang="en-US" sz="16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업종의 혁신에 필요한 수준의 연구개발에 투자를 할 수 없음</a:t>
            </a:r>
            <a:r>
              <a:rPr lang="en-US" altLang="ko-KR" sz="16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.</a:t>
            </a:r>
            <a:r>
              <a:rPr lang="ko-KR" altLang="en-US" sz="16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 투자 시 다른 중소기업들이 그 혜택을 누릴 수 있음</a:t>
            </a:r>
            <a:r>
              <a:rPr lang="en-US" altLang="ko-KR" sz="16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.</a:t>
            </a:r>
          </a:p>
          <a:p>
            <a:pPr marL="180022" lvl="1" indent="-180022" eaLnBrk="1" latinLnBrk="1" hangingPunct="1">
              <a:defRPr/>
            </a:pPr>
            <a:r>
              <a:rPr lang="en-US" altLang="ko-KR" sz="16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- </a:t>
            </a:r>
            <a:r>
              <a:rPr lang="ko-KR" altLang="en-US" sz="16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시장에서 경쟁 상황</a:t>
            </a:r>
            <a:r>
              <a:rPr lang="en-US" altLang="ko-KR" sz="16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(</a:t>
            </a:r>
            <a:r>
              <a:rPr lang="ko-KR" altLang="en-US" sz="16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경쟁제품</a:t>
            </a:r>
            <a:r>
              <a:rPr lang="en-US" altLang="ko-KR" sz="16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,</a:t>
            </a:r>
            <a:r>
              <a:rPr lang="ko-KR" altLang="en-US" sz="16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 시장의 변화</a:t>
            </a:r>
            <a:r>
              <a:rPr lang="en-US" altLang="ko-KR" sz="16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,</a:t>
            </a:r>
            <a:r>
              <a:rPr lang="ko-KR" altLang="en-US" sz="16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 경쟁사업자들의 노력 등</a:t>
            </a:r>
            <a:r>
              <a:rPr lang="en-US" altLang="ko-KR" sz="16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)</a:t>
            </a:r>
            <a:r>
              <a:rPr lang="ko-KR" altLang="en-US" sz="16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파악과 대응능력 부족</a:t>
            </a:r>
          </a:p>
          <a:p>
            <a:pPr marL="180975" lvl="1" indent="-180975" eaLnBrk="1" latinLnBrk="1" hangingPunct="1">
              <a:buFontTx/>
              <a:buChar char="-"/>
              <a:defRPr/>
            </a:pPr>
            <a:r>
              <a:rPr lang="ko-KR" altLang="en-US" sz="16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필요인력의 체계적 교육과 훈련 능력 </a:t>
            </a:r>
            <a:r>
              <a:rPr lang="ko-KR" altLang="en-US" sz="1600" b="1" spc="-100" dirty="0" err="1">
                <a:solidFill>
                  <a:srgbClr val="3333FF"/>
                </a:solidFill>
                <a:latin typeface="맑은 고딕"/>
                <a:ea typeface="맑은 고딕"/>
              </a:rPr>
              <a:t>미구축</a:t>
            </a:r>
            <a:r>
              <a:rPr lang="en-US" altLang="ko-KR" sz="16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,</a:t>
            </a:r>
            <a:r>
              <a:rPr lang="ko-KR" altLang="en-US" sz="16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 내부육성한 숙련인력의 유지나 미래 전망 </a:t>
            </a:r>
            <a:r>
              <a:rPr lang="ko-KR" altLang="en-US" sz="1600" b="1" spc="-100" dirty="0" err="1">
                <a:solidFill>
                  <a:srgbClr val="3333FF"/>
                </a:solidFill>
                <a:latin typeface="맑은 고딕"/>
                <a:ea typeface="맑은 고딕"/>
              </a:rPr>
              <a:t>미제시</a:t>
            </a:r>
            <a:endParaRPr lang="en-US" altLang="ko-KR" sz="1600" b="1" spc="-100" dirty="0">
              <a:solidFill>
                <a:srgbClr val="3333FF"/>
              </a:solidFill>
              <a:latin typeface="맑은 고딕"/>
              <a:ea typeface="맑은 고딕"/>
            </a:endParaRPr>
          </a:p>
          <a:p>
            <a:pPr marL="180975" lvl="1" indent="-180975" eaLnBrk="1" latinLnBrk="1" hangingPunct="1">
              <a:buFontTx/>
              <a:buChar char="-"/>
              <a:defRPr/>
            </a:pPr>
            <a:endParaRPr lang="en-US" altLang="ko-KR" sz="1000" b="1" spc="-100" dirty="0">
              <a:solidFill>
                <a:srgbClr val="3333FF"/>
              </a:solidFill>
              <a:latin typeface="맑은 고딕"/>
              <a:ea typeface="맑은 고딕"/>
            </a:endParaRPr>
          </a:p>
          <a:p>
            <a:pPr eaLnBrk="1" latinLnBrk="1" hangingPunct="1">
              <a:defRPr/>
            </a:pPr>
            <a:r>
              <a:rPr lang="ko-KR" altLang="en-US" b="1" dirty="0">
                <a:solidFill>
                  <a:schemeClr val="tx2">
                    <a:lumMod val="60000"/>
                    <a:lumOff val="4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□ 지역산업</a:t>
            </a:r>
            <a:r>
              <a:rPr lang="en-US" altLang="ko-KR" b="1" dirty="0">
                <a:solidFill>
                  <a:schemeClr val="tx2">
                    <a:lumMod val="60000"/>
                    <a:lumOff val="4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b="1" dirty="0">
                <a:solidFill>
                  <a:schemeClr val="tx2">
                    <a:lumMod val="60000"/>
                    <a:lumOff val="4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소기업</a:t>
            </a:r>
            <a:r>
              <a:rPr lang="en-US" altLang="ko-KR" b="1" dirty="0">
                <a:solidFill>
                  <a:schemeClr val="tx2">
                    <a:lumMod val="60000"/>
                    <a:lumOff val="4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b="1" dirty="0">
                <a:solidFill>
                  <a:schemeClr val="tx2">
                    <a:lumMod val="60000"/>
                    <a:lumOff val="4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자영업</a:t>
            </a:r>
            <a:r>
              <a:rPr lang="en-US" altLang="ko-KR" b="1" dirty="0">
                <a:solidFill>
                  <a:schemeClr val="tx2">
                    <a:lumMod val="60000"/>
                    <a:lumOff val="4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b="1" dirty="0">
                <a:solidFill>
                  <a:schemeClr val="tx2">
                    <a:lumMod val="60000"/>
                    <a:lumOff val="4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의 축적된 역량 부족</a:t>
            </a:r>
          </a:p>
          <a:p>
            <a:pPr marL="180975" indent="-180975" eaLnBrk="1" latinLnBrk="1" hangingPunct="1">
              <a:buFontTx/>
              <a:buChar char="-"/>
              <a:defRPr/>
            </a:pP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지역산업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소기업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자영업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역량육성과 축적 노력 부족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부재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하루아침에 구축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축적 불가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180975" indent="-180975" eaLnBrk="1" latinLnBrk="1" hangingPunct="1">
              <a:buFontTx/>
              <a:buChar char="-"/>
              <a:defRPr/>
            </a:pP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제품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서비스 생산을 위한 여러 능력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단순조립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제조를 넘어 특수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전문화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신제품 개발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), </a:t>
            </a:r>
            <a:r>
              <a:rPr lang="ko-KR" altLang="en-US" sz="16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품질제고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재료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부품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6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제품이해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제품개발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제품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서비스 설계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복합가공능력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맞춤형서비스 제공</a:t>
            </a:r>
            <a:r>
              <a:rPr lang="ko-KR" altLang="en-US" dirty="0">
                <a:latin typeface="굴림"/>
                <a:ea typeface="굴림"/>
              </a:rPr>
              <a:t> </a:t>
            </a:r>
            <a:r>
              <a:rPr lang="ko-KR" altLang="en-US" sz="17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능력</a:t>
            </a:r>
            <a:endParaRPr lang="en-US" altLang="ko-KR" sz="17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180975" eaLnBrk="1" latinLnBrk="1" hangingPunct="1">
              <a:defRPr/>
            </a:pPr>
            <a:r>
              <a:rPr lang="en-US" altLang="ko-KR" b="1" spc="-100" dirty="0">
                <a:latin typeface="맑은 고딕"/>
                <a:ea typeface="맑은 고딕"/>
              </a:rPr>
              <a:t>-  </a:t>
            </a:r>
            <a:r>
              <a:rPr lang="ko-KR" altLang="en-US" sz="1600" b="1" spc="-100" dirty="0" err="1">
                <a:latin typeface="맑은 고딕"/>
                <a:ea typeface="맑은 고딕"/>
              </a:rPr>
              <a:t>개선경험을</a:t>
            </a:r>
            <a:r>
              <a:rPr lang="ko-KR" altLang="en-US" sz="1600" b="1" spc="-100" dirty="0">
                <a:latin typeface="맑은 고딕"/>
                <a:ea typeface="맑은 고딕"/>
              </a:rPr>
              <a:t> 축적하고 과학적 분석에 기초한 노하우나 </a:t>
            </a:r>
            <a:r>
              <a:rPr lang="ko-KR" altLang="en-US" sz="1600" b="1" spc="-100" dirty="0" err="1">
                <a:latin typeface="맑은 고딕"/>
                <a:ea typeface="맑은 고딕"/>
              </a:rPr>
              <a:t>암묵지</a:t>
            </a:r>
            <a:r>
              <a:rPr lang="ko-KR" altLang="en-US" sz="1600" b="1" spc="-100" dirty="0">
                <a:latin typeface="맑은 고딕"/>
                <a:ea typeface="맑은 고딕"/>
              </a:rPr>
              <a:t> 축적의 부족</a:t>
            </a:r>
            <a:r>
              <a:rPr lang="en-US" altLang="ko-KR" sz="1600" b="1" spc="-100" dirty="0">
                <a:latin typeface="맑은 고딕"/>
                <a:ea typeface="맑은 고딕"/>
              </a:rPr>
              <a:t>(</a:t>
            </a:r>
            <a:r>
              <a:rPr lang="ko-KR" altLang="en-US" sz="1600" b="1" spc="-100" dirty="0">
                <a:latin typeface="맑은 고딕"/>
                <a:ea typeface="맑은 고딕"/>
              </a:rPr>
              <a:t>파편화된 경험</a:t>
            </a:r>
            <a:r>
              <a:rPr lang="en-US" altLang="ko-KR" sz="1600" b="1" spc="-100" dirty="0">
                <a:latin typeface="맑은 고딕"/>
                <a:ea typeface="맑은 고딕"/>
              </a:rPr>
              <a:t>,</a:t>
            </a:r>
            <a:r>
              <a:rPr lang="ko-KR" altLang="en-US" sz="1600" b="1" spc="-100" dirty="0">
                <a:latin typeface="맑은 고딕"/>
                <a:ea typeface="맑은 고딕"/>
              </a:rPr>
              <a:t> 노력 미약</a:t>
            </a:r>
            <a:r>
              <a:rPr lang="en-US" altLang="ko-KR" sz="1600" b="1" spc="-100" dirty="0">
                <a:latin typeface="맑은 고딕"/>
                <a:ea typeface="맑은 고딕"/>
              </a:rPr>
              <a:t>)</a:t>
            </a:r>
          </a:p>
          <a:p>
            <a:pPr marL="180022" indent="-180022" eaLnBrk="1" latinLnBrk="1" hangingPunct="1">
              <a:defRPr/>
            </a:pPr>
            <a:r>
              <a:rPr lang="en-US" altLang="ko-KR" sz="1600" b="1" spc="-100" dirty="0">
                <a:latin typeface="맑은 고딕"/>
                <a:ea typeface="맑은 고딕"/>
              </a:rPr>
              <a:t>-</a:t>
            </a:r>
            <a:r>
              <a:rPr lang="ko-KR" altLang="en-US" sz="1600" b="1" spc="-100" dirty="0">
                <a:latin typeface="맑은 고딕"/>
                <a:ea typeface="맑은 고딕"/>
              </a:rPr>
              <a:t>  외래기술의존적 산업화로 지역의 내부역량</a:t>
            </a:r>
            <a:r>
              <a:rPr lang="en-US" altLang="ko-KR" sz="1600" b="1" spc="-100" dirty="0">
                <a:latin typeface="맑은 고딕"/>
                <a:ea typeface="맑은 고딕"/>
              </a:rPr>
              <a:t>,</a:t>
            </a:r>
            <a:r>
              <a:rPr lang="ko-KR" altLang="en-US" sz="1600" b="1" spc="-100" dirty="0">
                <a:latin typeface="맑은 고딕"/>
                <a:ea typeface="맑은 고딕"/>
              </a:rPr>
              <a:t> </a:t>
            </a:r>
            <a:r>
              <a:rPr lang="ko-KR" altLang="en-US" sz="1600" b="1" spc="-100" dirty="0" err="1">
                <a:latin typeface="맑은 고딕"/>
                <a:ea typeface="맑은 고딕"/>
              </a:rPr>
              <a:t>능력구축</a:t>
            </a:r>
            <a:r>
              <a:rPr lang="en-US" altLang="ko-KR" sz="1600" b="1" spc="-100" dirty="0">
                <a:latin typeface="맑은 고딕"/>
                <a:ea typeface="맑은 고딕"/>
              </a:rPr>
              <a:t>,</a:t>
            </a:r>
            <a:r>
              <a:rPr lang="ko-KR" altLang="en-US" sz="1600" b="1" spc="-100" dirty="0">
                <a:latin typeface="맑은 고딕"/>
                <a:ea typeface="맑은 고딕"/>
              </a:rPr>
              <a:t> 전통적 </a:t>
            </a:r>
            <a:r>
              <a:rPr lang="ko-KR" altLang="en-US" sz="1600" b="1" spc="-100" dirty="0" err="1">
                <a:latin typeface="맑은 고딕"/>
                <a:ea typeface="맑은 고딕"/>
              </a:rPr>
              <a:t>방법개발</a:t>
            </a:r>
            <a:r>
              <a:rPr lang="ko-KR" altLang="en-US" sz="1600" b="1" spc="-100" dirty="0">
                <a:latin typeface="맑은 고딕"/>
                <a:ea typeface="맑은 고딕"/>
              </a:rPr>
              <a:t> 노력을 통한 </a:t>
            </a:r>
            <a:r>
              <a:rPr lang="ko-KR" altLang="en-US" sz="1600" b="1" spc="-100" dirty="0" err="1">
                <a:latin typeface="맑은 고딕"/>
                <a:ea typeface="맑은 고딕"/>
              </a:rPr>
              <a:t>성공경험</a:t>
            </a:r>
            <a:r>
              <a:rPr lang="ko-KR" altLang="en-US" sz="1600" b="1" spc="-100" dirty="0">
                <a:latin typeface="맑은 고딕"/>
                <a:ea typeface="맑은 고딕"/>
              </a:rPr>
              <a:t> 부재</a:t>
            </a:r>
            <a:r>
              <a:rPr lang="en-US" altLang="ko-KR" sz="1600" b="1" spc="-100" dirty="0">
                <a:latin typeface="맑은 고딕"/>
                <a:ea typeface="맑은 고딕"/>
              </a:rPr>
              <a:t>,</a:t>
            </a:r>
            <a:r>
              <a:rPr lang="ko-KR" altLang="en-US" sz="1600" b="1" spc="-100" dirty="0">
                <a:latin typeface="맑은 고딕"/>
                <a:ea typeface="맑은 고딕"/>
              </a:rPr>
              <a:t> </a:t>
            </a:r>
            <a:r>
              <a:rPr lang="ko-KR" altLang="en-US" sz="1600" b="1" spc="-100" dirty="0" err="1">
                <a:latin typeface="맑은 고딕"/>
                <a:ea typeface="맑은 고딕"/>
              </a:rPr>
              <a:t>장인적</a:t>
            </a:r>
            <a:r>
              <a:rPr lang="ko-KR" altLang="en-US" sz="1600" b="1" spc="-100" dirty="0">
                <a:latin typeface="맑은 고딕"/>
                <a:ea typeface="맑은 고딕"/>
              </a:rPr>
              <a:t> 전통 취약</a:t>
            </a:r>
            <a:r>
              <a:rPr lang="en-US" altLang="ko-KR" sz="1600" b="1" spc="-100" dirty="0">
                <a:latin typeface="맑은 고딕"/>
                <a:ea typeface="맑은 고딕"/>
              </a:rPr>
              <a:t>,</a:t>
            </a:r>
            <a:r>
              <a:rPr lang="ko-KR" altLang="en-US" sz="1600" b="1" spc="-100" dirty="0">
                <a:latin typeface="맑은 고딕"/>
                <a:ea typeface="맑은 고딕"/>
              </a:rPr>
              <a:t> 과학적 접근과 사고방식의 미약</a:t>
            </a:r>
          </a:p>
          <a:p>
            <a:pPr marL="180975" indent="-180975" eaLnBrk="1" latinLnBrk="1" hangingPunct="1">
              <a:buFontTx/>
              <a:buChar char="-"/>
              <a:defRPr/>
            </a:pPr>
            <a:r>
              <a:rPr lang="ko-KR" altLang="en-US" sz="1600" b="1" spc="-100" dirty="0">
                <a:latin typeface="맑은 고딕"/>
                <a:ea typeface="맑은 고딕"/>
              </a:rPr>
              <a:t>느슨한 네트워크와 클러스터는 존재하지만</a:t>
            </a:r>
            <a:r>
              <a:rPr lang="en-US" altLang="ko-KR" sz="1600" b="1" spc="-100" dirty="0">
                <a:latin typeface="맑은 고딕"/>
                <a:ea typeface="맑은 고딕"/>
              </a:rPr>
              <a:t>,</a:t>
            </a:r>
            <a:r>
              <a:rPr lang="ko-KR" altLang="en-US" sz="1600" b="1" spc="-100" dirty="0">
                <a:latin typeface="맑은 고딕"/>
                <a:ea typeface="맑은 고딕"/>
              </a:rPr>
              <a:t> 긴밀한 협업과 분업의 네트워크를 갖춘 클러스터나 </a:t>
            </a:r>
            <a:r>
              <a:rPr lang="ko-KR" altLang="en-US" sz="1600" b="1" spc="-100" dirty="0" err="1">
                <a:latin typeface="맑은 고딕"/>
                <a:ea typeface="맑은 고딕"/>
              </a:rPr>
              <a:t>산업지구는</a:t>
            </a:r>
            <a:r>
              <a:rPr lang="ko-KR" altLang="en-US" sz="1600" b="1" spc="-100" dirty="0">
                <a:latin typeface="맑은 고딕"/>
                <a:ea typeface="맑은 고딕"/>
              </a:rPr>
              <a:t> 부재</a:t>
            </a:r>
            <a:r>
              <a:rPr lang="en-US" altLang="ko-KR" sz="1600" b="1" spc="-100" dirty="0">
                <a:latin typeface="맑은 고딕"/>
                <a:ea typeface="맑은 고딕"/>
              </a:rPr>
              <a:t>(</a:t>
            </a:r>
            <a:r>
              <a:rPr lang="ko-KR" altLang="en-US" sz="1600" b="1" spc="-100" dirty="0">
                <a:latin typeface="맑은 고딕"/>
                <a:ea typeface="맑은 고딕"/>
              </a:rPr>
              <a:t>집단적 협력</a:t>
            </a:r>
            <a:r>
              <a:rPr lang="en-US" altLang="ko-KR" sz="1600" b="1" spc="-100" dirty="0">
                <a:latin typeface="맑은 고딕"/>
                <a:ea typeface="맑은 고딕"/>
              </a:rPr>
              <a:t>,</a:t>
            </a:r>
            <a:r>
              <a:rPr lang="ko-KR" altLang="en-US" sz="1600" b="1" spc="-100" dirty="0">
                <a:latin typeface="맑은 고딕"/>
                <a:ea typeface="맑은 고딕"/>
              </a:rPr>
              <a:t> 발전</a:t>
            </a:r>
            <a:r>
              <a:rPr lang="en-US" altLang="ko-KR" sz="1600" b="1" spc="-100" dirty="0">
                <a:latin typeface="맑은 고딕"/>
                <a:ea typeface="맑은 고딕"/>
              </a:rPr>
              <a:t>,</a:t>
            </a:r>
            <a:r>
              <a:rPr lang="ko-KR" altLang="en-US" sz="1600" b="1" spc="-100" dirty="0">
                <a:latin typeface="맑은 고딕"/>
                <a:ea typeface="맑은 고딕"/>
              </a:rPr>
              <a:t> 진화</a:t>
            </a:r>
            <a:r>
              <a:rPr lang="en-US" altLang="ko-KR" sz="1600" b="1" spc="-100" dirty="0">
                <a:latin typeface="맑은 고딕"/>
                <a:ea typeface="맑은 고딕"/>
              </a:rPr>
              <a:t>,</a:t>
            </a:r>
            <a:r>
              <a:rPr lang="ko-KR" altLang="en-US" sz="1600" b="1" spc="-100" dirty="0">
                <a:latin typeface="맑은 고딕"/>
                <a:ea typeface="맑은 고딕"/>
              </a:rPr>
              <a:t> 혁신 경험의 부족</a:t>
            </a:r>
            <a:r>
              <a:rPr lang="en-US" altLang="ko-KR" sz="1600" b="1" spc="-100" dirty="0">
                <a:latin typeface="맑은 고딕"/>
                <a:ea typeface="맑은 고딕"/>
              </a:rPr>
              <a:t>)</a:t>
            </a:r>
            <a:r>
              <a:rPr lang="ko-KR" altLang="en-US" sz="1600" b="1" spc="-100" dirty="0">
                <a:latin typeface="맑은 고딕"/>
                <a:ea typeface="맑은 고딕"/>
              </a:rPr>
              <a:t> </a:t>
            </a:r>
            <a:endParaRPr lang="en-US" altLang="ko-KR" sz="1600" b="1" spc="-100" dirty="0">
              <a:latin typeface="맑은 고딕"/>
              <a:ea typeface="맑은 고딕"/>
            </a:endParaRPr>
          </a:p>
          <a:p>
            <a:pPr marL="285750" indent="-285750" eaLnBrk="1" latinLnBrk="1" hangingPunct="1">
              <a:buFontTx/>
              <a:buChar char="-"/>
              <a:defRPr/>
            </a:pPr>
            <a:endParaRPr lang="ko-KR" altLang="en-US" sz="1000" b="1" spc="-100" dirty="0">
              <a:latin typeface="맑은 고딕"/>
              <a:ea typeface="맑은 고딕"/>
            </a:endParaRPr>
          </a:p>
          <a:p>
            <a:pPr eaLnBrk="1" latinLnBrk="1" hangingPunct="1">
              <a:defRPr/>
            </a:pPr>
            <a:r>
              <a:rPr lang="ko-KR" altLang="en-US" sz="1700" b="1" dirty="0">
                <a:solidFill>
                  <a:schemeClr val="accent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□ 다양한 </a:t>
            </a:r>
            <a:r>
              <a:rPr lang="ko-KR" altLang="en-US" sz="1700" b="1" dirty="0" err="1">
                <a:solidFill>
                  <a:schemeClr val="accent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명시화</a:t>
            </a:r>
            <a:r>
              <a:rPr lang="en-US" altLang="ko-KR" sz="1700" b="1" dirty="0">
                <a:solidFill>
                  <a:schemeClr val="accent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700" b="1" dirty="0">
                <a:solidFill>
                  <a:schemeClr val="accent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성문화된 지식의 </a:t>
            </a:r>
            <a:r>
              <a:rPr lang="ko-KR" altLang="en-US" sz="1700" b="1" dirty="0" err="1">
                <a:solidFill>
                  <a:schemeClr val="accent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미이용</a:t>
            </a:r>
            <a:endParaRPr lang="ko-KR" altLang="en-US" sz="1700" b="1" dirty="0">
              <a:solidFill>
                <a:schemeClr val="accent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85725" indent="-85725" eaLnBrk="1" latinLnBrk="1" hangingPunct="1">
              <a:buFontTx/>
              <a:buChar char="-"/>
              <a:defRPr/>
            </a:pP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각종 사업관련 제품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업종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산업에서 앞선 기업들이 이미 만들어놓아 축적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공개된 수많은 다양한 </a:t>
            </a:r>
            <a:r>
              <a:rPr lang="ko-KR" altLang="en-US" sz="16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명시화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성문화된 지식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정보 존재 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– 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이런 지식의 획득과 활용은 기본</a:t>
            </a:r>
            <a:endParaRPr lang="en-US" altLang="ko-KR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85725" indent="-85725" eaLnBrk="1" latinLnBrk="1" hangingPunct="1">
              <a:buFontTx/>
              <a:buChar char="-"/>
              <a:defRPr/>
            </a:pP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많은 지역소재 소기업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자영업자들은 이런 지식의 존재여부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활용을 모름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언어적 장벽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기술적 지식기반 부족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정보소통과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6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획득방법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무지 등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eaLnBrk="1" latinLnBrk="1" hangingPunct="1">
              <a:defRPr/>
            </a:pPr>
            <a:r>
              <a:rPr lang="ko-KR" altLang="en-US" sz="1600" b="1" dirty="0">
                <a:solidFill>
                  <a:schemeClr val="accent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□ 지역 소기업</a:t>
            </a:r>
            <a:r>
              <a:rPr lang="en-US" altLang="ko-KR" sz="1600" b="1" dirty="0">
                <a:solidFill>
                  <a:schemeClr val="accent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600" b="1" dirty="0">
                <a:solidFill>
                  <a:schemeClr val="accent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자영업자 </a:t>
            </a:r>
            <a:r>
              <a:rPr lang="en-US" altLang="ko-KR" sz="1600" b="1" dirty="0">
                <a:solidFill>
                  <a:schemeClr val="accent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r>
              <a:rPr lang="ko-KR" altLang="en-US" sz="1600" b="1" dirty="0">
                <a:solidFill>
                  <a:schemeClr val="accent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대기업과의 경쟁에서 지거나 뒤떨어질 수밖에 없음</a:t>
            </a:r>
            <a:r>
              <a:rPr lang="en-US" altLang="ko-KR" sz="1600" b="1" dirty="0">
                <a:solidFill>
                  <a:schemeClr val="accent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(?)</a:t>
            </a:r>
            <a:endParaRPr lang="en-US" altLang="ko-KR" sz="2000" dirty="0">
              <a:latin typeface="HY헤드라인M"/>
              <a:ea typeface="HY헤드라인M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116631"/>
            <a:ext cx="866775" cy="740333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79E359A1-3D43-4096-8D87-8FF5ED38CAA9}"/>
              </a:ext>
            </a:extLst>
          </p:cNvPr>
          <p:cNvSpPr/>
          <p:nvPr/>
        </p:nvSpPr>
        <p:spPr>
          <a:xfrm>
            <a:off x="380025" y="167242"/>
            <a:ext cx="646331" cy="634966"/>
          </a:xfrm>
          <a:prstGeom prst="rect">
            <a:avLst/>
          </a:prstGeom>
          <a:solidFill>
            <a:srgbClr val="3678C0"/>
          </a:solidFill>
        </p:spPr>
        <p:txBody>
          <a:bodyPr wrap="none">
            <a:spAutoFit/>
          </a:bodyPr>
          <a:lstStyle/>
          <a:p>
            <a:pPr algn="ctr" eaLnBrk="1" latinLnBrk="1" hangingPunct="1">
              <a:defRPr/>
            </a:pPr>
            <a:r>
              <a:rPr lang="en-US" altLang="ko-KR" sz="3600" b="1" dirty="0">
                <a:ln w="17780" cmpd="sng">
                  <a:solidFill>
                    <a:srgbClr val="FFFFFF"/>
                  </a:solidFill>
                  <a:prstDash val="solid"/>
                  <a:miter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 scaled="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맑은 고딕"/>
                <a:ea typeface="맑은 고딕"/>
              </a:rPr>
              <a:t>Ⅳ</a:t>
            </a:r>
            <a:endParaRPr lang="ko-KR" altLang="en-US" sz="3600" b="1" dirty="0">
              <a:ln w="17780" cmpd="sng">
                <a:solidFill>
                  <a:srgbClr val="FFFFFF"/>
                </a:solidFill>
                <a:prstDash val="solid"/>
                <a:miter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 scaled="0"/>
              </a:gradFill>
              <a:effectLst>
                <a:outerShdw blurRad="50800" algn="tl" rotWithShape="0">
                  <a:srgbClr val="000000"/>
                </a:outerShdw>
              </a:effectLst>
              <a:latin typeface="굴림"/>
              <a:ea typeface="굴림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8" descr="그림5 사본">
            <a:extLst>
              <a:ext uri="{FF2B5EF4-FFF2-40B4-BE49-F238E27FC236}">
                <a16:creationId xmlns:a16="http://schemas.microsoft.com/office/drawing/2014/main" id="{F0805A87-419A-4EFC-A84B-8700960B8F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0" r="72000"/>
          <a:stretch>
            <a:fillRect/>
          </a:stretch>
        </p:blipFill>
        <p:spPr bwMode="auto">
          <a:xfrm>
            <a:off x="536575" y="61876"/>
            <a:ext cx="5095875" cy="846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28" descr="그림5 사본">
            <a:extLst>
              <a:ext uri="{FF2B5EF4-FFF2-40B4-BE49-F238E27FC236}">
                <a16:creationId xmlns:a16="http://schemas.microsoft.com/office/drawing/2014/main" id="{F24F80E3-8CA9-4DBC-86A7-3B9703A3A6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90"/>
          <a:stretch>
            <a:fillRect/>
          </a:stretch>
        </p:blipFill>
        <p:spPr bwMode="auto">
          <a:xfrm>
            <a:off x="5584825" y="53250"/>
            <a:ext cx="2376488" cy="863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9">
            <a:extLst>
              <a:ext uri="{FF2B5EF4-FFF2-40B4-BE49-F238E27FC236}">
                <a16:creationId xmlns:a16="http://schemas.microsoft.com/office/drawing/2014/main" id="{B8F72460-3099-43F9-81F0-E9B6913DE056}"/>
              </a:ext>
            </a:extLst>
          </p:cNvPr>
          <p:cNvSpPr>
            <a:spLocks noChangeArrowheads="1"/>
          </p:cNvSpPr>
          <p:nvPr/>
        </p:nvSpPr>
        <p:spPr>
          <a:xfrm>
            <a:off x="1089025" y="188640"/>
            <a:ext cx="7587431" cy="642937"/>
          </a:xfrm>
          <a:prstGeom prst="rect">
            <a:avLst/>
          </a:prstGeom>
        </p:spPr>
        <p:txBody>
          <a:bodyPr lIns="72000" anchor="ctr"/>
          <a:lstStyle/>
          <a:p>
            <a:pPr latinLnBrk="1">
              <a:buFont typeface="Marlett"/>
              <a:buNone/>
              <a:defRPr/>
            </a:pP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 지역의 소기업</a:t>
            </a:r>
            <a:r>
              <a:rPr lang="en-US" altLang="ko-KR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/</a:t>
            </a: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자영업 중심 산업 부진과 일자리 부족 원인</a:t>
            </a:r>
          </a:p>
        </p:txBody>
      </p:sp>
      <p:sp>
        <p:nvSpPr>
          <p:cNvPr id="11" name="직사각형 8">
            <a:extLst>
              <a:ext uri="{FF2B5EF4-FFF2-40B4-BE49-F238E27FC236}">
                <a16:creationId xmlns:a16="http://schemas.microsoft.com/office/drawing/2014/main" id="{7CCF7785-A707-4404-9789-FE23C8246DFA}"/>
              </a:ext>
            </a:extLst>
          </p:cNvPr>
          <p:cNvSpPr/>
          <p:nvPr/>
        </p:nvSpPr>
        <p:spPr>
          <a:xfrm>
            <a:off x="107504" y="955169"/>
            <a:ext cx="8856663" cy="5786199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marL="266700" indent="-266700" eaLnBrk="1" latinLnBrk="1" hangingPunct="1">
              <a:defRPr/>
            </a:pPr>
            <a:r>
              <a:rPr lang="ko-KR" altLang="en-US" sz="2400" b="1" spc="-10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▣</a:t>
            </a:r>
            <a:r>
              <a:rPr lang="ko-KR" altLang="en-US" sz="2400" b="1" spc="-100" dirty="0">
                <a:solidFill>
                  <a:srgbClr val="FF0000"/>
                </a:solidFill>
                <a:latin typeface="맑은 고딕"/>
                <a:ea typeface="맑은 고딕"/>
              </a:rPr>
              <a:t> </a:t>
            </a:r>
            <a:r>
              <a:rPr lang="ko-KR" altLang="en-US" sz="2200" b="1" spc="-100" dirty="0">
                <a:solidFill>
                  <a:srgbClr val="FF0000"/>
                </a:solidFill>
                <a:latin typeface="맑은 고딕"/>
                <a:ea typeface="맑은 고딕"/>
              </a:rPr>
              <a:t>지역산업의 내생적 발전이 왜 안되는가</a:t>
            </a:r>
            <a:r>
              <a:rPr lang="en-US" altLang="ko-KR" sz="2200" b="1" spc="-100" dirty="0">
                <a:solidFill>
                  <a:srgbClr val="FF0000"/>
                </a:solidFill>
                <a:latin typeface="맑은 고딕"/>
                <a:ea typeface="맑은 고딕"/>
              </a:rPr>
              <a:t>?</a:t>
            </a:r>
          </a:p>
          <a:p>
            <a:pPr marL="266700" indent="-266700" eaLnBrk="1" latinLnBrk="1" hangingPunct="1">
              <a:defRPr/>
            </a:pPr>
            <a:r>
              <a:rPr lang="ko-KR" altLang="en-US" b="1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맑은 고딕"/>
                <a:ea typeface="맑은 고딕"/>
              </a:rPr>
              <a:t>■ 수많은 지역 소기업과 자영업자들의 비과학적</a:t>
            </a:r>
            <a:r>
              <a:rPr lang="en-US" altLang="ko-KR" b="1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맑은 고딕"/>
                <a:ea typeface="맑은 고딕"/>
              </a:rPr>
              <a:t>, </a:t>
            </a:r>
            <a:r>
              <a:rPr lang="ko-KR" altLang="en-US" b="1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맑은 고딕"/>
                <a:ea typeface="맑은 고딕"/>
              </a:rPr>
              <a:t>주먹구구식 경영</a:t>
            </a:r>
            <a:r>
              <a:rPr lang="ko-KR" altLang="en-US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HY헤드라인M"/>
                <a:ea typeface="HY헤드라인M"/>
              </a:rPr>
              <a:t> </a:t>
            </a:r>
          </a:p>
          <a:p>
            <a:pPr marL="266700" indent="-266700" eaLnBrk="1" latinLnBrk="1" hangingPunct="1">
              <a:buFont typeface="Wingdings"/>
              <a:buChar char="Ø"/>
              <a:defRPr/>
            </a:pPr>
            <a:endParaRPr lang="en-US" altLang="ko-KR" sz="300" dirty="0">
              <a:latin typeface="HY헤드라인M"/>
              <a:ea typeface="HY헤드라인M"/>
            </a:endParaRPr>
          </a:p>
          <a:p>
            <a:pPr marL="85725" indent="-85725" eaLnBrk="1" latinLnBrk="1" hangingPunct="1">
              <a:buFontTx/>
              <a:buChar char="-"/>
              <a:defRPr/>
            </a:pPr>
            <a:r>
              <a:rPr lang="ko-KR" altLang="en-US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개선노력이 없는 소기업과 자영업 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–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예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백종원과 같은 전문가의 평가와 판단에 의하더라도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노력하지 않고 다른 잘하는 음식점을 벤치마크도 하지 않는 곳이 너무 많음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  <a:p>
            <a:pPr marL="85725" indent="-85725" eaLnBrk="1" latinLnBrk="1" hangingPunct="1">
              <a:buFontTx/>
              <a:buChar char="-"/>
              <a:defRPr/>
            </a:pP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어떤 제품이나 서비스를 생산할 때 무언가 스스로 개선하고 고객의 취향과 수요를 파악하고 잘하는 곳으로부터 어떻게 하는가를 배우려는 노력을 하지 않는 곳이 너무 많음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  <a:p>
            <a:pPr marL="85725" indent="-85725" eaLnBrk="1" latinLnBrk="1" hangingPunct="1">
              <a:buFontTx/>
              <a:buChar char="-"/>
              <a:defRPr/>
            </a:pP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경쟁이 심하고 가격 등에서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불리한 환경에서 이처럼 노력하지 않는 소기업과 자영업들이 잘 되기를 기대하는 것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장사가 되지 않는다고 불평하는 것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85725" indent="-85725" eaLnBrk="1" latinLnBrk="1" hangingPunct="1">
              <a:buFontTx/>
              <a:buChar char="-"/>
              <a:defRPr/>
            </a:pPr>
            <a:endParaRPr lang="en-US" altLang="ko-KR" sz="1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eaLnBrk="1" latinLnBrk="1" hangingPunct="1">
              <a:defRPr/>
            </a:pPr>
            <a:r>
              <a:rPr lang="ko-KR" altLang="en-US" b="1" dirty="0">
                <a:solidFill>
                  <a:schemeClr val="tx2">
                    <a:lumMod val="60000"/>
                    <a:lumOff val="4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□ 집단적 유연적 전문화</a:t>
            </a:r>
            <a:r>
              <a:rPr lang="en-US" altLang="ko-KR" b="1" dirty="0">
                <a:solidFill>
                  <a:schemeClr val="tx2">
                    <a:lumMod val="60000"/>
                    <a:lumOff val="4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(Flexible specialization)</a:t>
            </a:r>
            <a:r>
              <a:rPr lang="ko-KR" altLang="en-US" b="1" dirty="0">
                <a:solidFill>
                  <a:schemeClr val="tx2">
                    <a:lumMod val="60000"/>
                    <a:lumOff val="4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의 부재 </a:t>
            </a:r>
          </a:p>
          <a:p>
            <a:pPr eaLnBrk="1" latinLnBrk="1" hangingPunct="1">
              <a:defRPr/>
            </a:pP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–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지역의 특정제품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소업종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등의 특정 분야에서 개선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혁신하려는 집단적 지속적 노력의 집중 필요 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–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자기가 만드는 제품을 세계적 명품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세계적인 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등 제품의 맞춤형 생산을 위한 집요하고 끈질긴 집단적 노력 부재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  <a:p>
            <a:pPr marL="85725" indent="-85725" eaLnBrk="1" latinLnBrk="1" hangingPunct="1">
              <a:buFontTx/>
              <a:buChar char="-"/>
              <a:defRPr/>
            </a:pP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쉽게 베끼기 어려운 제품 생산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특정분야에서 전문성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(expertise)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를 쌓는 것은 틈새시장을 개척하거나 해당 분야에서 독보적 위치를 구축하여 시장에서 높은 가격을 받을 수 있음을 의미함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eaLnBrk="1" latinLnBrk="1" hangingPunct="1">
              <a:defRPr/>
            </a:pPr>
            <a:endParaRPr lang="en-US" altLang="ko-KR" sz="1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eaLnBrk="1" latinLnBrk="1" hangingPunct="1">
              <a:defRPr/>
            </a:pPr>
            <a:r>
              <a:rPr lang="ko-KR" altLang="en-US" b="1" dirty="0">
                <a:solidFill>
                  <a:schemeClr val="tx2">
                    <a:lumMod val="60000"/>
                    <a:lumOff val="4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□ 지역산업 거버넌스</a:t>
            </a:r>
            <a:r>
              <a:rPr lang="en-US" altLang="ko-KR" b="1" dirty="0">
                <a:solidFill>
                  <a:schemeClr val="tx2">
                    <a:lumMod val="60000"/>
                    <a:lumOff val="4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(governance)</a:t>
            </a:r>
            <a:r>
              <a:rPr lang="ko-KR" altLang="en-US" b="1" dirty="0">
                <a:solidFill>
                  <a:schemeClr val="tx2">
                    <a:lumMod val="60000"/>
                    <a:lumOff val="4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의 부재</a:t>
            </a:r>
            <a:endParaRPr lang="en-US" altLang="ko-KR" b="1" dirty="0">
              <a:solidFill>
                <a:schemeClr val="tx2">
                  <a:lumMod val="60000"/>
                  <a:lumOff val="4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180975" eaLnBrk="1" latinLnBrk="1" hangingPunct="1">
              <a:buFontTx/>
              <a:buChar char="-"/>
              <a:defRPr/>
            </a:pP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지역공동체와 공동체적 정신 부재</a:t>
            </a:r>
            <a:endParaRPr lang="en-US" altLang="ko-KR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180975" eaLnBrk="1" latinLnBrk="1" hangingPunct="1">
              <a:buFontTx/>
              <a:buChar char="-"/>
              <a:defRPr/>
            </a:pP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자원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인재가 부족한 작은 중소기업이나 자영업자가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혼자서 대기업과 경쟁하거나 혹은 시장에서 경쟁력을 가지면서 살아남기가 곤란함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eaLnBrk="1" latinLnBrk="1" hangingPunct="1">
              <a:defRPr/>
            </a:pP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지역의 특정제품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소업종별로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소기업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자영업자들이 협회를 만들어 시장조사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제품개발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품질관리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공동브랜드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직업훈련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시장개척등을 하면서 대기업과 경쟁 체제구축</a:t>
            </a: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116631"/>
            <a:ext cx="866775" cy="740333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03AA22D3-B7C5-47F5-B1FE-B988CABF58FB}"/>
              </a:ext>
            </a:extLst>
          </p:cNvPr>
          <p:cNvSpPr/>
          <p:nvPr/>
        </p:nvSpPr>
        <p:spPr>
          <a:xfrm>
            <a:off x="359773" y="164242"/>
            <a:ext cx="646331" cy="634966"/>
          </a:xfrm>
          <a:prstGeom prst="rect">
            <a:avLst/>
          </a:prstGeom>
          <a:solidFill>
            <a:srgbClr val="3678C0"/>
          </a:solidFill>
        </p:spPr>
        <p:txBody>
          <a:bodyPr wrap="none">
            <a:spAutoFit/>
          </a:bodyPr>
          <a:lstStyle/>
          <a:p>
            <a:pPr algn="ctr" eaLnBrk="1" latinLnBrk="1" hangingPunct="1">
              <a:defRPr/>
            </a:pPr>
            <a:r>
              <a:rPr lang="en-US" altLang="ko-KR" sz="3600" b="1" dirty="0">
                <a:ln w="17780" cmpd="sng">
                  <a:solidFill>
                    <a:srgbClr val="FFFFFF"/>
                  </a:solidFill>
                  <a:prstDash val="solid"/>
                  <a:miter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 scaled="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맑은 고딕"/>
                <a:ea typeface="맑은 고딕"/>
              </a:rPr>
              <a:t>Ⅳ</a:t>
            </a:r>
            <a:endParaRPr lang="ko-KR" altLang="en-US" sz="3600" b="1" dirty="0">
              <a:ln w="17780" cmpd="sng">
                <a:solidFill>
                  <a:srgbClr val="FFFFFF"/>
                </a:solidFill>
                <a:prstDash val="solid"/>
                <a:miter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 scaled="0"/>
              </a:gradFill>
              <a:effectLst>
                <a:outerShdw blurRad="50800" algn="tl" rotWithShape="0">
                  <a:srgbClr val="000000"/>
                </a:outerShdw>
              </a:effectLst>
              <a:latin typeface="굴림"/>
              <a:ea typeface="굴림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>
            <a:extLst>
              <a:ext uri="{FF2B5EF4-FFF2-40B4-BE49-F238E27FC236}">
                <a16:creationId xmlns:a16="http://schemas.microsoft.com/office/drawing/2014/main" id="{D5441BF7-46F0-4512-AF73-158B6231F9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/>
            <a:endParaRPr lang="ko-KR" altLang="en-US"/>
          </a:p>
        </p:txBody>
      </p:sp>
      <p:pic>
        <p:nvPicPr>
          <p:cNvPr id="55299" name="_x82611632" descr="EMB00002660bdc9">
            <a:extLst>
              <a:ext uri="{FF2B5EF4-FFF2-40B4-BE49-F238E27FC236}">
                <a16:creationId xmlns:a16="http://schemas.microsoft.com/office/drawing/2014/main" id="{ED2B49DD-9CC0-4153-A3C1-AC4B7FBDB2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3" y="1557338"/>
            <a:ext cx="4375150" cy="230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직사각형 39">
            <a:extLst>
              <a:ext uri="{FF2B5EF4-FFF2-40B4-BE49-F238E27FC236}">
                <a16:creationId xmlns:a16="http://schemas.microsoft.com/office/drawing/2014/main" id="{B53A4E1B-5573-47BD-B2EA-838FE3512694}"/>
              </a:ext>
            </a:extLst>
          </p:cNvPr>
          <p:cNvSpPr/>
          <p:nvPr/>
        </p:nvSpPr>
        <p:spPr>
          <a:xfrm>
            <a:off x="827088" y="981075"/>
            <a:ext cx="3240087" cy="569913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pPr algn="ctr" eaLnBrk="1" latinLnBrk="1" hangingPunct="1">
              <a:defRPr/>
            </a:pPr>
            <a:r>
              <a:rPr lang="ko-KR" altLang="en-US" sz="1600">
                <a:latin typeface="+mn-ea"/>
                <a:ea typeface="+mn-ea"/>
              </a:rPr>
              <a:t>인삼재배농의 수삼유통 형태와 </a:t>
            </a:r>
          </a:p>
          <a:p>
            <a:pPr algn="ctr" eaLnBrk="1" latinLnBrk="1" hangingPunct="1">
              <a:defRPr/>
            </a:pPr>
            <a:r>
              <a:rPr lang="ko-KR" altLang="en-US" sz="1600">
                <a:latin typeface="+mn-ea"/>
                <a:ea typeface="+mn-ea"/>
              </a:rPr>
              <a:t>거래형태별 비중</a:t>
            </a:r>
          </a:p>
        </p:txBody>
      </p:sp>
      <p:sp>
        <p:nvSpPr>
          <p:cNvPr id="55301" name="Rectangle 4">
            <a:extLst>
              <a:ext uri="{FF2B5EF4-FFF2-40B4-BE49-F238E27FC236}">
                <a16:creationId xmlns:a16="http://schemas.microsoft.com/office/drawing/2014/main" id="{EBF8D2FF-3A1E-439F-8BC8-01E6015DDA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7463"/>
            <a:ext cx="263525" cy="501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/>
            <a:r>
              <a:rPr lang="ko-KR" altLang="ko-KR" sz="900">
                <a:solidFill>
                  <a:srgbClr val="000000"/>
                </a:solidFill>
                <a:latin typeface="한양중고딕"/>
                <a:ea typeface="한양중고딕"/>
                <a:cs typeface="굴림" panose="020B0600000101010101" pitchFamily="50" charset="-127"/>
              </a:rPr>
              <a:t> </a:t>
            </a:r>
            <a:r>
              <a:rPr lang="ko-KR" altLang="ko-KR" sz="900">
                <a:solidFill>
                  <a:srgbClr val="000000"/>
                </a:solidFill>
                <a:ea typeface="한양중고딕"/>
                <a:cs typeface="굴림" panose="020B0600000101010101" pitchFamily="50" charset="-127"/>
              </a:rPr>
              <a:t> </a:t>
            </a:r>
          </a:p>
          <a:p>
            <a:pPr latinLnBrk="0"/>
            <a:endParaRPr lang="ko-KR" altLang="ko-KR">
              <a:ea typeface="한양중고딕"/>
              <a:cs typeface="굴림" panose="020B0600000101010101" pitchFamily="50" charset="-127"/>
            </a:endParaRPr>
          </a:p>
        </p:txBody>
      </p:sp>
      <p:pic>
        <p:nvPicPr>
          <p:cNvPr id="55302" name="_x82612272" descr="EMB00002660bdca">
            <a:extLst>
              <a:ext uri="{FF2B5EF4-FFF2-40B4-BE49-F238E27FC236}">
                <a16:creationId xmlns:a16="http://schemas.microsoft.com/office/drawing/2014/main" id="{DD5ABEAA-977E-4FF6-9922-FADEBC30EB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175" y="4292600"/>
            <a:ext cx="3756025" cy="241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Rectangle 5">
            <a:extLst>
              <a:ext uri="{FF2B5EF4-FFF2-40B4-BE49-F238E27FC236}">
                <a16:creationId xmlns:a16="http://schemas.microsoft.com/office/drawing/2014/main" id="{A91425A0-7BA3-48FE-B256-A453EEBF18DB}"/>
              </a:ext>
            </a:extLst>
          </p:cNvPr>
          <p:cNvSpPr>
            <a:spLocks noChangeArrowheads="1"/>
          </p:cNvSpPr>
          <p:nvPr/>
        </p:nvSpPr>
        <p:spPr>
          <a:xfrm>
            <a:off x="971550" y="6630988"/>
            <a:ext cx="3168650" cy="254000"/>
          </a:xfrm>
          <a:prstGeom prst="rect">
            <a:avLst/>
          </a:prstGeom>
          <a:noFill/>
          <a:ln w="9525">
            <a:noFill/>
            <a:miter/>
          </a:ln>
          <a:effectLst/>
        </p:spPr>
        <p:txBody>
          <a:bodyPr anchor="ctr">
            <a:spAutoFit/>
          </a:bodyPr>
          <a:lstStyle/>
          <a:p>
            <a:pPr algn="just" eaLnBrk="1" latinLnBrk="1" hangingPunct="1">
              <a:defRPr/>
            </a:pPr>
            <a:r>
              <a:rPr lang="ko-KR" sz="1050">
                <a:solidFill>
                  <a:srgbClr val="000000"/>
                </a:solidFill>
                <a:latin typeface="+mn-ea"/>
                <a:ea typeface="+mn-ea"/>
                <a:cs typeface="굴림"/>
              </a:rPr>
              <a:t>자료</a:t>
            </a:r>
            <a:r>
              <a:rPr lang="ko-KR" altLang="ko-KR" sz="1050">
                <a:solidFill>
                  <a:srgbClr val="000000"/>
                </a:solidFill>
                <a:latin typeface="+mn-ea"/>
                <a:ea typeface="+mn-ea"/>
                <a:cs typeface="굴림"/>
              </a:rPr>
              <a:t>: </a:t>
            </a:r>
            <a:r>
              <a:rPr lang="ko-KR" sz="1050">
                <a:solidFill>
                  <a:srgbClr val="000000"/>
                </a:solidFill>
                <a:latin typeface="+mn-ea"/>
                <a:ea typeface="+mn-ea"/>
                <a:cs typeface="굴림"/>
              </a:rPr>
              <a:t>전창곤 </a:t>
            </a:r>
            <a:r>
              <a:rPr lang="ko-KR" altLang="ko-KR" sz="1050">
                <a:solidFill>
                  <a:srgbClr val="000000"/>
                </a:solidFill>
                <a:latin typeface="+mn-ea"/>
                <a:ea typeface="+mn-ea"/>
                <a:cs typeface="굴림"/>
              </a:rPr>
              <a:t>2013. </a:t>
            </a:r>
            <a:r>
              <a:rPr lang="ko-KR" sz="1050">
                <a:solidFill>
                  <a:srgbClr val="000000"/>
                </a:solidFill>
                <a:latin typeface="+mn-ea"/>
                <a:ea typeface="+mn-ea"/>
                <a:cs typeface="굴림"/>
              </a:rPr>
              <a:t>그림 </a:t>
            </a:r>
            <a:r>
              <a:rPr lang="ko-KR" altLang="ko-KR" sz="1050">
                <a:solidFill>
                  <a:srgbClr val="000000"/>
                </a:solidFill>
                <a:latin typeface="+mn-ea"/>
                <a:ea typeface="+mn-ea"/>
                <a:cs typeface="굴림"/>
              </a:rPr>
              <a:t>3-2, p 49. </a:t>
            </a:r>
            <a:r>
              <a:rPr lang="ko-KR" sz="1050">
                <a:solidFill>
                  <a:srgbClr val="000000"/>
                </a:solidFill>
                <a:latin typeface="+mn-ea"/>
                <a:ea typeface="+mn-ea"/>
                <a:cs typeface="굴림"/>
              </a:rPr>
              <a:t>재가공</a:t>
            </a:r>
            <a:endParaRPr lang="ko-KR" sz="2000">
              <a:latin typeface="+mn-ea"/>
              <a:ea typeface="+mn-ea"/>
              <a:cs typeface="굴림"/>
            </a:endParaRPr>
          </a:p>
        </p:txBody>
      </p:sp>
      <p:sp>
        <p:nvSpPr>
          <p:cNvPr id="44" name="직사각형 43">
            <a:extLst>
              <a:ext uri="{FF2B5EF4-FFF2-40B4-BE49-F238E27FC236}">
                <a16:creationId xmlns:a16="http://schemas.microsoft.com/office/drawing/2014/main" id="{E06B2F5D-1FEA-4808-9A0B-41E324FB4019}"/>
              </a:ext>
            </a:extLst>
          </p:cNvPr>
          <p:cNvSpPr/>
          <p:nvPr/>
        </p:nvSpPr>
        <p:spPr>
          <a:xfrm>
            <a:off x="539750" y="3954463"/>
            <a:ext cx="2447925" cy="338137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pPr algn="ctr" eaLnBrk="1" latinLnBrk="1" hangingPunct="1">
              <a:defRPr/>
            </a:pPr>
            <a:r>
              <a:rPr lang="ko-KR" altLang="en-US" sz="1600" b="1">
                <a:latin typeface="+mn-ea"/>
                <a:ea typeface="+mn-ea"/>
              </a:rPr>
              <a:t>인삼가공제품의 유통</a:t>
            </a:r>
          </a:p>
        </p:txBody>
      </p:sp>
      <p:grpSp>
        <p:nvGrpSpPr>
          <p:cNvPr id="55305" name="그룹 33">
            <a:extLst>
              <a:ext uri="{FF2B5EF4-FFF2-40B4-BE49-F238E27FC236}">
                <a16:creationId xmlns:a16="http://schemas.microsoft.com/office/drawing/2014/main" id="{3BB5C816-91C1-43D4-B6FA-A0F92DCEC866}"/>
              </a:ext>
            </a:extLst>
          </p:cNvPr>
          <p:cNvGrpSpPr>
            <a:grpSpLocks/>
          </p:cNvGrpSpPr>
          <p:nvPr/>
        </p:nvGrpSpPr>
        <p:grpSpPr bwMode="auto">
          <a:xfrm>
            <a:off x="611188" y="130175"/>
            <a:ext cx="7146925" cy="777875"/>
            <a:chOff x="1512895" y="1383286"/>
            <a:chExt cx="7147019" cy="721444"/>
          </a:xfrm>
        </p:grpSpPr>
        <p:pic>
          <p:nvPicPr>
            <p:cNvPr id="55405" name="Picture 28" descr="그림5 사본">
              <a:extLst>
                <a:ext uri="{FF2B5EF4-FFF2-40B4-BE49-F238E27FC236}">
                  <a16:creationId xmlns:a16="http://schemas.microsoft.com/office/drawing/2014/main" id="{9EB290FD-B6AC-41FF-98DF-8673BF7C79F0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60" r="72000"/>
            <a:stretch>
              <a:fillRect/>
            </a:stretch>
          </p:blipFill>
          <p:spPr bwMode="auto">
            <a:xfrm>
              <a:off x="1512895" y="1383286"/>
              <a:ext cx="5202245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406" name="Picture 28" descr="그림5 사본">
              <a:extLst>
                <a:ext uri="{FF2B5EF4-FFF2-40B4-BE49-F238E27FC236}">
                  <a16:creationId xmlns:a16="http://schemas.microsoft.com/office/drawing/2014/main" id="{0DDC5CEB-5B30-4785-B6E1-7DF63852EEE3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90"/>
            <a:stretch>
              <a:fillRect/>
            </a:stretch>
          </p:blipFill>
          <p:spPr bwMode="auto">
            <a:xfrm>
              <a:off x="6715140" y="1384730"/>
              <a:ext cx="1944774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9" name="Rectangle 5">
            <a:extLst>
              <a:ext uri="{FF2B5EF4-FFF2-40B4-BE49-F238E27FC236}">
                <a16:creationId xmlns:a16="http://schemas.microsoft.com/office/drawing/2014/main" id="{B081A423-A42F-41E9-AB7B-B397EFC700E4}"/>
              </a:ext>
            </a:extLst>
          </p:cNvPr>
          <p:cNvSpPr>
            <a:spLocks noChangeArrowheads="1"/>
          </p:cNvSpPr>
          <p:nvPr/>
        </p:nvSpPr>
        <p:spPr>
          <a:xfrm>
            <a:off x="1116013" y="161925"/>
            <a:ext cx="7704137" cy="674688"/>
          </a:xfrm>
          <a:prstGeom prst="rect">
            <a:avLst/>
          </a:prstGeom>
        </p:spPr>
        <p:txBody>
          <a:bodyPr lIns="72000" anchor="ctr"/>
          <a:lstStyle/>
          <a:p>
            <a:pPr latinLnBrk="1">
              <a:defRPr/>
            </a:pPr>
            <a:r>
              <a:rPr lang="ko-KR" altLang="en-US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지역의 소기업</a:t>
            </a:r>
            <a:r>
              <a:rPr lang="en-US" altLang="ko-KR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/</a:t>
            </a:r>
            <a:r>
              <a:rPr lang="ko-KR" altLang="en-US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자영업 부진과 일자리 부족 원인</a:t>
            </a:r>
            <a:r>
              <a:rPr lang="ko-KR" altLang="en-US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  <a:cs typeface="Arial"/>
              </a:rPr>
              <a:t> </a:t>
            </a:r>
            <a:r>
              <a:rPr lang="en-US" altLang="ko-KR" sz="16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  <a:cs typeface="Arial"/>
              </a:rPr>
              <a:t>– </a:t>
            </a:r>
            <a:r>
              <a:rPr lang="ko-KR" altLang="en-US" sz="16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  <a:cs typeface="Arial"/>
              </a:rPr>
              <a:t> </a:t>
            </a:r>
            <a:r>
              <a:rPr lang="ko-KR" altLang="en-US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  <a:cs typeface="Arial"/>
              </a:rPr>
              <a:t>금산인삼산업지구 사례</a:t>
            </a:r>
            <a:endParaRPr lang="ko-KR" altLang="ko-KR" sz="1600" b="1" spc="-150" dirty="0">
              <a:solidFill>
                <a:schemeClr val="bg1"/>
              </a:solidFill>
              <a:effectLst>
                <a:outerShdw blurRad="25400" dist="50800" dir="2700000" algn="tl">
                  <a:srgbClr val="0B0D33"/>
                </a:outerShdw>
              </a:effectLst>
              <a:latin typeface="+mn-ea"/>
              <a:ea typeface="+mn-ea"/>
              <a:cs typeface="Arial"/>
            </a:endParaRPr>
          </a:p>
        </p:txBody>
      </p:sp>
      <p:graphicFrame>
        <p:nvGraphicFramePr>
          <p:cNvPr id="51" name="표 50">
            <a:extLst>
              <a:ext uri="{FF2B5EF4-FFF2-40B4-BE49-F238E27FC236}">
                <a16:creationId xmlns:a16="http://schemas.microsoft.com/office/drawing/2014/main" id="{EF7990FC-D632-44A1-8833-79CBD6AF81EA}"/>
              </a:ext>
            </a:extLst>
          </p:cNvPr>
          <p:cNvGraphicFramePr>
            <a:graphicFrameLocks noGrp="1"/>
          </p:cNvGraphicFramePr>
          <p:nvPr/>
        </p:nvGraphicFramePr>
        <p:xfrm>
          <a:off x="4859338" y="1484313"/>
          <a:ext cx="4105275" cy="2838452"/>
        </p:xfrm>
        <a:graphic>
          <a:graphicData uri="http://schemas.openxmlformats.org/drawingml/2006/table">
            <a:tbl>
              <a:tblPr/>
              <a:tblGrid>
                <a:gridCol w="8607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183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39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21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9241">
                <a:tc rowSpan="2" gridSpan="2"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ko-KR" altLang="en-US" sz="1400">
                        <a:solidFill>
                          <a:srgbClr val="000000"/>
                        </a:solidFill>
                        <a:latin typeface="한양신명조"/>
                        <a:ea typeface="한양신명조"/>
                      </a:endParaRPr>
                    </a:p>
                  </a:txBody>
                  <a:tcPr marL="64783" marR="64783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400">
                          <a:solidFill>
                            <a:srgbClr val="000000"/>
                          </a:solidFill>
                          <a:latin typeface="한양신명조"/>
                        </a:rPr>
                        <a:t>참여자수</a:t>
                      </a:r>
                    </a:p>
                  </a:txBody>
                  <a:tcPr marL="64783" marR="64783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9241">
                <a:tc gridSpan="2" v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2008</a:t>
                      </a:r>
                      <a:endParaRPr lang="en-US" sz="14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83" marR="64783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2011</a:t>
                      </a:r>
                      <a:endParaRPr lang="en-US" sz="14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83" marR="64783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997">
                <a:tc rowSpan="2"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300">
                          <a:solidFill>
                            <a:srgbClr val="000000"/>
                          </a:solidFill>
                          <a:latin typeface="한양신명조"/>
                        </a:rPr>
                        <a:t>인삼업</a:t>
                      </a:r>
                    </a:p>
                  </a:txBody>
                  <a:tcPr marL="64783" marR="64783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300">
                          <a:solidFill>
                            <a:srgbClr val="000000"/>
                          </a:solidFill>
                          <a:latin typeface="한양신명조"/>
                        </a:rPr>
                        <a:t>판매업</a:t>
                      </a:r>
                    </a:p>
                  </a:txBody>
                  <a:tcPr marL="64783" marR="64783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345</a:t>
                      </a:r>
                      <a:endParaRPr lang="en-US" sz="13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83" marR="64783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469</a:t>
                      </a:r>
                      <a:endParaRPr lang="en-US" sz="13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83" marR="64783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3997">
                <a:tc v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300">
                          <a:solidFill>
                            <a:srgbClr val="000000"/>
                          </a:solidFill>
                          <a:latin typeface="한양신명조"/>
                        </a:rPr>
                        <a:t>가공업</a:t>
                      </a:r>
                      <a:r>
                        <a:rPr lang="en-US" altLang="ko-KR" sz="1300">
                          <a:solidFill>
                            <a:srgbClr val="000000"/>
                          </a:solidFill>
                          <a:latin typeface="한양신명조"/>
                        </a:rPr>
                        <a:t>(</a:t>
                      </a:r>
                      <a:r>
                        <a:rPr lang="ko-KR" altLang="en-US" sz="1300">
                          <a:solidFill>
                            <a:srgbClr val="000000"/>
                          </a:solidFill>
                          <a:latin typeface="한양신명조"/>
                        </a:rPr>
                        <a:t>제조업</a:t>
                      </a:r>
                      <a:r>
                        <a:rPr lang="en-US" altLang="ko-KR" sz="1300">
                          <a:solidFill>
                            <a:srgbClr val="000000"/>
                          </a:solidFill>
                          <a:latin typeface="한양신명조"/>
                        </a:rPr>
                        <a:t>)</a:t>
                      </a:r>
                    </a:p>
                  </a:txBody>
                  <a:tcPr marL="64783" marR="64783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367</a:t>
                      </a:r>
                      <a:endParaRPr lang="en-US" sz="13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83" marR="64783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435</a:t>
                      </a:r>
                      <a:endParaRPr lang="en-US" sz="13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83" marR="64783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3997">
                <a:tc rowSpan="3"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300">
                          <a:solidFill>
                            <a:srgbClr val="000000"/>
                          </a:solidFill>
                          <a:latin typeface="한양신명조"/>
                        </a:rPr>
                        <a:t>약초류</a:t>
                      </a:r>
                    </a:p>
                  </a:txBody>
                  <a:tcPr marL="64783" marR="64783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300">
                          <a:solidFill>
                            <a:srgbClr val="000000"/>
                          </a:solidFill>
                          <a:latin typeface="한양신명조"/>
                        </a:rPr>
                        <a:t>약업사</a:t>
                      </a:r>
                      <a:r>
                        <a:rPr lang="en-US" altLang="ko-KR" sz="1300">
                          <a:solidFill>
                            <a:srgbClr val="000000"/>
                          </a:solidFill>
                          <a:latin typeface="한양신명조"/>
                        </a:rPr>
                        <a:t>(</a:t>
                      </a:r>
                      <a:r>
                        <a:rPr lang="ko-KR" altLang="en-US" sz="1300">
                          <a:solidFill>
                            <a:srgbClr val="000000"/>
                          </a:solidFill>
                          <a:latin typeface="한양신명조"/>
                        </a:rPr>
                        <a:t>도매상</a:t>
                      </a:r>
                      <a:r>
                        <a:rPr lang="en-US" altLang="ko-KR" sz="1300">
                          <a:solidFill>
                            <a:srgbClr val="000000"/>
                          </a:solidFill>
                          <a:latin typeface="한양신명조"/>
                        </a:rPr>
                        <a:t>)</a:t>
                      </a:r>
                    </a:p>
                  </a:txBody>
                  <a:tcPr marL="64783" marR="64783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105</a:t>
                      </a:r>
                      <a:endParaRPr lang="en-US" sz="13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83" marR="64783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68</a:t>
                      </a:r>
                      <a:endParaRPr lang="en-US" sz="13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83" marR="64783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3997">
                <a:tc v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300">
                          <a:solidFill>
                            <a:srgbClr val="000000"/>
                          </a:solidFill>
                          <a:latin typeface="한양신명조"/>
                        </a:rPr>
                        <a:t>약초상회</a:t>
                      </a:r>
                      <a:r>
                        <a:rPr lang="en-US" altLang="ko-KR" sz="1300">
                          <a:solidFill>
                            <a:srgbClr val="000000"/>
                          </a:solidFill>
                          <a:latin typeface="한양신명조"/>
                        </a:rPr>
                        <a:t>(</a:t>
                      </a:r>
                      <a:r>
                        <a:rPr lang="ko-KR" altLang="en-US" sz="1300">
                          <a:solidFill>
                            <a:srgbClr val="000000"/>
                          </a:solidFill>
                          <a:latin typeface="한양신명조"/>
                        </a:rPr>
                        <a:t>소매상</a:t>
                      </a:r>
                      <a:r>
                        <a:rPr lang="en-US" altLang="ko-KR" sz="1300">
                          <a:solidFill>
                            <a:srgbClr val="000000"/>
                          </a:solidFill>
                          <a:latin typeface="한양신명조"/>
                        </a:rPr>
                        <a:t>)</a:t>
                      </a:r>
                    </a:p>
                  </a:txBody>
                  <a:tcPr marL="64783" marR="64783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175</a:t>
                      </a:r>
                      <a:endParaRPr lang="en-US" sz="13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83" marR="64783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191</a:t>
                      </a:r>
                      <a:endParaRPr lang="en-US" sz="13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83" marR="64783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3997">
                <a:tc v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300">
                          <a:solidFill>
                            <a:srgbClr val="000000"/>
                          </a:solidFill>
                          <a:latin typeface="한양신명조"/>
                        </a:rPr>
                        <a:t>가공업</a:t>
                      </a:r>
                    </a:p>
                  </a:txBody>
                  <a:tcPr marL="64783" marR="64783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24</a:t>
                      </a:r>
                      <a:endParaRPr lang="en-US" sz="13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83" marR="64783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27</a:t>
                      </a:r>
                      <a:endParaRPr lang="en-US" sz="13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83" marR="64783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3997">
                <a:tc gridSpan="2"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300">
                          <a:solidFill>
                            <a:srgbClr val="000000"/>
                          </a:solidFill>
                          <a:latin typeface="한양신명조"/>
                        </a:rPr>
                        <a:t>한의원</a:t>
                      </a:r>
                      <a:r>
                        <a:rPr lang="en-US" altLang="ko-KR" sz="1300">
                          <a:solidFill>
                            <a:srgbClr val="000000"/>
                          </a:solidFill>
                          <a:latin typeface="한양신명조"/>
                        </a:rPr>
                        <a:t>(</a:t>
                      </a:r>
                      <a:r>
                        <a:rPr lang="ko-KR" altLang="en-US" sz="1300">
                          <a:solidFill>
                            <a:srgbClr val="000000"/>
                          </a:solidFill>
                          <a:latin typeface="한양신명조"/>
                        </a:rPr>
                        <a:t>약국</a:t>
                      </a:r>
                      <a:r>
                        <a:rPr lang="en-US" altLang="ko-KR" sz="1300">
                          <a:solidFill>
                            <a:srgbClr val="000000"/>
                          </a:solidFill>
                          <a:latin typeface="한양신명조"/>
                        </a:rPr>
                        <a:t>, </a:t>
                      </a:r>
                      <a:r>
                        <a:rPr lang="ko-KR" altLang="en-US" sz="1300">
                          <a:solidFill>
                            <a:srgbClr val="000000"/>
                          </a:solidFill>
                          <a:latin typeface="한양신명조"/>
                        </a:rPr>
                        <a:t>한약방</a:t>
                      </a:r>
                      <a:r>
                        <a:rPr lang="en-US" altLang="ko-KR" sz="1300">
                          <a:solidFill>
                            <a:srgbClr val="000000"/>
                          </a:solidFill>
                          <a:latin typeface="한양신명조"/>
                        </a:rPr>
                        <a:t>)</a:t>
                      </a:r>
                    </a:p>
                  </a:txBody>
                  <a:tcPr marL="64783" marR="64783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22</a:t>
                      </a:r>
                      <a:endParaRPr lang="en-US" sz="13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83" marR="64783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21</a:t>
                      </a:r>
                      <a:endParaRPr lang="en-US" sz="13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83" marR="64783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3997">
                <a:tc gridSpan="2"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300">
                          <a:solidFill>
                            <a:srgbClr val="000000"/>
                          </a:solidFill>
                          <a:latin typeface="한양신명조"/>
                        </a:rPr>
                        <a:t>건강원</a:t>
                      </a:r>
                      <a:r>
                        <a:rPr lang="en-US" altLang="ko-KR" sz="1300">
                          <a:solidFill>
                            <a:srgbClr val="000000"/>
                          </a:solidFill>
                          <a:latin typeface="한양신명조"/>
                        </a:rPr>
                        <a:t>(</a:t>
                      </a:r>
                      <a:r>
                        <a:rPr lang="ko-KR" altLang="en-US" sz="1300">
                          <a:solidFill>
                            <a:srgbClr val="000000"/>
                          </a:solidFill>
                          <a:latin typeface="한양신명조"/>
                        </a:rPr>
                        <a:t>탕제원</a:t>
                      </a:r>
                      <a:r>
                        <a:rPr lang="en-US" altLang="ko-KR" sz="1300">
                          <a:solidFill>
                            <a:srgbClr val="000000"/>
                          </a:solidFill>
                          <a:latin typeface="한양신명조"/>
                        </a:rPr>
                        <a:t>, </a:t>
                      </a:r>
                      <a:r>
                        <a:rPr lang="ko-KR" altLang="en-US" sz="1300">
                          <a:solidFill>
                            <a:srgbClr val="000000"/>
                          </a:solidFill>
                          <a:latin typeface="한양신명조"/>
                        </a:rPr>
                        <a:t>건강제품 가공 등</a:t>
                      </a:r>
                      <a:r>
                        <a:rPr lang="en-US" altLang="ko-KR" sz="1300">
                          <a:solidFill>
                            <a:srgbClr val="000000"/>
                          </a:solidFill>
                          <a:latin typeface="한양신명조"/>
                        </a:rPr>
                        <a:t>)</a:t>
                      </a:r>
                    </a:p>
                  </a:txBody>
                  <a:tcPr marL="64783" marR="64783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255</a:t>
                      </a:r>
                      <a:endParaRPr lang="en-US" sz="13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83" marR="64783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445</a:t>
                      </a:r>
                      <a:endParaRPr lang="en-US" sz="13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83" marR="64783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3997">
                <a:tc gridSpan="2"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300">
                          <a:solidFill>
                            <a:srgbClr val="000000"/>
                          </a:solidFill>
                          <a:latin typeface="한양신명조"/>
                        </a:rPr>
                        <a:t>노점상</a:t>
                      </a:r>
                      <a:r>
                        <a:rPr lang="en-US" altLang="ko-KR" sz="1300">
                          <a:solidFill>
                            <a:srgbClr val="000000"/>
                          </a:solidFill>
                          <a:latin typeface="한양신명조"/>
                        </a:rPr>
                        <a:t>(</a:t>
                      </a:r>
                      <a:r>
                        <a:rPr lang="ko-KR" altLang="en-US" sz="1300">
                          <a:solidFill>
                            <a:srgbClr val="000000"/>
                          </a:solidFill>
                          <a:latin typeface="한양신명조"/>
                        </a:rPr>
                        <a:t>무점포</a:t>
                      </a:r>
                      <a:r>
                        <a:rPr lang="en-US" altLang="ko-KR" sz="1300">
                          <a:solidFill>
                            <a:srgbClr val="000000"/>
                          </a:solidFill>
                          <a:latin typeface="한양신명조"/>
                        </a:rPr>
                        <a:t>, </a:t>
                      </a:r>
                      <a:r>
                        <a:rPr lang="ko-KR" altLang="en-US" sz="1300">
                          <a:solidFill>
                            <a:srgbClr val="000000"/>
                          </a:solidFill>
                          <a:latin typeface="한양신명조"/>
                        </a:rPr>
                        <a:t>한약재</a:t>
                      </a:r>
                      <a:r>
                        <a:rPr lang="en-US" altLang="ko-KR" sz="1300">
                          <a:solidFill>
                            <a:srgbClr val="000000"/>
                          </a:solidFill>
                          <a:latin typeface="한양신명조"/>
                        </a:rPr>
                        <a:t>, </a:t>
                      </a:r>
                      <a:r>
                        <a:rPr lang="ko-KR" altLang="en-US" sz="1300">
                          <a:solidFill>
                            <a:srgbClr val="000000"/>
                          </a:solidFill>
                          <a:latin typeface="한양신명조"/>
                        </a:rPr>
                        <a:t>약초상인</a:t>
                      </a:r>
                      <a:r>
                        <a:rPr lang="en-US" altLang="ko-KR" sz="1300">
                          <a:solidFill>
                            <a:srgbClr val="000000"/>
                          </a:solidFill>
                          <a:latin typeface="한양신명조"/>
                        </a:rPr>
                        <a:t>) </a:t>
                      </a:r>
                    </a:p>
                  </a:txBody>
                  <a:tcPr marL="64783" marR="64783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24</a:t>
                      </a:r>
                      <a:endParaRPr lang="en-US" sz="13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83" marR="64783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25</a:t>
                      </a:r>
                      <a:endParaRPr lang="en-US" sz="13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83" marR="64783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3997">
                <a:tc gridSpan="2"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300">
                          <a:solidFill>
                            <a:srgbClr val="000000"/>
                          </a:solidFill>
                          <a:latin typeface="한양신명조"/>
                        </a:rPr>
                        <a:t>택배업</a:t>
                      </a:r>
                      <a:r>
                        <a:rPr lang="en-US" altLang="ko-KR" sz="1300">
                          <a:solidFill>
                            <a:srgbClr val="000000"/>
                          </a:solidFill>
                          <a:latin typeface="한양신명조"/>
                        </a:rPr>
                        <a:t>(</a:t>
                      </a:r>
                      <a:r>
                        <a:rPr lang="ko-KR" altLang="en-US" sz="1300">
                          <a:solidFill>
                            <a:srgbClr val="000000"/>
                          </a:solidFill>
                          <a:latin typeface="한양신명조"/>
                        </a:rPr>
                        <a:t>포장</a:t>
                      </a:r>
                      <a:r>
                        <a:rPr lang="en-US" altLang="ko-KR" sz="1300">
                          <a:solidFill>
                            <a:srgbClr val="000000"/>
                          </a:solidFill>
                          <a:latin typeface="한양신명조"/>
                        </a:rPr>
                        <a:t>, </a:t>
                      </a:r>
                      <a:r>
                        <a:rPr lang="ko-KR" altLang="en-US" sz="1300">
                          <a:solidFill>
                            <a:srgbClr val="000000"/>
                          </a:solidFill>
                          <a:latin typeface="한양신명조"/>
                        </a:rPr>
                        <a:t>택배</a:t>
                      </a:r>
                      <a:r>
                        <a:rPr lang="en-US" altLang="ko-KR" sz="1300">
                          <a:solidFill>
                            <a:srgbClr val="000000"/>
                          </a:solidFill>
                          <a:latin typeface="한양신명조"/>
                        </a:rPr>
                        <a:t>, </a:t>
                      </a:r>
                      <a:r>
                        <a:rPr lang="ko-KR" altLang="en-US" sz="1300">
                          <a:solidFill>
                            <a:srgbClr val="000000"/>
                          </a:solidFill>
                          <a:latin typeface="한양신명조"/>
                        </a:rPr>
                        <a:t>배송 등</a:t>
                      </a:r>
                      <a:r>
                        <a:rPr lang="en-US" altLang="ko-KR" sz="1300">
                          <a:solidFill>
                            <a:srgbClr val="000000"/>
                          </a:solidFill>
                          <a:latin typeface="한양신명조"/>
                        </a:rPr>
                        <a:t>)</a:t>
                      </a:r>
                    </a:p>
                  </a:txBody>
                  <a:tcPr marL="64783" marR="64783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11</a:t>
                      </a:r>
                      <a:endParaRPr lang="en-US" sz="13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83" marR="64783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17</a:t>
                      </a:r>
                      <a:endParaRPr lang="en-US" sz="13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83" marR="64783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3997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300">
                          <a:solidFill>
                            <a:srgbClr val="000000"/>
                          </a:solidFill>
                          <a:latin typeface="한양신명조"/>
                        </a:rPr>
                        <a:t>계</a:t>
                      </a:r>
                    </a:p>
                  </a:txBody>
                  <a:tcPr marL="64783" marR="64783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1,328</a:t>
                      </a:r>
                      <a:endParaRPr lang="en-US" sz="13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83" marR="64783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1,698</a:t>
                      </a:r>
                      <a:endParaRPr lang="en-US" sz="13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83" marR="64783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55362" name="Rectangle 6">
            <a:extLst>
              <a:ext uri="{FF2B5EF4-FFF2-40B4-BE49-F238E27FC236}">
                <a16:creationId xmlns:a16="http://schemas.microsoft.com/office/drawing/2014/main" id="{4C91A7EC-F609-497D-8E73-BB3C2AB8D6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/>
            <a:endParaRPr lang="ko-KR" altLang="ko-KR"/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8505EDA4-678D-4C66-856F-1D36D014FE73}"/>
              </a:ext>
            </a:extLst>
          </p:cNvPr>
          <p:cNvSpPr/>
          <p:nvPr/>
        </p:nvSpPr>
        <p:spPr>
          <a:xfrm>
            <a:off x="5003800" y="1052513"/>
            <a:ext cx="3600450" cy="36036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ko-KR" altLang="en-US" sz="2000"/>
              <a:t>금산인삼약초지구의 구성</a:t>
            </a:r>
          </a:p>
        </p:txBody>
      </p:sp>
      <p:sp>
        <p:nvSpPr>
          <p:cNvPr id="55364" name="직사각형 53">
            <a:extLst>
              <a:ext uri="{FF2B5EF4-FFF2-40B4-BE49-F238E27FC236}">
                <a16:creationId xmlns:a16="http://schemas.microsoft.com/office/drawing/2014/main" id="{9D069CF9-3B00-41DC-9C34-85FF8E7BAB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9338" y="4365625"/>
            <a:ext cx="4176712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/>
            <a:r>
              <a:rPr lang="ko-KR" altLang="en-US" sz="1100"/>
              <a:t>자료</a:t>
            </a:r>
            <a:r>
              <a:rPr lang="en-US" altLang="ko-KR" sz="1100"/>
              <a:t>: </a:t>
            </a:r>
            <a:r>
              <a:rPr lang="ko-KR" altLang="en-US" sz="1100"/>
              <a:t>전창곤</a:t>
            </a:r>
            <a:r>
              <a:rPr lang="en-US" altLang="ko-KR" sz="1100"/>
              <a:t>, </a:t>
            </a:r>
            <a:r>
              <a:rPr lang="ko-KR" altLang="en-US" sz="1100"/>
              <a:t>김동훈</a:t>
            </a:r>
            <a:r>
              <a:rPr lang="en-US" altLang="ko-KR" sz="1100"/>
              <a:t>. </a:t>
            </a:r>
            <a:r>
              <a:rPr lang="ko-KR" altLang="en-US" sz="1100"/>
              <a:t>이은혜 </a:t>
            </a:r>
            <a:r>
              <a:rPr lang="en-US" altLang="ko-KR" sz="1100"/>
              <a:t>2012. </a:t>
            </a:r>
            <a:r>
              <a:rPr lang="ko-KR" altLang="en-US" sz="1100"/>
              <a:t>금산인삼약초산업 중장기 발전대책연구</a:t>
            </a:r>
            <a:r>
              <a:rPr lang="en-US" altLang="ko-KR" sz="1100"/>
              <a:t>. </a:t>
            </a:r>
            <a:r>
              <a:rPr lang="ko-KR" altLang="en-US" sz="1100"/>
              <a:t>한국농촌경제연구원 </a:t>
            </a:r>
            <a:r>
              <a:rPr lang="en-US" altLang="ko-KR" sz="1100"/>
              <a:t>.</a:t>
            </a:r>
          </a:p>
        </p:txBody>
      </p:sp>
      <p:graphicFrame>
        <p:nvGraphicFramePr>
          <p:cNvPr id="55" name="표 54">
            <a:extLst>
              <a:ext uri="{FF2B5EF4-FFF2-40B4-BE49-F238E27FC236}">
                <a16:creationId xmlns:a16="http://schemas.microsoft.com/office/drawing/2014/main" id="{E756E77E-7DA4-4FC1-AC8B-DEB92F554408}"/>
              </a:ext>
            </a:extLst>
          </p:cNvPr>
          <p:cNvGraphicFramePr>
            <a:graphicFrameLocks noGrp="1"/>
          </p:cNvGraphicFramePr>
          <p:nvPr/>
        </p:nvGraphicFramePr>
        <p:xfrm>
          <a:off x="4789488" y="5384800"/>
          <a:ext cx="3959226" cy="996952"/>
        </p:xfrm>
        <a:graphic>
          <a:graphicData uri="http://schemas.openxmlformats.org/drawingml/2006/table">
            <a:tbl>
              <a:tblPr/>
              <a:tblGrid>
                <a:gridCol w="575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31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86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86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386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9402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4923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ko-KR" altLang="en-US" sz="1400">
                        <a:solidFill>
                          <a:srgbClr val="000000"/>
                        </a:solidFill>
                        <a:latin typeface="Times New Roman"/>
                        <a:ea typeface="한양신명조"/>
                        <a:cs typeface="Times New Roman"/>
                      </a:endParaRPr>
                    </a:p>
                  </a:txBody>
                  <a:tcPr marL="64762" marR="64762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4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전체</a:t>
                      </a:r>
                    </a:p>
                  </a:txBody>
                  <a:tcPr marL="64762" marR="64762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4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홍삼</a:t>
                      </a:r>
                    </a:p>
                  </a:txBody>
                  <a:tcPr marL="64762" marR="64762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4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백삼</a:t>
                      </a:r>
                    </a:p>
                  </a:txBody>
                  <a:tcPr marL="64762" marR="64762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4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태극삼</a:t>
                      </a:r>
                    </a:p>
                  </a:txBody>
                  <a:tcPr marL="64762" marR="64762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4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기타</a:t>
                      </a:r>
                    </a:p>
                  </a:txBody>
                  <a:tcPr marL="64762" marR="64762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4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전국</a:t>
                      </a:r>
                    </a:p>
                  </a:txBody>
                  <a:tcPr marL="64762" marR="64762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570</a:t>
                      </a:r>
                      <a:endParaRPr lang="en-US" sz="14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62" marR="64762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73(185)</a:t>
                      </a:r>
                      <a:endParaRPr lang="en-US" sz="14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62" marR="64762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294(12)</a:t>
                      </a:r>
                      <a:endParaRPr lang="en-US" sz="14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62" marR="64762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3</a:t>
                      </a:r>
                      <a:endParaRPr lang="en-US" sz="14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62" marR="64762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13</a:t>
                      </a:r>
                      <a:endParaRPr lang="en-US" sz="14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62" marR="64762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4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충남</a:t>
                      </a:r>
                    </a:p>
                  </a:txBody>
                  <a:tcPr marL="64762" marR="64762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438</a:t>
                      </a:r>
                      <a:endParaRPr lang="en-US" sz="14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62" marR="64762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25(116)</a:t>
                      </a:r>
                      <a:endParaRPr lang="en-US" sz="14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62" marR="64762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279(10)</a:t>
                      </a:r>
                      <a:endParaRPr lang="en-US" sz="14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62" marR="64762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</a:t>
                      </a:r>
                      <a:endParaRPr lang="en-US" sz="14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62" marR="64762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6</a:t>
                      </a:r>
                      <a:endParaRPr lang="en-US" sz="14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62" marR="64762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4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금산</a:t>
                      </a:r>
                    </a:p>
                  </a:txBody>
                  <a:tcPr marL="64762" marR="64762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420</a:t>
                      </a:r>
                      <a:endParaRPr lang="en-US" sz="14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62" marR="64762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22(101)</a:t>
                      </a:r>
                      <a:endParaRPr lang="en-US" sz="14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62" marR="64762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279(10)</a:t>
                      </a:r>
                      <a:endParaRPr lang="en-US" sz="14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62" marR="64762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1</a:t>
                      </a:r>
                      <a:endParaRPr lang="en-US" sz="14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62" marR="64762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ko-KR" altLang="en-US" sz="1400">
                        <a:solidFill>
                          <a:srgbClr val="000000"/>
                        </a:solidFill>
                        <a:latin typeface="Times New Roman"/>
                        <a:ea typeface="한양신명조"/>
                        <a:cs typeface="Times New Roman"/>
                      </a:endParaRPr>
                    </a:p>
                  </a:txBody>
                  <a:tcPr marL="64762" marR="64762" marT="17912" marB="179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5402" name="Rectangle 7">
            <a:extLst>
              <a:ext uri="{FF2B5EF4-FFF2-40B4-BE49-F238E27FC236}">
                <a16:creationId xmlns:a16="http://schemas.microsoft.com/office/drawing/2014/main" id="{137566F5-861D-4EA4-99D1-98B50B0793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/>
            <a:endParaRPr lang="ko-KR" altLang="ko-KR"/>
          </a:p>
        </p:txBody>
      </p:sp>
      <p:sp>
        <p:nvSpPr>
          <p:cNvPr id="55403" name="직사각형 56">
            <a:extLst>
              <a:ext uri="{FF2B5EF4-FFF2-40B4-BE49-F238E27FC236}">
                <a16:creationId xmlns:a16="http://schemas.microsoft.com/office/drawing/2014/main" id="{EF04DD86-7824-426E-80E8-D25720344F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6825" y="4932363"/>
            <a:ext cx="3387725" cy="36830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/>
            <a:r>
              <a:rPr lang="ko-KR" altLang="en-US">
                <a:latin typeface="HY헤드라인M" panose="02030600000101010101" pitchFamily="18" charset="-127"/>
                <a:ea typeface="HY헤드라인M" panose="02030600000101010101" pitchFamily="18" charset="-127"/>
              </a:rPr>
              <a:t>인삼류 제조업체와 금산의 비중</a:t>
            </a:r>
          </a:p>
        </p:txBody>
      </p:sp>
      <p:sp>
        <p:nvSpPr>
          <p:cNvPr id="4104" name="Rectangle 8">
            <a:extLst>
              <a:ext uri="{FF2B5EF4-FFF2-40B4-BE49-F238E27FC236}">
                <a16:creationId xmlns:a16="http://schemas.microsoft.com/office/drawing/2014/main" id="{303F5470-DB6C-49C1-A9D9-A6D26FB54212}"/>
              </a:ext>
            </a:extLst>
          </p:cNvPr>
          <p:cNvSpPr>
            <a:spLocks noChangeArrowheads="1"/>
          </p:cNvSpPr>
          <p:nvPr/>
        </p:nvSpPr>
        <p:spPr>
          <a:xfrm>
            <a:off x="4132263" y="6407150"/>
            <a:ext cx="4895850" cy="400050"/>
          </a:xfrm>
          <a:prstGeom prst="rect">
            <a:avLst/>
          </a:prstGeom>
          <a:noFill/>
          <a:ln w="9525">
            <a:noFill/>
            <a:miter/>
          </a:ln>
          <a:effectLst/>
        </p:spPr>
        <p:txBody>
          <a:bodyPr anchor="ctr">
            <a:spAutoFit/>
          </a:bodyPr>
          <a:lstStyle/>
          <a:p>
            <a:pPr algn="just" eaLnBrk="1" latinLnBrk="1" hangingPunct="1">
              <a:defRPr/>
            </a:pPr>
            <a:r>
              <a:rPr lang="ko-KR" sz="1000">
                <a:solidFill>
                  <a:srgbClr val="000000"/>
                </a:solidFill>
                <a:latin typeface="굴림"/>
                <a:ea typeface="한양신명조"/>
                <a:cs typeface="굴림"/>
              </a:rPr>
              <a:t>주</a:t>
            </a:r>
            <a:r>
              <a:rPr lang="ko-KR" altLang="ko-KR" sz="1000">
                <a:solidFill>
                  <a:srgbClr val="000000"/>
                </a:solidFill>
                <a:latin typeface="굴림"/>
                <a:ea typeface="한양신명조"/>
                <a:cs typeface="굴림"/>
              </a:rPr>
              <a:t>: </a:t>
            </a:r>
            <a:r>
              <a:rPr lang="ko-KR" sz="1000">
                <a:solidFill>
                  <a:srgbClr val="000000"/>
                </a:solidFill>
                <a:latin typeface="굴림"/>
                <a:ea typeface="한양신명조"/>
                <a:cs typeface="굴림"/>
              </a:rPr>
              <a:t>괄호안은 홍삼류제조를 주로 하되 백삼</a:t>
            </a:r>
            <a:r>
              <a:rPr lang="en-US" altLang="ko-KR" sz="1000">
                <a:solidFill>
                  <a:srgbClr val="000000"/>
                </a:solidFill>
                <a:latin typeface="굴림"/>
                <a:ea typeface="한양신명조"/>
                <a:cs typeface="굴림"/>
              </a:rPr>
              <a:t>/</a:t>
            </a:r>
            <a:r>
              <a:rPr lang="ko-KR" sz="1000">
                <a:solidFill>
                  <a:srgbClr val="000000"/>
                </a:solidFill>
                <a:latin typeface="굴림"/>
                <a:ea typeface="한양신명조"/>
                <a:cs typeface="굴림"/>
              </a:rPr>
              <a:t>태극삼</a:t>
            </a:r>
            <a:r>
              <a:rPr lang="en-US" altLang="ko-KR" sz="1000">
                <a:solidFill>
                  <a:srgbClr val="000000"/>
                </a:solidFill>
                <a:latin typeface="굴림"/>
                <a:ea typeface="한양신명조"/>
                <a:cs typeface="굴림"/>
              </a:rPr>
              <a:t>/</a:t>
            </a:r>
            <a:r>
              <a:rPr lang="ko-KR" sz="1000">
                <a:solidFill>
                  <a:srgbClr val="000000"/>
                </a:solidFill>
                <a:latin typeface="굴림"/>
                <a:ea typeface="한양신명조"/>
                <a:cs typeface="굴림"/>
              </a:rPr>
              <a:t>흑삼제조를 동시에 하는 업체수</a:t>
            </a:r>
          </a:p>
          <a:p>
            <a:pPr algn="just">
              <a:defRPr/>
            </a:pPr>
            <a:r>
              <a:rPr lang="ko-KR" sz="1000">
                <a:solidFill>
                  <a:srgbClr val="000000"/>
                </a:solidFill>
                <a:latin typeface="굴림"/>
                <a:ea typeface="한양신명조"/>
                <a:cs typeface="굴림"/>
              </a:rPr>
              <a:t>자료</a:t>
            </a:r>
            <a:r>
              <a:rPr lang="ko-KR" altLang="ko-KR" sz="1000">
                <a:solidFill>
                  <a:srgbClr val="000000"/>
                </a:solidFill>
                <a:latin typeface="굴림"/>
                <a:ea typeface="한양신명조"/>
                <a:cs typeface="굴림"/>
              </a:rPr>
              <a:t>: </a:t>
            </a:r>
            <a:r>
              <a:rPr lang="ko-KR" sz="1000">
                <a:solidFill>
                  <a:srgbClr val="000000"/>
                </a:solidFill>
                <a:latin typeface="굴림"/>
                <a:ea typeface="한양신명조"/>
                <a:cs typeface="굴림"/>
              </a:rPr>
              <a:t>농림축산식품부 원예산업과</a:t>
            </a:r>
            <a:r>
              <a:rPr lang="ko-KR" altLang="ko-KR" sz="1000">
                <a:solidFill>
                  <a:srgbClr val="000000"/>
                </a:solidFill>
                <a:latin typeface="굴림"/>
                <a:ea typeface="한양신명조"/>
                <a:cs typeface="굴림"/>
              </a:rPr>
              <a:t>. 2014.5. 2013</a:t>
            </a:r>
            <a:r>
              <a:rPr lang="ko-KR" sz="1000">
                <a:solidFill>
                  <a:srgbClr val="000000"/>
                </a:solidFill>
                <a:latin typeface="굴림"/>
                <a:ea typeface="한양신명조"/>
                <a:cs typeface="굴림"/>
              </a:rPr>
              <a:t>년 인삼통계자료집</a:t>
            </a:r>
            <a:r>
              <a:rPr lang="ko-KR" altLang="ko-KR" sz="1000">
                <a:solidFill>
                  <a:srgbClr val="000000"/>
                </a:solidFill>
                <a:latin typeface="굴림"/>
                <a:ea typeface="한양신명조"/>
                <a:cs typeface="굴림"/>
              </a:rPr>
              <a:t>.</a:t>
            </a:r>
            <a:r>
              <a:rPr lang="ko-KR" altLang="ko-KR" sz="1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굴림"/>
                <a:ea typeface="한컴바탕"/>
                <a:cs typeface="굴림"/>
              </a:rPr>
              <a:t> </a:t>
            </a:r>
            <a:endParaRPr lang="ko-KR" altLang="ko-KR">
              <a:latin typeface="굴림"/>
              <a:ea typeface="굴림"/>
              <a:cs typeface="굴림"/>
            </a:endParaRPr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171388"/>
            <a:ext cx="866775" cy="668324"/>
          </a:xfrm>
          <a:prstGeom prst="rect">
            <a:avLst/>
          </a:prstGeom>
          <a:solidFill>
            <a:srgbClr val="3678C0"/>
          </a:solidFill>
        </p:spPr>
      </p:pic>
      <p:sp>
        <p:nvSpPr>
          <p:cNvPr id="24" name="직사각형 23">
            <a:extLst>
              <a:ext uri="{FF2B5EF4-FFF2-40B4-BE49-F238E27FC236}">
                <a16:creationId xmlns:a16="http://schemas.microsoft.com/office/drawing/2014/main" id="{03AA22D3-B7C5-47F5-B1FE-B988CABF58FB}"/>
              </a:ext>
            </a:extLst>
          </p:cNvPr>
          <p:cNvSpPr/>
          <p:nvPr/>
        </p:nvSpPr>
        <p:spPr>
          <a:xfrm>
            <a:off x="385421" y="226059"/>
            <a:ext cx="595035" cy="584775"/>
          </a:xfrm>
          <a:prstGeom prst="rect">
            <a:avLst/>
          </a:prstGeom>
          <a:solidFill>
            <a:srgbClr val="3678C0"/>
          </a:solidFill>
        </p:spPr>
        <p:txBody>
          <a:bodyPr wrap="none">
            <a:spAutoFit/>
          </a:bodyPr>
          <a:lstStyle/>
          <a:p>
            <a:pPr algn="ctr" eaLnBrk="1" latinLnBrk="1" hangingPunct="1">
              <a:defRPr/>
            </a:pPr>
            <a:r>
              <a:rPr lang="en-US" altLang="ko-KR" sz="3200" b="1" dirty="0">
                <a:ln w="17780" cmpd="sng">
                  <a:solidFill>
                    <a:srgbClr val="FFFFFF"/>
                  </a:solidFill>
                  <a:prstDash val="solid"/>
                  <a:miter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 scaled="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맑은 고딕"/>
                <a:ea typeface="맑은 고딕"/>
              </a:rPr>
              <a:t>Ⅳ</a:t>
            </a:r>
            <a:endParaRPr lang="ko-KR" altLang="en-US" sz="3200" b="1" dirty="0">
              <a:ln w="17780" cmpd="sng">
                <a:solidFill>
                  <a:srgbClr val="FFFFFF"/>
                </a:solidFill>
                <a:prstDash val="solid"/>
                <a:miter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 scaled="0"/>
              </a:gradFill>
              <a:effectLst>
                <a:outerShdw blurRad="50800" algn="tl" rotWithShape="0">
                  <a:srgbClr val="000000"/>
                </a:outerShdw>
              </a:effectLst>
              <a:latin typeface="굴림"/>
              <a:ea typeface="굴림"/>
            </a:endParaRPr>
          </a:p>
        </p:txBody>
      </p:sp>
    </p:spTree>
    <p:extLst>
      <p:ext uri="{BB962C8B-B14F-4D97-AF65-F5344CB8AC3E}">
        <p14:creationId xmlns:p14="http://schemas.microsoft.com/office/powerpoint/2010/main" val="153983529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3FE9E903-F22E-4F10-B386-E84D01743B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322469"/>
              </p:ext>
            </p:extLst>
          </p:nvPr>
        </p:nvGraphicFramePr>
        <p:xfrm>
          <a:off x="395288" y="1454026"/>
          <a:ext cx="5616575" cy="2479030"/>
        </p:xfrm>
        <a:graphic>
          <a:graphicData uri="http://schemas.openxmlformats.org/drawingml/2006/table">
            <a:tbl>
              <a:tblPr/>
              <a:tblGrid>
                <a:gridCol w="10211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44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13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81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13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352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ko-KR" altLang="en-US" sz="16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91439" marR="91439" marT="45719" marB="45719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6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금산군</a:t>
                      </a:r>
                    </a:p>
                  </a:txBody>
                  <a:tcPr marL="91439" marR="91439" marT="45719" marB="45719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6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전 국</a:t>
                      </a:r>
                    </a:p>
                  </a:txBody>
                  <a:tcPr marL="91439" marR="91439" marT="45719" marB="45719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2661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ko-KR" altLang="en-US" sz="16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91439" marR="91439" marT="45719" marB="45719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6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사업체수</a:t>
                      </a:r>
                      <a:r>
                        <a:rPr lang="en-US" altLang="ko-KR" sz="16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 (</a:t>
                      </a:r>
                      <a:r>
                        <a:rPr lang="ko-KR" altLang="en-US" sz="16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비율</a:t>
                      </a:r>
                      <a:r>
                        <a:rPr lang="en-US" altLang="ko-KR" sz="16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)</a:t>
                      </a:r>
                      <a:endParaRPr lang="ko-KR" altLang="en-US" sz="16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91439" marR="91439" marT="45719" marB="45719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6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고용 인원</a:t>
                      </a:r>
                      <a:r>
                        <a:rPr lang="en-US" altLang="ko-KR" sz="16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</a:p>
                    <a:p>
                      <a:pPr marL="0" marR="0" algn="ctr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6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(</a:t>
                      </a:r>
                      <a:r>
                        <a:rPr lang="ko-KR" altLang="en-US" sz="16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비율</a:t>
                      </a:r>
                      <a:r>
                        <a:rPr lang="en-US" altLang="ko-KR" sz="16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)</a:t>
                      </a:r>
                      <a:endParaRPr lang="ko-KR" altLang="en-US" sz="16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91439" marR="91439" marT="45719" marB="45719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latinLnBrk="1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ko-KR" altLang="en-US" sz="16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사업체수</a:t>
                      </a:r>
                      <a:r>
                        <a:rPr lang="en-US" altLang="ko-KR" sz="16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</a:p>
                    <a:p>
                      <a:pPr marL="0" marR="0" indent="0" algn="ctr" defTabSz="914400" rtl="0" eaLnBrk="1" latinLnBrk="1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en-US" altLang="ko-KR" sz="16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(</a:t>
                      </a:r>
                      <a:r>
                        <a:rPr lang="ko-KR" altLang="en-US" sz="16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비율</a:t>
                      </a:r>
                      <a:r>
                        <a:rPr lang="en-US" altLang="ko-KR" sz="16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)</a:t>
                      </a:r>
                      <a:endParaRPr lang="ko-KR" altLang="en-US" sz="16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91439" marR="91439" marT="45719" marB="45719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latinLnBrk="1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ko-KR" altLang="en-US" sz="16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고용 인원</a:t>
                      </a:r>
                      <a:r>
                        <a:rPr lang="en-US" altLang="ko-KR" sz="16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</a:p>
                    <a:p>
                      <a:pPr marL="0" marR="0" indent="0" algn="ctr" defTabSz="914400" rtl="0" eaLnBrk="1" latinLnBrk="1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en-US" altLang="ko-KR" sz="16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(</a:t>
                      </a:r>
                      <a:r>
                        <a:rPr lang="ko-KR" altLang="en-US" sz="16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비율</a:t>
                      </a:r>
                      <a:r>
                        <a:rPr lang="en-US" altLang="ko-KR" sz="16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)</a:t>
                      </a:r>
                      <a:endParaRPr lang="ko-KR" altLang="en-US" sz="16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91439" marR="91439" marT="45719" marB="45719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5431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8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전 체</a:t>
                      </a:r>
                    </a:p>
                  </a:txBody>
                  <a:tcPr marL="91439" marR="91439" marT="45719" marB="45719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5,036</a:t>
                      </a:r>
                      <a:endParaRPr lang="en-US" sz="16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91439" marR="91439" marT="45719" marB="45719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22,962</a:t>
                      </a:r>
                      <a:endParaRPr lang="en-US" sz="16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91439" marR="91439" marT="45719" marB="45719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3,602,476</a:t>
                      </a:r>
                      <a:endParaRPr lang="en-US" sz="16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91439" marR="91439" marT="45719" marB="45719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18,569,355</a:t>
                      </a:r>
                      <a:endParaRPr lang="en-US" sz="16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91439" marR="91439" marT="45719" marB="45719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3550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8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소매 </a:t>
                      </a:r>
                    </a:p>
                  </a:txBody>
                  <a:tcPr marL="91439" marR="91439" marT="45719" marB="45719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1,436</a:t>
                      </a:r>
                    </a:p>
                    <a:p>
                      <a:pPr marL="0" marR="0" algn="ctr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(28.5%)</a:t>
                      </a:r>
                    </a:p>
                  </a:txBody>
                  <a:tcPr marL="91439" marR="91439" marT="45719" marB="45719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2,504</a:t>
                      </a:r>
                    </a:p>
                    <a:p>
                      <a:pPr marL="0" marR="0" algn="ctr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(10.9%)</a:t>
                      </a:r>
                    </a:p>
                  </a:txBody>
                  <a:tcPr marL="91439" marR="91439" marT="45719" marB="45719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648,304 </a:t>
                      </a:r>
                    </a:p>
                    <a:p>
                      <a:pPr marL="0" marR="0" algn="ctr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(18.0%)</a:t>
                      </a:r>
                    </a:p>
                  </a:txBody>
                  <a:tcPr marL="91439" marR="91439" marT="45719" marB="45719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1,616,313</a:t>
                      </a:r>
                    </a:p>
                    <a:p>
                      <a:pPr marL="0" marR="0" algn="ctr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(8.7%)</a:t>
                      </a:r>
                    </a:p>
                  </a:txBody>
                  <a:tcPr marL="91439" marR="91439" marT="45719" marB="45719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3550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6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식품</a:t>
                      </a:r>
                    </a:p>
                    <a:p>
                      <a:pPr marL="0" marR="0" algn="ctr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6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가공업</a:t>
                      </a:r>
                    </a:p>
                  </a:txBody>
                  <a:tcPr marL="91439" marR="91439" marT="45719" marB="45719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478</a:t>
                      </a:r>
                    </a:p>
                    <a:p>
                      <a:pPr marL="0" marR="0" algn="ctr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(9.5%)</a:t>
                      </a:r>
                    </a:p>
                  </a:txBody>
                  <a:tcPr marL="91439" marR="91439" marT="45719" marB="45719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1,792</a:t>
                      </a:r>
                    </a:p>
                    <a:p>
                      <a:pPr marL="0" marR="0" algn="ctr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(7.8%)</a:t>
                      </a:r>
                    </a:p>
                  </a:txBody>
                  <a:tcPr marL="91439" marR="91439" marT="45719" marB="45719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53,053</a:t>
                      </a:r>
                    </a:p>
                    <a:p>
                      <a:pPr marL="0" marR="0" algn="ctr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(1.5%)</a:t>
                      </a:r>
                    </a:p>
                  </a:txBody>
                  <a:tcPr marL="91439" marR="91439" marT="45719" marB="45719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283,018</a:t>
                      </a:r>
                    </a:p>
                    <a:p>
                      <a:pPr marL="0" marR="0" algn="ctr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(1.5%)</a:t>
                      </a:r>
                    </a:p>
                  </a:txBody>
                  <a:tcPr marL="91439" marR="91439" marT="45719" marB="45719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6F968DEB-D671-43D8-AEF7-E3884125E5F0}"/>
              </a:ext>
            </a:extLst>
          </p:cNvPr>
          <p:cNvGraphicFramePr>
            <a:graphicFrameLocks noGrp="1"/>
          </p:cNvGraphicFramePr>
          <p:nvPr/>
        </p:nvGraphicFramePr>
        <p:xfrm>
          <a:off x="323850" y="4718050"/>
          <a:ext cx="5761038" cy="1591024"/>
        </p:xfrm>
        <a:graphic>
          <a:graphicData uri="http://schemas.openxmlformats.org/drawingml/2006/table">
            <a:tbl>
              <a:tblPr/>
              <a:tblGrid>
                <a:gridCol w="7385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124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464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78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56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18290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6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이름</a:t>
                      </a:r>
                    </a:p>
                  </a:txBody>
                  <a:tcPr marL="64774" marR="64774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6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금산국제인삼시장조합</a:t>
                      </a:r>
                    </a:p>
                  </a:txBody>
                  <a:tcPr marL="64774" marR="64774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6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금산인삼종합쇼핑센터</a:t>
                      </a:r>
                    </a:p>
                  </a:txBody>
                  <a:tcPr marL="64774" marR="64774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6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금산수삼센터</a:t>
                      </a:r>
                      <a:endParaRPr lang="en-US" altLang="ko-KR" sz="16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74" marR="64774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6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금삼인삼전통시장</a:t>
                      </a:r>
                      <a:endParaRPr lang="en-US" altLang="ko-KR" sz="16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74" marR="64774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7048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600" dirty="0" err="1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가게수</a:t>
                      </a:r>
                      <a:endParaRPr lang="ko-KR" altLang="en-US" sz="1600" dirty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74" marR="64774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6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169</a:t>
                      </a:r>
                      <a:endParaRPr lang="ko-KR" altLang="en-US" sz="16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74" marR="64774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6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60</a:t>
                      </a:r>
                      <a:endParaRPr lang="ko-KR" altLang="en-US" sz="16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74" marR="64774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6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134</a:t>
                      </a:r>
                      <a:endParaRPr lang="ko-KR" altLang="en-US" sz="16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74" marR="64774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6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57</a:t>
                      </a:r>
                      <a:endParaRPr lang="ko-KR" altLang="en-US" sz="16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74" marR="64774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290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6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이름</a:t>
                      </a:r>
                    </a:p>
                  </a:txBody>
                  <a:tcPr marL="64774" marR="64774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6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농협</a:t>
                      </a:r>
                    </a:p>
                    <a:p>
                      <a:pPr marL="0" marR="0" algn="ctr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6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수삼랜드</a:t>
                      </a:r>
                    </a:p>
                  </a:txBody>
                  <a:tcPr marL="64774" marR="64774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6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금산</a:t>
                      </a:r>
                    </a:p>
                    <a:p>
                      <a:pPr marL="0" marR="0" algn="ctr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6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약초시장</a:t>
                      </a:r>
                      <a:endParaRPr lang="en-US" altLang="ko-KR" sz="16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74" marR="64774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6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금산인삼약령시장</a:t>
                      </a:r>
                      <a:endParaRPr lang="en-US" altLang="ko-KR" sz="16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74" marR="64774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6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금산수삼시장</a:t>
                      </a:r>
                      <a:endParaRPr lang="en-US" altLang="ko-KR" sz="16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74" marR="64774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7048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6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가게수</a:t>
                      </a:r>
                    </a:p>
                  </a:txBody>
                  <a:tcPr marL="64774" marR="64774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6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78</a:t>
                      </a:r>
                      <a:endParaRPr lang="ko-KR" altLang="en-US" sz="16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74" marR="64774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6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31</a:t>
                      </a:r>
                      <a:endParaRPr lang="ko-KR" altLang="en-US" sz="16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74" marR="64774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238</a:t>
                      </a:r>
                      <a:endParaRPr lang="en-US" sz="16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74" marR="64774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162</a:t>
                      </a:r>
                      <a:endParaRPr lang="en-US" sz="1600" dirty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74" marR="64774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직사각형 3">
            <a:extLst>
              <a:ext uri="{FF2B5EF4-FFF2-40B4-BE49-F238E27FC236}">
                <a16:creationId xmlns:a16="http://schemas.microsoft.com/office/drawing/2014/main" id="{C607B4AA-89C8-44C7-A58C-540BFC1E1682}"/>
              </a:ext>
            </a:extLst>
          </p:cNvPr>
          <p:cNvSpPr/>
          <p:nvPr/>
        </p:nvSpPr>
        <p:spPr>
          <a:xfrm>
            <a:off x="395288" y="980406"/>
            <a:ext cx="5545137" cy="36036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ko-KR" altLang="en-US" sz="2400" b="1">
                <a:solidFill>
                  <a:schemeClr val="tx1"/>
                </a:solidFill>
              </a:rPr>
              <a:t>금산의 인삼소매업과 가공 관련 산업</a:t>
            </a:r>
          </a:p>
        </p:txBody>
      </p:sp>
      <p:sp>
        <p:nvSpPr>
          <p:cNvPr id="26697" name="직사각형 4">
            <a:extLst>
              <a:ext uri="{FF2B5EF4-FFF2-40B4-BE49-F238E27FC236}">
                <a16:creationId xmlns:a16="http://schemas.microsoft.com/office/drawing/2014/main" id="{09F7A8D2-315F-44A7-8DCE-72F5A81D37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3933056"/>
            <a:ext cx="2376487" cy="2778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just"/>
            <a:r>
              <a:rPr lang="ko-KR" altLang="en-US" sz="1200" b="1">
                <a:solidFill>
                  <a:srgbClr val="000000"/>
                </a:solidFill>
                <a:latin typeface="Times New Roman" panose="02020603050405020304" pitchFamily="18" charset="0"/>
                <a:ea typeface="한양신명조"/>
                <a:cs typeface="한양신명조"/>
              </a:rPr>
              <a:t>자료</a:t>
            </a:r>
            <a:r>
              <a:rPr lang="en-US" altLang="ko-KR" sz="1200" b="1">
                <a:solidFill>
                  <a:srgbClr val="000000"/>
                </a:solidFill>
                <a:latin typeface="Times New Roman" panose="02020603050405020304" pitchFamily="18" charset="0"/>
                <a:ea typeface="한양신명조"/>
                <a:cs typeface="한양신명조"/>
              </a:rPr>
              <a:t>: </a:t>
            </a:r>
            <a:r>
              <a:rPr lang="ko-KR" altLang="en-US" sz="1200" b="1">
                <a:solidFill>
                  <a:srgbClr val="000000"/>
                </a:solidFill>
                <a:latin typeface="Times New Roman" panose="02020603050405020304" pitchFamily="18" charset="0"/>
                <a:ea typeface="한양신명조"/>
                <a:cs typeface="한양신명조"/>
              </a:rPr>
              <a:t>금산군</a:t>
            </a:r>
            <a:r>
              <a:rPr lang="en-US" altLang="ko-KR" sz="1200" b="1">
                <a:solidFill>
                  <a:srgbClr val="000000"/>
                </a:solidFill>
                <a:latin typeface="Times New Roman" panose="02020603050405020304" pitchFamily="18" charset="0"/>
                <a:ea typeface="한양신명조"/>
                <a:cs typeface="한양신명조"/>
              </a:rPr>
              <a:t>. 2013 </a:t>
            </a:r>
            <a:r>
              <a:rPr lang="ko-KR" altLang="en-US" sz="1200" b="1">
                <a:solidFill>
                  <a:srgbClr val="000000"/>
                </a:solidFill>
                <a:latin typeface="Times New Roman" panose="02020603050405020304" pitchFamily="18" charset="0"/>
                <a:ea typeface="한양신명조"/>
                <a:cs typeface="한양신명조"/>
              </a:rPr>
              <a:t>통계연보</a:t>
            </a:r>
            <a:endParaRPr lang="ko-KR" altLang="en-US" sz="4800" b="1">
              <a:latin typeface="Times New Roman" panose="02020603050405020304" pitchFamily="18" charset="0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413E9990-BADC-4D39-BC1F-E548D3511734}"/>
              </a:ext>
            </a:extLst>
          </p:cNvPr>
          <p:cNvSpPr/>
          <p:nvPr/>
        </p:nvSpPr>
        <p:spPr>
          <a:xfrm>
            <a:off x="1476375" y="4257675"/>
            <a:ext cx="3887788" cy="3587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ko-KR" altLang="en-US" sz="2400" b="1" dirty="0">
                <a:solidFill>
                  <a:schemeClr val="tx1"/>
                </a:solidFill>
              </a:rPr>
              <a:t>금산 인삼 도소매업체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05E8E29B-40BA-4A42-8852-AFD1F6253A8C}"/>
              </a:ext>
            </a:extLst>
          </p:cNvPr>
          <p:cNvSpPr/>
          <p:nvPr/>
        </p:nvSpPr>
        <p:spPr>
          <a:xfrm>
            <a:off x="468313" y="6524625"/>
            <a:ext cx="2087562" cy="28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latinLnBrk="1" hangingPunct="1">
              <a:defRPr/>
            </a:pPr>
            <a:r>
              <a:rPr lang="ko-KR" altLang="en-US" sz="1200">
                <a:solidFill>
                  <a:schemeClr val="tx1"/>
                </a:solidFill>
                <a:latin typeface="Times New Roman"/>
              </a:rPr>
              <a:t>자료</a:t>
            </a:r>
            <a:r>
              <a:rPr lang="en-US" altLang="ko-KR" sz="1200">
                <a:solidFill>
                  <a:schemeClr val="tx1"/>
                </a:solidFill>
                <a:latin typeface="Times New Roman"/>
              </a:rPr>
              <a:t>: </a:t>
            </a:r>
            <a:r>
              <a:rPr lang="ko-KR" altLang="en-US" sz="1200">
                <a:solidFill>
                  <a:schemeClr val="tx1"/>
                </a:solidFill>
                <a:latin typeface="Times New Roman"/>
              </a:rPr>
              <a:t>금산군</a:t>
            </a:r>
            <a:r>
              <a:rPr lang="en-US" altLang="ko-KR" sz="1200">
                <a:solidFill>
                  <a:schemeClr val="tx1"/>
                </a:solidFill>
                <a:latin typeface="Times New Roman"/>
              </a:rPr>
              <a:t>  Homepage</a:t>
            </a:r>
            <a:endParaRPr lang="ko-KR" altLang="en-US" sz="1200">
              <a:solidFill>
                <a:schemeClr val="tx1"/>
              </a:solidFill>
              <a:latin typeface="Times New Roman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61B6BB03-FD0F-4565-BE6E-73256276DE9C}"/>
              </a:ext>
            </a:extLst>
          </p:cNvPr>
          <p:cNvSpPr/>
          <p:nvPr/>
        </p:nvSpPr>
        <p:spPr>
          <a:xfrm>
            <a:off x="6084888" y="1268413"/>
            <a:ext cx="2808287" cy="503555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spAutoFit/>
          </a:bodyPr>
          <a:lstStyle/>
          <a:p>
            <a:pPr eaLnBrk="1" latinLnBrk="1" hangingPunct="1">
              <a:defRPr/>
            </a:pPr>
            <a:r>
              <a:rPr lang="en-US" altLang="ko-KR" dirty="0">
                <a:latin typeface="+mn-ea"/>
                <a:ea typeface="+mn-ea"/>
              </a:rPr>
              <a:t>- </a:t>
            </a:r>
            <a:r>
              <a:rPr lang="ko-KR" altLang="en-US" dirty="0">
                <a:latin typeface="+mn-ea"/>
                <a:ea typeface="+mn-ea"/>
              </a:rPr>
              <a:t>금산 인삼약초시장내에는 </a:t>
            </a:r>
            <a:r>
              <a:rPr lang="en-US" altLang="ko-KR" dirty="0">
                <a:latin typeface="+mn-ea"/>
                <a:ea typeface="+mn-ea"/>
              </a:rPr>
              <a:t>3</a:t>
            </a:r>
            <a:r>
              <a:rPr lang="ko-KR" altLang="en-US" dirty="0">
                <a:latin typeface="+mn-ea"/>
                <a:ea typeface="+mn-ea"/>
              </a:rPr>
              <a:t>개소의 </a:t>
            </a:r>
            <a:r>
              <a:rPr lang="ko-KR" altLang="en-US" dirty="0" err="1">
                <a:latin typeface="+mn-ea"/>
                <a:ea typeface="+mn-ea"/>
              </a:rPr>
              <a:t>수삼도매</a:t>
            </a:r>
            <a:r>
              <a:rPr lang="ko-KR" altLang="en-US" dirty="0">
                <a:latin typeface="+mn-ea"/>
                <a:ea typeface="+mn-ea"/>
              </a:rPr>
              <a:t> 유통시설과 </a:t>
            </a:r>
            <a:r>
              <a:rPr lang="en-US" altLang="ko-KR" dirty="0">
                <a:latin typeface="+mn-ea"/>
                <a:ea typeface="+mn-ea"/>
              </a:rPr>
              <a:t>5</a:t>
            </a:r>
            <a:r>
              <a:rPr lang="ko-KR" altLang="en-US" dirty="0">
                <a:latin typeface="+mn-ea"/>
                <a:ea typeface="+mn-ea"/>
              </a:rPr>
              <a:t>개소의 인삼</a:t>
            </a:r>
            <a:r>
              <a:rPr lang="en-US" altLang="ko-KR" dirty="0">
                <a:latin typeface="+mn-ea"/>
                <a:ea typeface="+mn-ea"/>
              </a:rPr>
              <a:t>․</a:t>
            </a:r>
            <a:r>
              <a:rPr lang="ko-KR" altLang="en-US" dirty="0" err="1">
                <a:latin typeface="+mn-ea"/>
                <a:ea typeface="+mn-ea"/>
              </a:rPr>
              <a:t>약초시장이</a:t>
            </a:r>
            <a:r>
              <a:rPr lang="ko-KR" altLang="en-US" dirty="0">
                <a:latin typeface="+mn-ea"/>
                <a:ea typeface="+mn-ea"/>
              </a:rPr>
              <a:t> 운영되고 있고 그 외 대규모 국제인삼물류센터와 약초물류센터가 있음</a:t>
            </a:r>
          </a:p>
          <a:p>
            <a:pPr eaLnBrk="1" latinLnBrk="1" hangingPunct="1">
              <a:defRPr/>
            </a:pPr>
            <a:r>
              <a:rPr lang="en-US" altLang="ko-KR" dirty="0">
                <a:latin typeface="+mn-ea"/>
                <a:ea typeface="+mn-ea"/>
              </a:rPr>
              <a:t>-</a:t>
            </a:r>
            <a:r>
              <a:rPr lang="ko-KR" altLang="en-US" dirty="0">
                <a:latin typeface="+mn-ea"/>
                <a:ea typeface="+mn-ea"/>
              </a:rPr>
              <a:t>인삼 </a:t>
            </a:r>
            <a:r>
              <a:rPr lang="ko-KR" altLang="en-US" dirty="0" err="1">
                <a:latin typeface="+mn-ea"/>
                <a:ea typeface="+mn-ea"/>
              </a:rPr>
              <a:t>약초시장</a:t>
            </a:r>
            <a:r>
              <a:rPr lang="ko-KR" altLang="en-US" dirty="0">
                <a:latin typeface="+mn-ea"/>
                <a:ea typeface="+mn-ea"/>
              </a:rPr>
              <a:t> 내에는 인삼</a:t>
            </a:r>
            <a:r>
              <a:rPr lang="en-US" altLang="ko-KR" dirty="0">
                <a:latin typeface="+mn-ea"/>
                <a:ea typeface="+mn-ea"/>
              </a:rPr>
              <a:t>, </a:t>
            </a:r>
            <a:r>
              <a:rPr lang="ko-KR" altLang="en-US" dirty="0">
                <a:latin typeface="+mn-ea"/>
                <a:ea typeface="+mn-ea"/>
              </a:rPr>
              <a:t>약초관련점포가 </a:t>
            </a:r>
            <a:r>
              <a:rPr lang="en-US" altLang="ko-KR" dirty="0">
                <a:latin typeface="+mn-ea"/>
                <a:ea typeface="+mn-ea"/>
              </a:rPr>
              <a:t>1,192</a:t>
            </a:r>
            <a:r>
              <a:rPr lang="ko-KR" altLang="en-US" dirty="0">
                <a:latin typeface="+mn-ea"/>
                <a:ea typeface="+mn-ea"/>
              </a:rPr>
              <a:t>개소 있으며</a:t>
            </a:r>
            <a:r>
              <a:rPr lang="en-US" altLang="ko-KR" dirty="0">
                <a:latin typeface="+mn-ea"/>
                <a:ea typeface="+mn-ea"/>
              </a:rPr>
              <a:t>, </a:t>
            </a:r>
            <a:r>
              <a:rPr lang="ko-KR" altLang="en-US" dirty="0" err="1">
                <a:latin typeface="+mn-ea"/>
                <a:ea typeface="+mn-ea"/>
              </a:rPr>
              <a:t>관련점포를</a:t>
            </a:r>
            <a:r>
              <a:rPr lang="ko-KR" altLang="en-US" dirty="0">
                <a:latin typeface="+mn-ea"/>
                <a:ea typeface="+mn-ea"/>
              </a:rPr>
              <a:t> 포함하면 약 </a:t>
            </a:r>
            <a:r>
              <a:rPr lang="en-US" altLang="ko-KR" dirty="0">
                <a:latin typeface="+mn-ea"/>
                <a:ea typeface="+mn-ea"/>
              </a:rPr>
              <a:t>1,700</a:t>
            </a:r>
            <a:r>
              <a:rPr lang="ko-KR" altLang="en-US" dirty="0">
                <a:latin typeface="+mn-ea"/>
                <a:ea typeface="+mn-ea"/>
              </a:rPr>
              <a:t>개소의 점포가 운영 중에 있음</a:t>
            </a:r>
            <a:r>
              <a:rPr lang="en-US" altLang="ko-KR" dirty="0">
                <a:latin typeface="+mn-ea"/>
                <a:ea typeface="+mn-ea"/>
              </a:rPr>
              <a:t> </a:t>
            </a:r>
          </a:p>
          <a:p>
            <a:pPr eaLnBrk="1" latinLnBrk="1" hangingPunct="1">
              <a:defRPr/>
            </a:pPr>
            <a:r>
              <a:rPr lang="en-US" altLang="ko-KR" dirty="0">
                <a:latin typeface="+mn-ea"/>
                <a:ea typeface="+mn-ea"/>
              </a:rPr>
              <a:t>- </a:t>
            </a:r>
            <a:r>
              <a:rPr lang="ko-KR" altLang="en-US" dirty="0">
                <a:latin typeface="+mn-ea"/>
                <a:ea typeface="+mn-ea"/>
              </a:rPr>
              <a:t>옆의 표에 나타난 바와 같이 금산의 인삼 </a:t>
            </a:r>
            <a:r>
              <a:rPr lang="ko-KR" altLang="en-US" dirty="0" err="1">
                <a:latin typeface="+mn-ea"/>
                <a:ea typeface="+mn-ea"/>
              </a:rPr>
              <a:t>약초시장</a:t>
            </a:r>
            <a:r>
              <a:rPr lang="ko-KR" altLang="en-US" dirty="0">
                <a:latin typeface="+mn-ea"/>
                <a:ea typeface="+mn-ea"/>
              </a:rPr>
              <a:t> 전체는 점포수가 </a:t>
            </a:r>
            <a:r>
              <a:rPr lang="en-US" altLang="ko-KR" dirty="0">
                <a:latin typeface="+mn-ea"/>
                <a:ea typeface="+mn-ea"/>
              </a:rPr>
              <a:t>2014</a:t>
            </a:r>
            <a:r>
              <a:rPr lang="ko-KR" altLang="en-US" dirty="0">
                <a:latin typeface="+mn-ea"/>
                <a:ea typeface="+mn-ea"/>
              </a:rPr>
              <a:t>년 현재 </a:t>
            </a:r>
            <a:r>
              <a:rPr lang="en-US" altLang="ko-KR" dirty="0">
                <a:latin typeface="+mn-ea"/>
                <a:ea typeface="+mn-ea"/>
              </a:rPr>
              <a:t>1,192</a:t>
            </a:r>
            <a:r>
              <a:rPr lang="ko-KR" altLang="en-US" dirty="0">
                <a:latin typeface="+mn-ea"/>
                <a:ea typeface="+mn-ea"/>
              </a:rPr>
              <a:t>개에 달해 금산군 소매 사업체수 </a:t>
            </a:r>
            <a:r>
              <a:rPr lang="en-US" altLang="ko-KR" dirty="0">
                <a:latin typeface="+mn-ea"/>
                <a:ea typeface="+mn-ea"/>
              </a:rPr>
              <a:t>1,436</a:t>
            </a:r>
            <a:r>
              <a:rPr lang="ko-KR" altLang="en-US" dirty="0">
                <a:latin typeface="+mn-ea"/>
                <a:ea typeface="+mn-ea"/>
              </a:rPr>
              <a:t>개 가운데 압도적 다수를 차지</a:t>
            </a:r>
          </a:p>
        </p:txBody>
      </p:sp>
      <p:grpSp>
        <p:nvGrpSpPr>
          <p:cNvPr id="26701" name="그룹 33">
            <a:extLst>
              <a:ext uri="{FF2B5EF4-FFF2-40B4-BE49-F238E27FC236}">
                <a16:creationId xmlns:a16="http://schemas.microsoft.com/office/drawing/2014/main" id="{391BA3B9-B548-4322-9568-2054EAAC337D}"/>
              </a:ext>
            </a:extLst>
          </p:cNvPr>
          <p:cNvGrpSpPr>
            <a:grpSpLocks/>
          </p:cNvGrpSpPr>
          <p:nvPr/>
        </p:nvGrpSpPr>
        <p:grpSpPr bwMode="auto">
          <a:xfrm>
            <a:off x="611188" y="130175"/>
            <a:ext cx="7146925" cy="777875"/>
            <a:chOff x="1512895" y="1383286"/>
            <a:chExt cx="7147019" cy="721444"/>
          </a:xfrm>
        </p:grpSpPr>
        <p:pic>
          <p:nvPicPr>
            <p:cNvPr id="26704" name="Picture 28" descr="그림5 사본">
              <a:extLst>
                <a:ext uri="{FF2B5EF4-FFF2-40B4-BE49-F238E27FC236}">
                  <a16:creationId xmlns:a16="http://schemas.microsoft.com/office/drawing/2014/main" id="{BED9A8C8-1DAD-4C48-A46E-DA2FAB415EC5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60" r="72000"/>
            <a:stretch>
              <a:fillRect/>
            </a:stretch>
          </p:blipFill>
          <p:spPr bwMode="auto">
            <a:xfrm>
              <a:off x="1512895" y="1383286"/>
              <a:ext cx="5202245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705" name="Picture 28" descr="그림5 사본">
              <a:extLst>
                <a:ext uri="{FF2B5EF4-FFF2-40B4-BE49-F238E27FC236}">
                  <a16:creationId xmlns:a16="http://schemas.microsoft.com/office/drawing/2014/main" id="{D9B3148D-E07F-4AEC-ABFC-99760BDA658F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90"/>
            <a:stretch>
              <a:fillRect/>
            </a:stretch>
          </p:blipFill>
          <p:spPr bwMode="auto">
            <a:xfrm>
              <a:off x="6715140" y="1384730"/>
              <a:ext cx="1944774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Rectangle 5">
            <a:extLst>
              <a:ext uri="{FF2B5EF4-FFF2-40B4-BE49-F238E27FC236}">
                <a16:creationId xmlns:a16="http://schemas.microsoft.com/office/drawing/2014/main" id="{56660090-D78B-41E2-87EF-BDF0DB9AA8F7}"/>
              </a:ext>
            </a:extLst>
          </p:cNvPr>
          <p:cNvSpPr>
            <a:spLocks noChangeArrowheads="1"/>
          </p:cNvSpPr>
          <p:nvPr/>
        </p:nvSpPr>
        <p:spPr>
          <a:xfrm>
            <a:off x="1116013" y="161925"/>
            <a:ext cx="7704137" cy="674688"/>
          </a:xfrm>
          <a:prstGeom prst="rect">
            <a:avLst/>
          </a:prstGeom>
        </p:spPr>
        <p:txBody>
          <a:bodyPr lIns="72000" anchor="ctr"/>
          <a:lstStyle/>
          <a:p>
            <a:pPr latinLnBrk="1">
              <a:defRPr/>
            </a:pPr>
            <a:r>
              <a:rPr lang="ko-KR" altLang="en-US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지역의 소기업</a:t>
            </a:r>
            <a:r>
              <a:rPr lang="en-US" altLang="ko-KR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/</a:t>
            </a:r>
            <a:r>
              <a:rPr lang="ko-KR" altLang="en-US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자영업 부진과 일자리 부족 원인</a:t>
            </a:r>
            <a:r>
              <a:rPr lang="ko-KR" altLang="en-US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cs typeface="Arial"/>
              </a:rPr>
              <a:t> </a:t>
            </a:r>
            <a:r>
              <a:rPr lang="en-US" altLang="ko-KR" sz="16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cs typeface="Arial"/>
              </a:rPr>
              <a:t>– </a:t>
            </a:r>
            <a:r>
              <a:rPr lang="ko-KR" altLang="en-US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cs typeface="Arial"/>
              </a:rPr>
              <a:t> 금산인삼산업지구 사례</a:t>
            </a:r>
            <a:endParaRPr lang="ko-KR" altLang="ko-KR" sz="2000" b="1" spc="-150" dirty="0">
              <a:solidFill>
                <a:schemeClr val="bg1"/>
              </a:solidFill>
              <a:effectLst>
                <a:outerShdw blurRad="25400" dist="50800" dir="2700000" algn="tl">
                  <a:srgbClr val="0B0D33"/>
                </a:outerShdw>
              </a:effectLst>
              <a:latin typeface="+mn-ea"/>
              <a:ea typeface="+mn-ea"/>
              <a:cs typeface="Arial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171388"/>
            <a:ext cx="866775" cy="668324"/>
          </a:xfrm>
          <a:prstGeom prst="rect">
            <a:avLst/>
          </a:prstGeom>
          <a:solidFill>
            <a:srgbClr val="3678C0"/>
          </a:solidFill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id="{03AA22D3-B7C5-47F5-B1FE-B988CABF58FB}"/>
              </a:ext>
            </a:extLst>
          </p:cNvPr>
          <p:cNvSpPr/>
          <p:nvPr/>
        </p:nvSpPr>
        <p:spPr>
          <a:xfrm>
            <a:off x="385421" y="226059"/>
            <a:ext cx="595035" cy="584775"/>
          </a:xfrm>
          <a:prstGeom prst="rect">
            <a:avLst/>
          </a:prstGeom>
          <a:solidFill>
            <a:srgbClr val="3678C0"/>
          </a:solidFill>
        </p:spPr>
        <p:txBody>
          <a:bodyPr wrap="none">
            <a:spAutoFit/>
          </a:bodyPr>
          <a:lstStyle/>
          <a:p>
            <a:pPr algn="ctr" eaLnBrk="1" latinLnBrk="1" hangingPunct="1">
              <a:defRPr/>
            </a:pPr>
            <a:r>
              <a:rPr lang="en-US" altLang="ko-KR" sz="3200" b="1" dirty="0">
                <a:ln w="17780" cmpd="sng">
                  <a:solidFill>
                    <a:srgbClr val="FFFFFF"/>
                  </a:solidFill>
                  <a:prstDash val="solid"/>
                  <a:miter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 scaled="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맑은 고딕"/>
                <a:ea typeface="맑은 고딕"/>
              </a:rPr>
              <a:t>Ⅳ</a:t>
            </a:r>
            <a:endParaRPr lang="ko-KR" altLang="en-US" sz="3200" b="1" dirty="0">
              <a:ln w="17780" cmpd="sng">
                <a:solidFill>
                  <a:srgbClr val="FFFFFF"/>
                </a:solidFill>
                <a:prstDash val="solid"/>
                <a:miter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 scaled="0"/>
              </a:gradFill>
              <a:effectLst>
                <a:outerShdw blurRad="50800" algn="tl" rotWithShape="0">
                  <a:srgbClr val="000000"/>
                </a:outerShdw>
              </a:effectLst>
              <a:latin typeface="굴림"/>
              <a:ea typeface="굴림"/>
            </a:endParaRPr>
          </a:p>
        </p:txBody>
      </p:sp>
    </p:spTree>
    <p:extLst>
      <p:ext uri="{BB962C8B-B14F-4D97-AF65-F5344CB8AC3E}">
        <p14:creationId xmlns:p14="http://schemas.microsoft.com/office/powerpoint/2010/main" val="2577442052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A10F40E7-A939-4FFD-A305-A26BF78E306D}"/>
              </a:ext>
            </a:extLst>
          </p:cNvPr>
          <p:cNvGraphicFramePr>
            <a:graphicFrameLocks noGrp="1"/>
          </p:cNvGraphicFramePr>
          <p:nvPr/>
        </p:nvGraphicFramePr>
        <p:xfrm>
          <a:off x="179388" y="192088"/>
          <a:ext cx="4537074" cy="6550027"/>
        </p:xfrm>
        <a:graphic>
          <a:graphicData uri="http://schemas.openxmlformats.org/drawingml/2006/table">
            <a:tbl>
              <a:tblPr/>
              <a:tblGrid>
                <a:gridCol w="9772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69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29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97341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한양신명조"/>
                        </a:rPr>
                        <a:t>일시</a:t>
                      </a: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한양신명조"/>
                        </a:rPr>
                        <a:t>지역</a:t>
                      </a: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한양신명조"/>
                        </a:rPr>
                        <a:t>해외시장 개척내용</a:t>
                      </a: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3883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2008. 2.7-20 </a:t>
                      </a:r>
                      <a:endParaRPr lang="en-US" sz="10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대만몽시대백화점</a:t>
                      </a: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금산인삼 대만 특판전</a:t>
                      </a: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3883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2008. 3.24-4. 6 </a:t>
                      </a:r>
                      <a:endParaRPr lang="en-US" sz="10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하노이및호치민</a:t>
                      </a: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판촉전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,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고려인삼학술세미나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,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수출상담회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,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전시회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,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시음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·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시식회 등 </a:t>
                      </a: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3883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2008. 4. 23-26</a:t>
                      </a:r>
                      <a:endParaRPr lang="en-US" sz="10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러시아블라디보스톡 </a:t>
                      </a: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ko-KR" altLang="en-US" sz="1000">
                        <a:solidFill>
                          <a:srgbClr val="000000"/>
                        </a:solidFill>
                        <a:latin typeface="Times New Roman"/>
                        <a:ea typeface="한양신명조"/>
                        <a:cs typeface="Times New Roman"/>
                      </a:endParaRP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8007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2008. 6. 11-15</a:t>
                      </a:r>
                      <a:endParaRPr lang="en-US" sz="10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일본 동경 </a:t>
                      </a: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ko-KR" altLang="en-US" sz="1000">
                        <a:solidFill>
                          <a:srgbClr val="000000"/>
                        </a:solidFill>
                        <a:latin typeface="Times New Roman"/>
                        <a:ea typeface="한양신명조"/>
                        <a:cs typeface="Times New Roman"/>
                      </a:endParaRP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3883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2008. 6. 24-27</a:t>
                      </a:r>
                      <a:endParaRPr lang="en-US" sz="10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중국 광저우</a:t>
                      </a: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고려인삼학술학세미나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,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수출상담회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,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전시회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,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시장조사 등 </a:t>
                      </a: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3883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2008. 8. 13-19</a:t>
                      </a:r>
                      <a:endParaRPr lang="en-US" sz="10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중국 홍콩</a:t>
                      </a: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홍콩식품박람회 참가를 통한 수출상담회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,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인삼제품 판매 </a:t>
                      </a: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73347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1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차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: 2008.9.24 -26 </a:t>
                      </a:r>
                    </a:p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차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:2008.10.22 -24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1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차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: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스파캐슬</a:t>
                      </a:r>
                    </a:p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차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: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온양관광호텔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우수농수산물 수출확대를 위한 해외바이어및 해외유통 대기업대표초청 농수산물수출상담회</a:t>
                      </a: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3615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미국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:2008.9.17- 21,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캐나다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: 2008.9.22-24 </a:t>
                      </a: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뉴욕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: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플러싱 </a:t>
                      </a:r>
                    </a:p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토론토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: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한국식품 </a:t>
                      </a: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-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미국 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: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수출상담회 및 홍보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·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판촉전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(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현지 직접 판매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) -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캐나다 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: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홍보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·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판촉전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(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先수출 後판촉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) 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58007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2008. 9. 25-28 </a:t>
                      </a:r>
                      <a:endParaRPr lang="en-US" sz="10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LA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서울국제공원 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제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35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회 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LA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한인축제 농수산물엑스포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,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판촉전</a:t>
                      </a: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3883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2008. 9. 23-26 </a:t>
                      </a:r>
                      <a:endParaRPr lang="en-US" sz="10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미국 마이애미 </a:t>
                      </a: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제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11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회 미국식음료 박람회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,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바이어 전문 박람회</a:t>
                      </a: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33615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2008.9. 30-10.4</a:t>
                      </a:r>
                      <a:endParaRPr lang="en-US" sz="10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일본 오사카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,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도쿄 </a:t>
                      </a: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-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현지 바이어와 수출상담 기회 제공 </a:t>
                      </a:r>
                    </a:p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-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유통시설 및 관련업체 방문 등 현지 시장조사 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33615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2008.11.29-12.7</a:t>
                      </a:r>
                      <a:endParaRPr lang="en-US" sz="10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인도네시아 </a:t>
                      </a:r>
                    </a:p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자카르타 </a:t>
                      </a: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2008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인도네시아 시장개척사업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/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판촉전은 잔품발생 문제점 해소를 위하여 先수출 後판촉 방식으로 운영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58007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2008. 12. 10-13</a:t>
                      </a:r>
                      <a:endParaRPr lang="en-US" sz="10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ko-KR" altLang="en-US" sz="1000">
                        <a:solidFill>
                          <a:srgbClr val="000000"/>
                        </a:solidFill>
                        <a:latin typeface="Times New Roman"/>
                        <a:ea typeface="한양신명조"/>
                        <a:cs typeface="Times New Roman"/>
                      </a:endParaRP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2008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홍콩 금산인삼 홍보판촉전 참가 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3883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2008. 12. 19-28</a:t>
                      </a:r>
                      <a:endParaRPr lang="en-US" sz="10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유럽 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6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개국</a:t>
                      </a: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대표품목 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2~3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개 업체 현지 판촉행사 참가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,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그 외 제품은 선수출 </a:t>
                      </a: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3883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2009. 1. 14-17</a:t>
                      </a:r>
                      <a:endParaRPr lang="en-US" sz="10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대만타이몰쇼핑센터</a:t>
                      </a: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대만설맞이 금산인삼 홍보판촉전 </a:t>
                      </a: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93883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2009. 4. 2-3 </a:t>
                      </a:r>
                      <a:endParaRPr lang="en-US" sz="10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동경국제포럼전시장 </a:t>
                      </a: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일본 동경 한국상품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·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전시상담회 </a:t>
                      </a: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93883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2009. 8. 12-19 </a:t>
                      </a:r>
                      <a:endParaRPr lang="en-US" sz="10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홍콩컨벤션전시센터 </a:t>
                      </a: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2009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홍콩식품박람회 참가 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58007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2009. 3. 25-30 </a:t>
                      </a:r>
                      <a:endParaRPr lang="en-US" sz="10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미국 </a:t>
                      </a:r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LA</a:t>
                      </a: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수출상담회 및 현지판촉전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(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선수출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)</a:t>
                      </a: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433615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ko-KR" altLang="en-US" sz="1000">
                        <a:solidFill>
                          <a:srgbClr val="000000"/>
                        </a:solidFill>
                        <a:latin typeface="Times New Roman"/>
                        <a:ea typeface="한양신명조"/>
                        <a:cs typeface="Times New Roman"/>
                      </a:endParaRP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브라질상파울로 </a:t>
                      </a: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금산인삼 수출에이전트 박람회에 참가하여 제공된 제품에 대한 시장성 조사 및 관심 바이어 발굴을 추진</a:t>
                      </a: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58007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2009. 11. 11-12 </a:t>
                      </a:r>
                      <a:endParaRPr lang="en-US" sz="10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말레이시아 </a:t>
                      </a: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2009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말레이시아 충남우수상품전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58007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2009. 7. 16-19</a:t>
                      </a:r>
                      <a:endParaRPr lang="en-US" sz="10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태국 방콕</a:t>
                      </a: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태국 소매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·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식품 및 외식산업서비스 박람회 </a:t>
                      </a: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58007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2009. 9. 7-10 </a:t>
                      </a:r>
                      <a:endParaRPr lang="en-US" sz="10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호주 시드니</a:t>
                      </a: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호주국제식품박람회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(</a:t>
                      </a:r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Fine Food Australia 2009 </a:t>
                      </a:r>
                    </a:p>
                  </a:txBody>
                  <a:tcPr marL="26076" marR="26076" marT="7210" marB="72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8468" name="Rectangle 1">
            <a:extLst>
              <a:ext uri="{FF2B5EF4-FFF2-40B4-BE49-F238E27FC236}">
                <a16:creationId xmlns:a16="http://schemas.microsoft.com/office/drawing/2014/main" id="{9DD1AD2B-406A-44E3-B21F-9DBE8026F8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8913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/>
            <a:endParaRPr lang="ko-KR" altLang="ko-KR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12F352CF-CB21-4216-9229-C8E8E34A55A8}"/>
              </a:ext>
            </a:extLst>
          </p:cNvPr>
          <p:cNvGraphicFramePr>
            <a:graphicFrameLocks noGrp="1"/>
          </p:cNvGraphicFramePr>
          <p:nvPr/>
        </p:nvGraphicFramePr>
        <p:xfrm>
          <a:off x="4787900" y="1881188"/>
          <a:ext cx="4213225" cy="4788290"/>
        </p:xfrm>
        <a:graphic>
          <a:graphicData uri="http://schemas.openxmlformats.org/drawingml/2006/table">
            <a:tbl>
              <a:tblPr/>
              <a:tblGrid>
                <a:gridCol w="7946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4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081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6442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2009. 11. 4-6 </a:t>
                      </a:r>
                      <a:endParaRPr lang="en-US" sz="10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39250" marR="39250" marT="10849" marB="1084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대만몽시대쇼핑센터 </a:t>
                      </a:r>
                    </a:p>
                  </a:txBody>
                  <a:tcPr marL="39250" marR="39250" marT="10849" marB="1084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금홍 명품관 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OPEN,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금산인삼 판촉전 진행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,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기자인터뷰 </a:t>
                      </a:r>
                    </a:p>
                  </a:txBody>
                  <a:tcPr marL="39250" marR="39250" marT="10849" marB="1084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8814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2009.11.25-28</a:t>
                      </a:r>
                      <a:endParaRPr lang="en-US" sz="10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39250" marR="39250" marT="10849" marB="1084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대만타이페이 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까르푸매장외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곳 </a:t>
                      </a:r>
                    </a:p>
                  </a:txBody>
                  <a:tcPr marL="39250" marR="39250" marT="10849" marB="1084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신선농산물 수출 및 현지 홍보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·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판촉전 개최 </a:t>
                      </a:r>
                    </a:p>
                  </a:txBody>
                  <a:tcPr marL="39250" marR="39250" marT="10849" marB="1084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6442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2009</a:t>
                      </a:r>
                      <a:endParaRPr lang="en-US" sz="10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39250" marR="39250" marT="10849" marB="1084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인도네시아 자카르타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, EU </a:t>
                      </a:r>
                    </a:p>
                  </a:txBody>
                  <a:tcPr marL="39250" marR="39250" marT="10849" marB="1084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우수농수산물의 수출 확대를 위한 ‘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09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인도네시아 및 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EU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농수산물 홍보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·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판촉전</a:t>
                      </a:r>
                    </a:p>
                  </a:txBody>
                  <a:tcPr marL="39250" marR="39250" marT="10849" marB="1084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3833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2009.12.12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-2010.01.04 </a:t>
                      </a:r>
                      <a:endParaRPr lang="en-US" sz="10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39250" marR="39250" marT="10849" marB="1084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홍콩빅토리아파크 </a:t>
                      </a:r>
                    </a:p>
                  </a:txBody>
                  <a:tcPr marL="39250" marR="39250" marT="10849" marB="1084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2009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금산인삼 홍콩 공업전시회 참가 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39250" marR="39250" marT="10849" marB="1084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579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2010</a:t>
                      </a:r>
                      <a:endParaRPr lang="en-US" sz="10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39250" marR="39250" marT="10849" marB="1084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일본 나라현</a:t>
                      </a:r>
                    </a:p>
                  </a:txBody>
                  <a:tcPr marL="39250" marR="39250" marT="10849" marB="1084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헤이조 천조 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1300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년제 개최 관련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 충청남도 종합홍보관내에 충남인삼홍보관 개설</a:t>
                      </a:r>
                    </a:p>
                  </a:txBody>
                  <a:tcPr marL="39250" marR="39250" marT="10849" marB="1084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6442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2010. 6. 9-10</a:t>
                      </a:r>
                      <a:endParaRPr lang="en-US" sz="10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39250" marR="39250" marT="10849" marB="1084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서울 양재 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aT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센터</a:t>
                      </a:r>
                    </a:p>
                  </a:txBody>
                  <a:tcPr marL="39250" marR="39250" marT="10849" marB="1084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BUY KOREAN FOOD 2010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신규거래선 발굴 및 수출확대계기를 마련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39250" marR="39250" marT="10849" marB="1084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579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2011. 10. 6-19.</a:t>
                      </a:r>
                      <a:endParaRPr lang="en-US" sz="10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39250" marR="39250" marT="10849" marB="1084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대만</a:t>
                      </a:r>
                    </a:p>
                  </a:txBody>
                  <a:tcPr marL="39250" marR="39250" marT="10849" marB="1084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인삼관련 건강세미나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,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큰 홍보판촉전 전개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타이마오쇼팅센터내 금홍 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27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호 매장개장</a:t>
                      </a:r>
                    </a:p>
                  </a:txBody>
                  <a:tcPr marL="39250" marR="39250" marT="10849" marB="1084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79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2012. 2. 23-26.</a:t>
                      </a:r>
                      <a:endParaRPr lang="en-US" sz="10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39250" marR="39250" marT="10849" marB="1084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말레시아 페낭</a:t>
                      </a:r>
                    </a:p>
                  </a:txBody>
                  <a:tcPr marL="39250" marR="39250" marT="10849" marB="1084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금산인삼 우수성 홍보세미나 및 홍보판촉전 개최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,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금홍 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31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호점 매장 개설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, 10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만불 선수출</a:t>
                      </a:r>
                    </a:p>
                  </a:txBody>
                  <a:tcPr marL="39250" marR="39250" marT="10849" marB="1084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6442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2012</a:t>
                      </a:r>
                      <a:endParaRPr lang="en-US" sz="10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39250" marR="39250" marT="10849" marB="1084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ko-KR" altLang="en-US" sz="1000">
                        <a:solidFill>
                          <a:srgbClr val="000000"/>
                        </a:solidFill>
                        <a:latin typeface="Times New Roman"/>
                        <a:ea typeface="한양신명조"/>
                        <a:cs typeface="Times New Roman"/>
                      </a:endParaRPr>
                    </a:p>
                  </a:txBody>
                  <a:tcPr marL="39250" marR="39250" marT="10849" marB="1084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2012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국제식품박람회 참가지원사업농수산식품 수출업체의 해외마케팅을 지원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39250" marR="39250" marT="10849" marB="1084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78814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2013. 1. 9-12</a:t>
                      </a:r>
                      <a:endParaRPr lang="en-US" sz="10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39250" marR="39250" marT="10849" marB="1084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중국 상하이</a:t>
                      </a:r>
                    </a:p>
                  </a:txBody>
                  <a:tcPr marL="39250" marR="39250" marT="10849" marB="1084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세미나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,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기자간담회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,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금홍매장 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36, 37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호 개설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, 80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만불 수출계약체결 등 다양한 금산인삼 마케팅 활동</a:t>
                      </a:r>
                    </a:p>
                  </a:txBody>
                  <a:tcPr marL="39250" marR="39250" marT="10849" marB="1084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579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2013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연중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39250" marR="39250" marT="10849" marB="1084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ko-KR" altLang="en-US" sz="1000">
                        <a:solidFill>
                          <a:srgbClr val="000000"/>
                        </a:solidFill>
                        <a:latin typeface="Times New Roman"/>
                        <a:ea typeface="한양신명조"/>
                        <a:cs typeface="Times New Roman"/>
                      </a:endParaRPr>
                    </a:p>
                  </a:txBody>
                  <a:tcPr marL="39250" marR="39250" marT="10849" marB="1084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인삼수출업체에 수출 물류비를 일부 지원하여 금산인삼제품 수출확대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/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농가 소득 증대 </a:t>
                      </a:r>
                    </a:p>
                  </a:txBody>
                  <a:tcPr marL="39250" marR="39250" marT="10849" marB="1084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167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2013. 9. 10-12</a:t>
                      </a:r>
                      <a:endParaRPr lang="en-US" sz="10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39250" marR="39250" marT="10849" marB="1084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금산인삼축제장 일원 </a:t>
                      </a:r>
                    </a:p>
                  </a:txBody>
                  <a:tcPr marL="39250" marR="39250" marT="10849" marB="1084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15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회 국제 인삼 교역전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해외바이어 수출상담운영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,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특산품 전시판매 </a:t>
                      </a:r>
                    </a:p>
                  </a:txBody>
                  <a:tcPr marL="39250" marR="39250" marT="10849" marB="1084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579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2014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년 연중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39250" marR="39250" marT="10849" marB="1084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ko-KR" altLang="en-US" sz="1000">
                        <a:solidFill>
                          <a:srgbClr val="000000"/>
                        </a:solidFill>
                        <a:latin typeface="Times New Roman"/>
                        <a:ea typeface="한양신명조"/>
                        <a:cs typeface="Times New Roman"/>
                      </a:endParaRPr>
                    </a:p>
                  </a:txBody>
                  <a:tcPr marL="39250" marR="39250" marT="10849" marB="1084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인삼수출업체에 수출물류비 일부 지원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 금산인삼제품 수출확대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/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농가 소득증대 도모 </a:t>
                      </a:r>
                    </a:p>
                  </a:txBody>
                  <a:tcPr marL="39250" marR="39250" marT="10849" marB="1084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58527" name="Rectangle 2">
            <a:extLst>
              <a:ext uri="{FF2B5EF4-FFF2-40B4-BE49-F238E27FC236}">
                <a16:creationId xmlns:a16="http://schemas.microsoft.com/office/drawing/2014/main" id="{C344F244-7E69-410E-8702-905EDA27D1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8913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/>
            <a:endParaRPr lang="ko-KR" altLang="ko-KR"/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ABCB6837-78AE-4631-95B2-5535CD9A9549}"/>
              </a:ext>
            </a:extLst>
          </p:cNvPr>
          <p:cNvGraphicFramePr>
            <a:graphicFrameLocks noGrp="1"/>
          </p:cNvGraphicFramePr>
          <p:nvPr/>
        </p:nvGraphicFramePr>
        <p:xfrm>
          <a:off x="4770438" y="260350"/>
          <a:ext cx="4265612" cy="1560532"/>
        </p:xfrm>
        <a:graphic>
          <a:graphicData uri="http://schemas.openxmlformats.org/drawingml/2006/table">
            <a:tbl>
              <a:tblPr/>
              <a:tblGrid>
                <a:gridCol w="8005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288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584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2009. 12. 7-9</a:t>
                      </a:r>
                      <a:endParaRPr lang="en-US" sz="10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73" marR="64773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900">
                          <a:solidFill>
                            <a:srgbClr val="000000"/>
                          </a:solidFill>
                          <a:latin typeface="한양신명조"/>
                        </a:rPr>
                        <a:t>두바이 </a:t>
                      </a:r>
                    </a:p>
                  </a:txBody>
                  <a:tcPr marL="64773" marR="64773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한양신명조"/>
                        </a:rPr>
                        <a:t>두바이 천연 및 유기농제품 박람회 </a:t>
                      </a:r>
                    </a:p>
                  </a:txBody>
                  <a:tcPr marL="64773" marR="64773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2994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2009. 9. 24-28</a:t>
                      </a:r>
                      <a:endParaRPr lang="en-US" sz="10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73" marR="64773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900">
                          <a:solidFill>
                            <a:srgbClr val="000000"/>
                          </a:solidFill>
                          <a:latin typeface="한양신명조"/>
                        </a:rPr>
                        <a:t>미국 뉴욕 </a:t>
                      </a:r>
                    </a:p>
                  </a:txBody>
                  <a:tcPr marL="64773" marR="64773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한양신명조"/>
                          <a:ea typeface="한양신명조"/>
                        </a:rPr>
                        <a:t>-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한양신명조"/>
                        </a:rPr>
                        <a:t>뉴욕 모국박람회 참가 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한양신명조"/>
                        </a:rPr>
                        <a:t>(H-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한양신명조"/>
                        </a:rPr>
                        <a:t>마트 및 추석맞이 행사연계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한양신명조"/>
                        </a:rPr>
                        <a:t>) 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한양신명조"/>
                          <a:ea typeface="한양신명조"/>
                        </a:rPr>
                        <a:t>-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한양신명조"/>
                          <a:ea typeface="한양신명조"/>
                        </a:rPr>
                        <a:t>유통시설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한양신명조"/>
                          <a:ea typeface="한양신명조"/>
                        </a:rPr>
                        <a:t>/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한양신명조"/>
                          <a:ea typeface="한양신명조"/>
                        </a:rPr>
                        <a:t>관련업체 방문등 현지시장조사 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한양신명조"/>
                      </a:endParaRPr>
                    </a:p>
                  </a:txBody>
                  <a:tcPr marL="64773" marR="64773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584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2009. 9. 21-23</a:t>
                      </a:r>
                      <a:endParaRPr lang="en-US" sz="10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73" marR="64773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900">
                          <a:solidFill>
                            <a:srgbClr val="000000"/>
                          </a:solidFill>
                          <a:latin typeface="한양신명조"/>
                        </a:rPr>
                        <a:t>금산인삼축제장일원 </a:t>
                      </a:r>
                    </a:p>
                  </a:txBody>
                  <a:tcPr marL="64773" marR="64773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한양신명조"/>
                          <a:ea typeface="한양신명조"/>
                        </a:rPr>
                        <a:t>-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한양신명조"/>
                          <a:ea typeface="한양신명조"/>
                        </a:rPr>
                        <a:t>해외바이어 수출상담운영 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한양신명조"/>
                          <a:ea typeface="한양신명조"/>
                        </a:rPr>
                        <a:t>-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한양신명조"/>
                          <a:ea typeface="한양신명조"/>
                        </a:rPr>
                        <a:t>특산품 전시판매 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한양신명조"/>
                      </a:endParaRPr>
                    </a:p>
                  </a:txBody>
                  <a:tcPr marL="64773" marR="64773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584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2009. 10. 20-23</a:t>
                      </a:r>
                      <a:endParaRPr lang="en-US" sz="10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4773" marR="64773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900">
                          <a:solidFill>
                            <a:srgbClr val="000000"/>
                          </a:solidFill>
                          <a:latin typeface="한양신명조"/>
                        </a:rPr>
                        <a:t>일본 동경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900">
                          <a:solidFill>
                            <a:srgbClr val="000000"/>
                          </a:solidFill>
                          <a:latin typeface="한양신명조"/>
                          <a:ea typeface="한양신명조"/>
                        </a:rPr>
                        <a:t>(</a:t>
                      </a:r>
                      <a:r>
                        <a:rPr lang="ko-KR" altLang="en-US" sz="900">
                          <a:solidFill>
                            <a:srgbClr val="000000"/>
                          </a:solidFill>
                          <a:latin typeface="한양신명조"/>
                          <a:ea typeface="한양신명조"/>
                        </a:rPr>
                        <a:t>하이얏트 호텔</a:t>
                      </a:r>
                      <a:r>
                        <a:rPr lang="en-US" altLang="ko-KR" sz="900">
                          <a:solidFill>
                            <a:srgbClr val="000000"/>
                          </a:solidFill>
                          <a:latin typeface="한양신명조"/>
                          <a:ea typeface="한양신명조"/>
                        </a:rPr>
                        <a:t>) </a:t>
                      </a:r>
                      <a:endParaRPr lang="ko-KR" altLang="en-US" sz="900">
                        <a:solidFill>
                          <a:srgbClr val="000000"/>
                        </a:solidFill>
                        <a:latin typeface="한양신명조"/>
                      </a:endParaRPr>
                    </a:p>
                  </a:txBody>
                  <a:tcPr marL="64773" marR="64773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한양신명조"/>
                          <a:ea typeface="한양신명조"/>
                        </a:rPr>
                        <a:t>-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한양신명조"/>
                          <a:ea typeface="한양신명조"/>
                        </a:rPr>
                        <a:t>현지 바이어와 수출상담 기회 제공 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한양신명조"/>
                          <a:ea typeface="한양신명조"/>
                        </a:rPr>
                        <a:t>-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한양신명조"/>
                          <a:ea typeface="한양신명조"/>
                        </a:rPr>
                        <a:t>유통시설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한양신명조"/>
                          <a:ea typeface="한양신명조"/>
                        </a:rPr>
                        <a:t>/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한양신명조"/>
                          <a:ea typeface="한양신명조"/>
                        </a:rPr>
                        <a:t>관련업체 방문등 현지시장조사 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한양신명조"/>
                      </a:endParaRPr>
                    </a:p>
                  </a:txBody>
                  <a:tcPr marL="64773" marR="64773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직사각형 7">
            <a:extLst>
              <a:ext uri="{FF2B5EF4-FFF2-40B4-BE49-F238E27FC236}">
                <a16:creationId xmlns:a16="http://schemas.microsoft.com/office/drawing/2014/main" id="{6019815A-4C9A-4C8E-92B1-5ADFE167BDF3}"/>
              </a:ext>
            </a:extLst>
          </p:cNvPr>
          <p:cNvSpPr/>
          <p:nvPr/>
        </p:nvSpPr>
        <p:spPr>
          <a:xfrm>
            <a:off x="2195513" y="981075"/>
            <a:ext cx="2520950" cy="431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ko-KR" altLang="en-US" sz="1400" b="1"/>
              <a:t>금산군 주도의 </a:t>
            </a:r>
          </a:p>
          <a:p>
            <a:pPr algn="ctr" eaLnBrk="1" latinLnBrk="1" hangingPunct="1">
              <a:defRPr/>
            </a:pPr>
            <a:r>
              <a:rPr lang="ko-KR" altLang="en-US" sz="1400" b="1"/>
              <a:t>국제인 삼 판촉행사</a:t>
            </a:r>
          </a:p>
        </p:txBody>
      </p:sp>
    </p:spTree>
    <p:extLst>
      <p:ext uri="{BB962C8B-B14F-4D97-AF65-F5344CB8AC3E}">
        <p14:creationId xmlns:p14="http://schemas.microsoft.com/office/powerpoint/2010/main" val="4196779501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 </a:t>
            </a:r>
            <a:fld id="{0DC7927D-64B7-486F-A18A-AE55E338EA96}" type="slidenum">
              <a:rPr lang="ko-KR" altLang="en-US" smtClean="0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pPr/>
              <a:t>2</a:t>
            </a:fld>
            <a:r>
              <a:rPr lang="ko-KR" altLang="en-US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 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975657" y="108751"/>
            <a:ext cx="4748471" cy="655953"/>
          </a:xfrm>
        </p:spPr>
        <p:txBody>
          <a:bodyPr/>
          <a:lstStyle/>
          <a:p>
            <a:pPr algn="l"/>
            <a:r>
              <a:rPr lang="ko-KR" altLang="en-US" dirty="0"/>
              <a:t>환경변화 </a:t>
            </a:r>
            <a:r>
              <a:rPr lang="en-US" altLang="ko-KR" dirty="0"/>
              <a:t>- </a:t>
            </a:r>
            <a:r>
              <a:rPr lang="ko-KR" altLang="en-US" dirty="0"/>
              <a:t>저성장시대로</a:t>
            </a:r>
          </a:p>
        </p:txBody>
      </p:sp>
      <p:pic>
        <p:nvPicPr>
          <p:cNvPr id="4" name="_x454175224" descr="EMB000014cc377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034" y="1392754"/>
            <a:ext cx="8734475" cy="5024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직사각형 5"/>
          <p:cNvSpPr/>
          <p:nvPr/>
        </p:nvSpPr>
        <p:spPr>
          <a:xfrm>
            <a:off x="463541" y="6453336"/>
            <a:ext cx="224067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200" dirty="0"/>
              <a:t>자료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World Bank. 2022. </a:t>
            </a:r>
            <a:r>
              <a:rPr lang="ko-KR" alt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재가공</a:t>
            </a:r>
            <a:endParaRPr lang="ko-KR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395536" y="899428"/>
            <a:ext cx="6768752" cy="3693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ko-KR" altLang="en-US" dirty="0">
                <a:latin typeface="나눔고딕" panose="020D0604000000000000" pitchFamily="50" charset="-127"/>
                <a:ea typeface="나눔고딕" panose="020D0604000000000000" pitchFamily="50" charset="-127"/>
              </a:rPr>
              <a:t>한국과 </a:t>
            </a:r>
            <a:r>
              <a:rPr lang="en-US" altLang="ko-KR" dirty="0">
                <a:latin typeface="나눔고딕" panose="020D0604000000000000" pitchFamily="50" charset="-127"/>
                <a:ea typeface="나눔고딕" panose="020D0604000000000000" pitchFamily="50" charset="-127"/>
              </a:rPr>
              <a:t>OECD</a:t>
            </a:r>
            <a:r>
              <a:rPr lang="ko-KR" altLang="en-US" dirty="0">
                <a:latin typeface="나눔고딕" panose="020D0604000000000000" pitchFamily="50" charset="-127"/>
                <a:ea typeface="나눔고딕" panose="020D0604000000000000" pitchFamily="50" charset="-127"/>
              </a:rPr>
              <a:t>회원국들의 경제성장률 추이 </a:t>
            </a:r>
            <a:r>
              <a:rPr lang="en-US" altLang="ko-KR" dirty="0">
                <a:latin typeface="나눔고딕" panose="020D0604000000000000" pitchFamily="50" charset="-127"/>
                <a:ea typeface="나눔고딕" panose="020D0604000000000000" pitchFamily="50" charset="-127"/>
              </a:rPr>
              <a:t>- </a:t>
            </a:r>
            <a:r>
              <a:rPr lang="ko-KR" altLang="en-US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저성장시대</a:t>
            </a:r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233B5AA-F336-4653-8DE1-269678CA9930}"/>
              </a:ext>
            </a:extLst>
          </p:cNvPr>
          <p:cNvSpPr txBox="1"/>
          <p:nvPr/>
        </p:nvSpPr>
        <p:spPr>
          <a:xfrm>
            <a:off x="348119" y="132265"/>
            <a:ext cx="545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spc="-150" dirty="0">
                <a:solidFill>
                  <a:schemeClr val="bg1"/>
                </a:solidFill>
                <a:latin typeface="Arial Black" panose="020B0A04020102020204" pitchFamily="34" charset="0"/>
                <a:ea typeface="나눔스퀘어라운드 Bold" panose="020B0600000101010101" pitchFamily="50" charset="-127"/>
              </a:rPr>
              <a:t>Ⅰ</a:t>
            </a:r>
            <a:endParaRPr lang="ko-KR" altLang="en-US" sz="2800" b="1" spc="-150" dirty="0">
              <a:solidFill>
                <a:schemeClr val="bg1"/>
              </a:solidFill>
              <a:latin typeface="Arial Black" panose="020B0A04020102020204" pitchFamily="34" charset="0"/>
              <a:ea typeface="나눔스퀘어라운드 Bold" panose="020B0600000101010101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8195094" y="17252"/>
            <a:ext cx="948906" cy="7246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66577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F32086D0-0D65-4C1F-8022-22A375406FF6}"/>
              </a:ext>
            </a:extLst>
          </p:cNvPr>
          <p:cNvGraphicFramePr>
            <a:graphicFrameLocks noGrp="1"/>
          </p:cNvGraphicFramePr>
          <p:nvPr/>
        </p:nvGraphicFramePr>
        <p:xfrm>
          <a:off x="323850" y="981075"/>
          <a:ext cx="4968875" cy="5495040"/>
        </p:xfrm>
        <a:graphic>
          <a:graphicData uri="http://schemas.openxmlformats.org/drawingml/2006/table">
            <a:tbl>
              <a:tblPr/>
              <a:tblGrid>
                <a:gridCol w="11260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75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953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9845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일시</a:t>
                      </a: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지역</a:t>
                      </a: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국내시장 개척내용</a:t>
                      </a: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45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2007. 2.7 -9</a:t>
                      </a:r>
                      <a:endParaRPr lang="en-US" sz="12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창원 컨벤션센터</a:t>
                      </a: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2007 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금산인삼 창원특별전</a:t>
                      </a:r>
                      <a:endParaRPr lang="ko-KR" altLang="en-US" sz="12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845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2007. 4. 20-23</a:t>
                      </a:r>
                      <a:endParaRPr lang="en-US" sz="12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부산 벡스코</a:t>
                      </a: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2007 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금산인삼 부산특별전</a:t>
                      </a:r>
                      <a:endParaRPr lang="ko-KR" altLang="en-US" sz="12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845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2007. 5.24-27</a:t>
                      </a:r>
                      <a:endParaRPr lang="en-US" sz="12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광주김대중컨벤션센터</a:t>
                      </a: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2008 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금산인삼 광주특별전</a:t>
                      </a:r>
                      <a:endParaRPr lang="ko-KR" altLang="en-US" sz="12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845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2007. 11. 22-25</a:t>
                      </a:r>
                      <a:endParaRPr lang="en-US" sz="12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대구 엑스코</a:t>
                      </a: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2007 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금산인삼 대구특별전</a:t>
                      </a:r>
                      <a:endParaRPr lang="ko-KR" altLang="en-US" sz="12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845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2008. 1.26-29</a:t>
                      </a:r>
                      <a:endParaRPr lang="en-US" sz="12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울산 동천체육관</a:t>
                      </a: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2008 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금산인삼 울산박람회</a:t>
                      </a:r>
                      <a:endParaRPr lang="ko-KR" altLang="en-US" sz="12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845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2008. 10. 4-7</a:t>
                      </a:r>
                      <a:endParaRPr lang="en-US" sz="12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부산 벡스코</a:t>
                      </a: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2008 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금산인삼 부산특별전</a:t>
                      </a:r>
                      <a:endParaRPr lang="ko-KR" altLang="en-US" sz="12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845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2009. 1.15-18</a:t>
                      </a:r>
                      <a:endParaRPr lang="en-US" sz="12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울산 동천체육관</a:t>
                      </a: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2009 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금산인삼 울산박람회</a:t>
                      </a:r>
                      <a:endParaRPr lang="ko-KR" altLang="en-US" sz="12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131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2009. 3. 18 </a:t>
                      </a:r>
                      <a:endParaRPr lang="en-US" sz="12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서울역</a:t>
                      </a: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금산인삼열차 개통식 금산인삼열차 승차 및 서울역 출발</a:t>
                      </a: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845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2009. 5. 1-5</a:t>
                      </a:r>
                      <a:endParaRPr lang="en-US" sz="12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창원 컨벤션센터</a:t>
                      </a: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2009 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금산인삼 창원특별전</a:t>
                      </a:r>
                      <a:endParaRPr lang="ko-KR" altLang="en-US" sz="12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845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2009. 5. 14-17</a:t>
                      </a:r>
                      <a:endParaRPr lang="en-US" sz="12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대구 엑스코</a:t>
                      </a: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2009 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금산인삼 대구특별전</a:t>
                      </a:r>
                      <a:endParaRPr lang="ko-KR" altLang="en-US" sz="12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74702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2009. 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매주 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4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회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(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화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/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수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/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토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/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일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) 09:00-20:20 </a:t>
                      </a:r>
                      <a:endParaRPr lang="ko-KR" altLang="en-US" sz="12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서울↔영동↔대전 </a:t>
                      </a: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-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와인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/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인삼트레인 내 와인무료테이스팅 및 레크레이션 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-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와인족욕체험 및 치즈만들기 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-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금산인삼관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/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인삼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·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약초시장관람 </a:t>
                      </a:r>
                      <a:endParaRPr lang="ko-KR" altLang="en-US" sz="12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9845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2009. 12. 10-13</a:t>
                      </a:r>
                      <a:endParaRPr lang="en-US" sz="12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부산 벡스코 </a:t>
                      </a: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2009 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금산인삼 부산특별전</a:t>
                      </a:r>
                      <a:endParaRPr lang="ko-KR" altLang="en-US" sz="12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9845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2010. 1. 28-31</a:t>
                      </a:r>
                      <a:endParaRPr lang="en-US" sz="12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울산종합운동장</a:t>
                      </a: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2010 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금산인삼 울산박람회 </a:t>
                      </a:r>
                      <a:endParaRPr lang="ko-KR" altLang="en-US" sz="12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9845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2010. 12.9-12</a:t>
                      </a:r>
                      <a:endParaRPr lang="en-US" sz="12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창원 컨벤션센터</a:t>
                      </a: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2010 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금산인삼 창원특별전</a:t>
                      </a:r>
                      <a:endParaRPr lang="ko-KR" altLang="en-US" sz="12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9845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2011. 1.</a:t>
                      </a:r>
                      <a:endParaRPr lang="en-US" sz="12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울산동천체육관</a:t>
                      </a: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2011 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금산인삼 울산박람회</a:t>
                      </a:r>
                      <a:endParaRPr lang="ko-KR" altLang="en-US" sz="12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9845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2011. 4.21-24</a:t>
                      </a:r>
                      <a:endParaRPr lang="en-US" sz="12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부산 벡스코 </a:t>
                      </a: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2011 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금산인삼 부산특별전</a:t>
                      </a:r>
                      <a:endParaRPr lang="ko-KR" altLang="en-US" sz="12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9845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2012. 12. 6-0</a:t>
                      </a:r>
                      <a:endParaRPr lang="en-US" sz="12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부산 벡스코</a:t>
                      </a: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2012 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금산인삼 부산특별전</a:t>
                      </a:r>
                      <a:endParaRPr lang="ko-KR" altLang="en-US" sz="12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9845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2013. 1. 17-20</a:t>
                      </a:r>
                      <a:endParaRPr lang="en-US" sz="12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울산 동천체육관</a:t>
                      </a: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2013 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금산인삼 울산 박람회 </a:t>
                      </a:r>
                      <a:endParaRPr lang="ko-KR" altLang="en-US" sz="12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9845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2013. 4. 25-28</a:t>
                      </a:r>
                      <a:endParaRPr lang="en-US" sz="12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창원 컨벤션센터 </a:t>
                      </a: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2013 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금산인삼 창원특별전 </a:t>
                      </a:r>
                      <a:endParaRPr lang="ko-KR" altLang="en-US" sz="12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9845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2013. 6. 21-23 </a:t>
                      </a:r>
                      <a:endParaRPr lang="en-US" sz="12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대구 엑스코</a:t>
                      </a: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제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13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회 대한민국 한방엑스포</a:t>
                      </a: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9845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2014. 1. 25-28</a:t>
                      </a:r>
                      <a:endParaRPr lang="en-US" sz="12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울산 동천체육관 </a:t>
                      </a: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2014 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금산인삼 울산박람회</a:t>
                      </a:r>
                      <a:endParaRPr lang="ko-KR" altLang="en-US" sz="12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9845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2014. 4. 3-6 </a:t>
                      </a:r>
                      <a:endParaRPr lang="en-US" sz="12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서울 양재 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aT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센터</a:t>
                      </a: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2014 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대한민국 인삼홍삼 박람회</a:t>
                      </a:r>
                      <a:endParaRPr lang="ko-KR" altLang="en-US" sz="12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9845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2014.10.7-10</a:t>
                      </a:r>
                      <a:endParaRPr lang="en-US" sz="12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창원 컨벤션센터</a:t>
                      </a: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2014 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Times New Roman"/>
                          <a:ea typeface="한양신명조"/>
                          <a:cs typeface="Times New Roman"/>
                        </a:rPr>
                        <a:t>금산임삼 창원특별전</a:t>
                      </a:r>
                      <a:endParaRPr lang="ko-KR" altLang="en-US" sz="120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28217" marR="28217" marT="7800" marB="780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  <p:sp>
        <p:nvSpPr>
          <p:cNvPr id="43009" name="Rectangle 1">
            <a:extLst>
              <a:ext uri="{FF2B5EF4-FFF2-40B4-BE49-F238E27FC236}">
                <a16:creationId xmlns:a16="http://schemas.microsoft.com/office/drawing/2014/main" id="{CA8C3CD4-936D-454E-8600-CAED7DA515E3}"/>
              </a:ext>
            </a:extLst>
          </p:cNvPr>
          <p:cNvSpPr>
            <a:spLocks noChangeArrowheads="1"/>
          </p:cNvSpPr>
          <p:nvPr/>
        </p:nvSpPr>
        <p:spPr>
          <a:xfrm>
            <a:off x="360363" y="454025"/>
            <a:ext cx="4283075" cy="400050"/>
          </a:xfrm>
          <a:prstGeom prst="rect">
            <a:avLst/>
          </a:prstGeom>
          <a:solidFill>
            <a:schemeClr val="bg1"/>
          </a:solidFill>
          <a:ln w="9525">
            <a:noFill/>
            <a:miter/>
          </a:ln>
          <a:effectLst/>
        </p:spPr>
        <p:txBody>
          <a:bodyPr anchor="ctr">
            <a:spAutoFit/>
          </a:bodyPr>
          <a:lstStyle/>
          <a:p>
            <a:pPr eaLnBrk="1" latinLnBrk="1" hangingPunct="1">
              <a:defRPr/>
            </a:pPr>
            <a:r>
              <a:rPr lang="ko-KR">
                <a:solidFill>
                  <a:srgbClr val="000000"/>
                </a:solidFill>
                <a:latin typeface="+mn-ea"/>
                <a:ea typeface="+mn-ea"/>
                <a:cs typeface="굴림"/>
              </a:rPr>
              <a:t>금산시 주도의 주요도시 순회</a:t>
            </a:r>
            <a:r>
              <a:rPr lang="en-US" altLang="ko-KR">
                <a:solidFill>
                  <a:srgbClr val="000000"/>
                </a:solidFill>
                <a:latin typeface="+mn-ea"/>
                <a:ea typeface="+mn-ea"/>
                <a:cs typeface="굴림"/>
              </a:rPr>
              <a:t> </a:t>
            </a:r>
            <a:r>
              <a:rPr lang="ko-KR" altLang="en-US">
                <a:solidFill>
                  <a:srgbClr val="000000"/>
                </a:solidFill>
                <a:latin typeface="+mn-ea"/>
                <a:ea typeface="+mn-ea"/>
                <a:cs typeface="굴림"/>
              </a:rPr>
              <a:t>인삼판매</a:t>
            </a:r>
            <a:endParaRPr lang="ko-KR" sz="2000">
              <a:latin typeface="+mn-ea"/>
              <a:ea typeface="+mn-ea"/>
              <a:cs typeface="굴림"/>
            </a:endParaRPr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6F4A04B9-35E8-47D1-92ED-BBFC5AFEEA64}"/>
              </a:ext>
            </a:extLst>
          </p:cNvPr>
          <p:cNvGraphicFramePr>
            <a:graphicFrameLocks noGrp="1"/>
          </p:cNvGraphicFramePr>
          <p:nvPr/>
        </p:nvGraphicFramePr>
        <p:xfrm>
          <a:off x="5364163" y="1484313"/>
          <a:ext cx="3708400" cy="4489447"/>
        </p:xfrm>
        <a:graphic>
          <a:graphicData uri="http://schemas.openxmlformats.org/drawingml/2006/table">
            <a:tbl>
              <a:tblPr/>
              <a:tblGrid>
                <a:gridCol w="5598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26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871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축제</a:t>
                      </a: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축제 시행시기</a:t>
                      </a: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방문객</a:t>
                      </a: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경제효과</a:t>
                      </a: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71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16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회</a:t>
                      </a: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1996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년</a:t>
                      </a: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ko-KR" altLang="en-US" sz="12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154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억원</a:t>
                      </a: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161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24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회</a:t>
                      </a: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2004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년 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9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월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10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일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-19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일</a:t>
                      </a: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91.7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만명</a:t>
                      </a: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704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억원</a:t>
                      </a: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161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25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회</a:t>
                      </a: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2005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년 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9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월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일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-11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일</a:t>
                      </a: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100.3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만명</a:t>
                      </a: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730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억원</a:t>
                      </a: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161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26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회</a:t>
                      </a: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2006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년 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9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월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22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일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-10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월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일</a:t>
                      </a: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90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만명</a:t>
                      </a: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ko-KR" altLang="en-US" sz="12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161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27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회</a:t>
                      </a: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2007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년 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9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월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7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일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-9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월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16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일</a:t>
                      </a: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90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여만명</a:t>
                      </a: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760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억원</a:t>
                      </a: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161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28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회</a:t>
                      </a: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2008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년 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8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월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29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일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-9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월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7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일</a:t>
                      </a: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96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만명</a:t>
                      </a: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800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억원</a:t>
                      </a: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161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29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회</a:t>
                      </a: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2009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년 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9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월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18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일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-27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일</a:t>
                      </a: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73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만명</a:t>
                      </a: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900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억원</a:t>
                      </a: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161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30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회</a:t>
                      </a: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2010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년 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9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월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일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-9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월 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12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일</a:t>
                      </a: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75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만명</a:t>
                      </a: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935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억원</a:t>
                      </a: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161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31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회</a:t>
                      </a: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2011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년 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10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월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21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일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-10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월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30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일</a:t>
                      </a: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100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만명</a:t>
                      </a: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ko-KR" altLang="en-US" sz="12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161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32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회</a:t>
                      </a: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2012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년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9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월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14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일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-23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일</a:t>
                      </a: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76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만명</a:t>
                      </a: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936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억원</a:t>
                      </a: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871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33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회</a:t>
                      </a: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2013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년</a:t>
                      </a: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76.5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만명</a:t>
                      </a: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952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억원</a:t>
                      </a: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871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34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회 </a:t>
                      </a: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2014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년</a:t>
                      </a: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81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만명</a:t>
                      </a: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904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억원</a:t>
                      </a:r>
                    </a:p>
                  </a:txBody>
                  <a:tcPr marL="64758" marR="64758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59569" name="Rectangle 2">
            <a:extLst>
              <a:ext uri="{FF2B5EF4-FFF2-40B4-BE49-F238E27FC236}">
                <a16:creationId xmlns:a16="http://schemas.microsoft.com/office/drawing/2014/main" id="{6B765FFD-7A03-41FD-BDD2-02B263A568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/>
            <a:endParaRPr lang="ko-KR" altLang="ko-KR"/>
          </a:p>
        </p:txBody>
      </p:sp>
      <p:sp>
        <p:nvSpPr>
          <p:cNvPr id="59570" name="직사각형 6">
            <a:extLst>
              <a:ext uri="{FF2B5EF4-FFF2-40B4-BE49-F238E27FC236}">
                <a16:creationId xmlns:a16="http://schemas.microsoft.com/office/drawing/2014/main" id="{C3696C4D-4A28-4628-A1A8-879DB48A3D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5600" y="6165850"/>
            <a:ext cx="360045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/>
            <a:r>
              <a:rPr lang="ko-KR" altLang="en-US" sz="1100"/>
              <a:t>자료</a:t>
            </a:r>
            <a:r>
              <a:rPr lang="en-US" altLang="ko-KR" sz="1100"/>
              <a:t>: </a:t>
            </a:r>
            <a:r>
              <a:rPr lang="ko-KR" altLang="en-US" sz="1100"/>
              <a:t>금산신문 각호</a:t>
            </a:r>
            <a:r>
              <a:rPr lang="en-US" altLang="ko-KR" sz="1100"/>
              <a:t>, </a:t>
            </a:r>
            <a:r>
              <a:rPr lang="ko-KR" altLang="en-US" sz="1100"/>
              <a:t>박범인</a:t>
            </a:r>
            <a:r>
              <a:rPr lang="en-US" altLang="ko-KR" sz="1100"/>
              <a:t>. 2006. 9. </a:t>
            </a:r>
            <a:r>
              <a:rPr lang="ko-KR" altLang="en-US" sz="1100"/>
              <a:t>세계로 도약하는 금산인삼축제</a:t>
            </a:r>
            <a:r>
              <a:rPr lang="en-US" altLang="ko-KR" sz="1100"/>
              <a:t>. </a:t>
            </a:r>
            <a:r>
              <a:rPr lang="ko-KR" altLang="en-US" sz="1100"/>
              <a:t>산업연구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71B3B1A0-BF9A-411B-9AE0-8E851780B64A}"/>
              </a:ext>
            </a:extLst>
          </p:cNvPr>
          <p:cNvSpPr/>
          <p:nvPr/>
        </p:nvSpPr>
        <p:spPr>
          <a:xfrm>
            <a:off x="5364163" y="560388"/>
            <a:ext cx="3779837" cy="615950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algn="ctr" eaLnBrk="1" latinLnBrk="1" hangingPunct="1">
              <a:defRPr/>
            </a:pPr>
            <a:r>
              <a:rPr lang="ko-KR" altLang="en-US" sz="2000" b="1">
                <a:latin typeface="+mn-ea"/>
                <a:ea typeface="+mn-ea"/>
              </a:rPr>
              <a:t>금산인삼축제</a:t>
            </a:r>
          </a:p>
          <a:p>
            <a:pPr eaLnBrk="1" latinLnBrk="1" hangingPunct="1">
              <a:defRPr/>
            </a:pPr>
            <a:r>
              <a:rPr lang="en-US" altLang="ko-KR" sz="1400">
                <a:latin typeface="+mn-ea"/>
                <a:ea typeface="+mn-ea"/>
              </a:rPr>
              <a:t>2000</a:t>
            </a:r>
            <a:r>
              <a:rPr lang="ko-KR" altLang="en-US" sz="1400">
                <a:latin typeface="+mn-ea"/>
                <a:ea typeface="+mn-ea"/>
              </a:rPr>
              <a:t>년대 중반 이래 </a:t>
            </a:r>
            <a:r>
              <a:rPr lang="en-US" altLang="ko-KR" sz="1400">
                <a:latin typeface="+mn-ea"/>
                <a:ea typeface="+mn-ea"/>
              </a:rPr>
              <a:t>70</a:t>
            </a:r>
            <a:r>
              <a:rPr lang="ko-KR" altLang="en-US" sz="1400">
                <a:latin typeface="+mn-ea"/>
                <a:ea typeface="+mn-ea"/>
              </a:rPr>
              <a:t>만명</a:t>
            </a:r>
            <a:r>
              <a:rPr lang="en-US" altLang="ko-KR" sz="1400">
                <a:latin typeface="+mn-ea"/>
                <a:ea typeface="+mn-ea"/>
              </a:rPr>
              <a:t>-100</a:t>
            </a:r>
            <a:r>
              <a:rPr lang="ko-KR" altLang="en-US" sz="1400">
                <a:latin typeface="+mn-ea"/>
                <a:ea typeface="+mn-ea"/>
              </a:rPr>
              <a:t>만명 참여</a:t>
            </a:r>
          </a:p>
        </p:txBody>
      </p:sp>
    </p:spTree>
    <p:extLst>
      <p:ext uri="{BB962C8B-B14F-4D97-AF65-F5344CB8AC3E}">
        <p14:creationId xmlns:p14="http://schemas.microsoft.com/office/powerpoint/2010/main" val="855067422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42" name="그룹 33">
            <a:extLst>
              <a:ext uri="{FF2B5EF4-FFF2-40B4-BE49-F238E27FC236}">
                <a16:creationId xmlns:a16="http://schemas.microsoft.com/office/drawing/2014/main" id="{E34C84B5-596A-4265-A02B-268CF1C93C79}"/>
              </a:ext>
            </a:extLst>
          </p:cNvPr>
          <p:cNvGrpSpPr>
            <a:grpSpLocks/>
          </p:cNvGrpSpPr>
          <p:nvPr/>
        </p:nvGrpSpPr>
        <p:grpSpPr bwMode="auto">
          <a:xfrm>
            <a:off x="611188" y="130175"/>
            <a:ext cx="7146925" cy="758346"/>
            <a:chOff x="1512895" y="1383286"/>
            <a:chExt cx="7147019" cy="721444"/>
          </a:xfrm>
        </p:grpSpPr>
        <p:pic>
          <p:nvPicPr>
            <p:cNvPr id="61447" name="Picture 28" descr="그림5 사본">
              <a:extLst>
                <a:ext uri="{FF2B5EF4-FFF2-40B4-BE49-F238E27FC236}">
                  <a16:creationId xmlns:a16="http://schemas.microsoft.com/office/drawing/2014/main" id="{3559C04E-1445-49E7-89F2-80D0FF343070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60" r="72000"/>
            <a:stretch>
              <a:fillRect/>
            </a:stretch>
          </p:blipFill>
          <p:spPr bwMode="auto">
            <a:xfrm>
              <a:off x="1512895" y="1383286"/>
              <a:ext cx="5202245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448" name="Picture 28" descr="그림5 사본">
              <a:extLst>
                <a:ext uri="{FF2B5EF4-FFF2-40B4-BE49-F238E27FC236}">
                  <a16:creationId xmlns:a16="http://schemas.microsoft.com/office/drawing/2014/main" id="{841590F3-ED92-4306-8494-2D605FE6850D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90"/>
            <a:stretch>
              <a:fillRect/>
            </a:stretch>
          </p:blipFill>
          <p:spPr bwMode="auto">
            <a:xfrm>
              <a:off x="6715140" y="1384730"/>
              <a:ext cx="1944774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FB0FA487-B4E9-42EE-BE7E-2A23DE7B3AD4}"/>
              </a:ext>
            </a:extLst>
          </p:cNvPr>
          <p:cNvSpPr>
            <a:spLocks noChangeArrowheads="1"/>
          </p:cNvSpPr>
          <p:nvPr/>
        </p:nvSpPr>
        <p:spPr>
          <a:xfrm>
            <a:off x="1116013" y="161925"/>
            <a:ext cx="7704137" cy="677787"/>
          </a:xfrm>
          <a:prstGeom prst="rect">
            <a:avLst/>
          </a:prstGeom>
        </p:spPr>
        <p:txBody>
          <a:bodyPr lIns="72000" anchor="ctr"/>
          <a:lstStyle/>
          <a:p>
            <a:pPr latinLnBrk="1">
              <a:defRPr/>
            </a:pPr>
            <a:r>
              <a:rPr lang="ko-KR" altLang="en-US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지역의 소기업</a:t>
            </a:r>
            <a:r>
              <a:rPr lang="en-US" altLang="ko-KR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/</a:t>
            </a:r>
            <a:r>
              <a:rPr lang="ko-KR" altLang="en-US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자영업 부진과 일자리 부족 원인</a:t>
            </a:r>
            <a:r>
              <a:rPr lang="ko-KR" altLang="en-US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cs typeface="Arial"/>
              </a:rPr>
              <a:t> </a:t>
            </a:r>
            <a:r>
              <a:rPr lang="en-US" altLang="ko-KR" sz="16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cs typeface="Arial"/>
              </a:rPr>
              <a:t>– </a:t>
            </a:r>
            <a:r>
              <a:rPr lang="ko-KR" altLang="en-US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cs typeface="Arial"/>
              </a:rPr>
              <a:t> 금산인삼산업지구 사례</a:t>
            </a:r>
            <a:endParaRPr lang="ko-KR" altLang="ko-KR" sz="2000" b="1" spc="-150" dirty="0">
              <a:solidFill>
                <a:schemeClr val="bg1"/>
              </a:solidFill>
              <a:effectLst>
                <a:outerShdw blurRad="25400" dist="50800" dir="2700000" algn="tl">
                  <a:srgbClr val="0B0D33"/>
                </a:outerShdw>
              </a:effectLst>
              <a:latin typeface="+mn-ea"/>
              <a:ea typeface="+mn-ea"/>
              <a:cs typeface="Arial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7DBFCC72-839A-41F8-849F-DE98F9713A48}"/>
              </a:ext>
            </a:extLst>
          </p:cNvPr>
          <p:cNvSpPr/>
          <p:nvPr/>
        </p:nvSpPr>
        <p:spPr>
          <a:xfrm>
            <a:off x="250825" y="1052513"/>
            <a:ext cx="4321175" cy="5545137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ko-KR" altLang="en-US" sz="2200" b="1"/>
              <a:t>금산인삼지구 거버넌스의 한계</a:t>
            </a:r>
          </a:p>
          <a:p>
            <a:pPr eaLnBrk="1" latinLnBrk="1" hangingPunct="1">
              <a:buFontTx/>
              <a:buChar char="-"/>
              <a:defRPr/>
            </a:pPr>
            <a:r>
              <a:rPr lang="ko-KR" altLang="en-US" sz="1600"/>
              <a:t>인삼가공업체</a:t>
            </a:r>
            <a:r>
              <a:rPr lang="en-US" altLang="ko-KR" sz="1600"/>
              <a:t>, </a:t>
            </a:r>
            <a:r>
              <a:rPr lang="ko-KR" altLang="en-US" sz="1600"/>
              <a:t>인삼유통업체들은 여전히 개별적</a:t>
            </a:r>
            <a:r>
              <a:rPr lang="en-US" altLang="ko-KR" sz="1600"/>
              <a:t>, </a:t>
            </a:r>
            <a:r>
              <a:rPr lang="ko-KR" altLang="en-US" sz="1600"/>
              <a:t>고립분산적 각개 약진</a:t>
            </a:r>
          </a:p>
          <a:p>
            <a:pPr eaLnBrk="1" latinLnBrk="1" hangingPunct="1">
              <a:buFontTx/>
              <a:buChar char="-"/>
              <a:defRPr/>
            </a:pPr>
            <a:r>
              <a:rPr lang="en-US" altLang="ko-KR" sz="1600"/>
              <a:t> </a:t>
            </a:r>
            <a:r>
              <a:rPr lang="ko-KR" altLang="en-US" sz="1600"/>
              <a:t>인삼유통의 경우 체계적 유통과정</a:t>
            </a:r>
            <a:r>
              <a:rPr lang="en-US" altLang="ko-KR" sz="1600"/>
              <a:t>, </a:t>
            </a:r>
            <a:r>
              <a:rPr lang="ko-KR" altLang="en-US" sz="1600"/>
              <a:t>구조</a:t>
            </a:r>
            <a:r>
              <a:rPr lang="en-US" altLang="ko-KR" sz="1600"/>
              <a:t>, </a:t>
            </a:r>
            <a:r>
              <a:rPr lang="ko-KR" altLang="en-US" sz="1600"/>
              <a:t>유통노하우의 분석</a:t>
            </a:r>
            <a:r>
              <a:rPr lang="en-US" altLang="ko-KR" sz="1600"/>
              <a:t>, </a:t>
            </a:r>
            <a:r>
              <a:rPr lang="ko-KR" altLang="en-US" sz="1600"/>
              <a:t>인삼품질의 체계적 분류</a:t>
            </a:r>
            <a:r>
              <a:rPr lang="en-US" altLang="ko-KR" sz="1600"/>
              <a:t>,</a:t>
            </a:r>
            <a:r>
              <a:rPr lang="ko-KR" altLang="en-US" sz="1600"/>
              <a:t> 선별의 객관적 기준이나 방법의 체계화</a:t>
            </a:r>
            <a:r>
              <a:rPr lang="en-US" altLang="ko-KR" sz="1600"/>
              <a:t>, </a:t>
            </a:r>
            <a:r>
              <a:rPr lang="ko-KR" altLang="en-US" sz="1600"/>
              <a:t>유통스킬이나 경험 축적</a:t>
            </a:r>
            <a:r>
              <a:rPr lang="en-US" altLang="ko-KR" sz="1600"/>
              <a:t>, </a:t>
            </a:r>
            <a:r>
              <a:rPr lang="ko-KR" altLang="en-US" sz="1600"/>
              <a:t>표준화를 위한 노력 부재</a:t>
            </a:r>
          </a:p>
          <a:p>
            <a:pPr eaLnBrk="1" latinLnBrk="1" hangingPunct="1">
              <a:buFontTx/>
              <a:buChar char="-"/>
              <a:defRPr/>
            </a:pPr>
            <a:r>
              <a:rPr lang="ko-KR" altLang="en-US" sz="1600"/>
              <a:t> 오랜전통과 노하우에도 불구</a:t>
            </a:r>
            <a:r>
              <a:rPr lang="en-US" altLang="ko-KR" sz="1600"/>
              <a:t>, </a:t>
            </a:r>
            <a:r>
              <a:rPr lang="ko-KR" altLang="en-US" sz="1600"/>
              <a:t>인삼재배</a:t>
            </a:r>
            <a:r>
              <a:rPr lang="en-US" altLang="ko-KR" sz="1600"/>
              <a:t>, </a:t>
            </a:r>
            <a:r>
              <a:rPr lang="ko-KR" altLang="en-US" sz="1600"/>
              <a:t>인삼유통</a:t>
            </a:r>
            <a:r>
              <a:rPr lang="en-US" altLang="ko-KR" sz="1600"/>
              <a:t>, </a:t>
            </a:r>
            <a:r>
              <a:rPr lang="ko-KR" altLang="en-US" sz="1600"/>
              <a:t>인삼가공 등과 관련하여 체계화인 교육</a:t>
            </a:r>
            <a:r>
              <a:rPr lang="en-US" altLang="ko-KR" sz="1600"/>
              <a:t>/</a:t>
            </a:r>
            <a:r>
              <a:rPr lang="ko-KR" altLang="en-US" sz="1600"/>
              <a:t>전수를 위한 전문학교</a:t>
            </a:r>
            <a:r>
              <a:rPr lang="en-US" altLang="ko-KR" sz="1600"/>
              <a:t>, </a:t>
            </a:r>
            <a:r>
              <a:rPr lang="ko-KR" altLang="en-US" sz="1600"/>
              <a:t>직업훈련기관 부재</a:t>
            </a:r>
          </a:p>
          <a:p>
            <a:pPr eaLnBrk="1" latinLnBrk="1" hangingPunct="1">
              <a:buFontTx/>
              <a:buChar char="-"/>
              <a:defRPr/>
            </a:pPr>
            <a:r>
              <a:rPr lang="en-US" altLang="ko-KR" sz="1600"/>
              <a:t> </a:t>
            </a:r>
            <a:r>
              <a:rPr lang="ko-KR" altLang="en-US" sz="1600"/>
              <a:t>금삼인삼지구발전을 위한 신기획</a:t>
            </a:r>
            <a:r>
              <a:rPr lang="en-US" altLang="ko-KR" sz="1600"/>
              <a:t>, </a:t>
            </a:r>
            <a:r>
              <a:rPr lang="ko-KR" altLang="en-US" sz="1600"/>
              <a:t> 금산국제인삼약초연구소의 설립과 운영</a:t>
            </a:r>
            <a:r>
              <a:rPr lang="en-US" altLang="ko-KR" sz="1600"/>
              <a:t>, </a:t>
            </a:r>
            <a:r>
              <a:rPr lang="ko-KR" altLang="en-US" sz="1600"/>
              <a:t>금산인삼축제</a:t>
            </a:r>
            <a:r>
              <a:rPr lang="en-US" altLang="ko-KR" sz="1600"/>
              <a:t>, </a:t>
            </a:r>
            <a:r>
              <a:rPr lang="ko-KR" altLang="en-US" sz="1600"/>
              <a:t>금산인삼엑스포</a:t>
            </a:r>
            <a:r>
              <a:rPr lang="en-US" altLang="ko-KR" sz="1600"/>
              <a:t>, </a:t>
            </a:r>
            <a:r>
              <a:rPr lang="ko-KR" altLang="en-US" sz="1600"/>
              <a:t>전국 주요도시 순회특별전</a:t>
            </a:r>
            <a:r>
              <a:rPr lang="en-US" altLang="ko-KR" sz="1600"/>
              <a:t>/</a:t>
            </a:r>
            <a:r>
              <a:rPr lang="ko-KR" altLang="en-US" sz="1600"/>
              <a:t>박람회</a:t>
            </a:r>
            <a:r>
              <a:rPr lang="en-US" altLang="ko-KR" sz="1600"/>
              <a:t>, </a:t>
            </a:r>
            <a:r>
              <a:rPr lang="ko-KR" altLang="en-US" sz="1600"/>
              <a:t>금홍 공동브랜드</a:t>
            </a:r>
            <a:r>
              <a:rPr lang="en-US" altLang="ko-KR" sz="1600"/>
              <a:t>, </a:t>
            </a:r>
            <a:r>
              <a:rPr lang="ko-KR" altLang="en-US" sz="1600"/>
              <a:t>해외 인삼판촉행사 등은 모두 금산군의 예산과 주도로 진행</a:t>
            </a:r>
          </a:p>
          <a:p>
            <a:pPr eaLnBrk="1" latinLnBrk="1" hangingPunct="1">
              <a:buFontTx/>
              <a:buChar char="-"/>
              <a:defRPr/>
            </a:pPr>
            <a:r>
              <a:rPr lang="en-US" altLang="ko-KR" sz="1600"/>
              <a:t> </a:t>
            </a:r>
            <a:r>
              <a:rPr lang="ko-KR" altLang="en-US" sz="1600"/>
              <a:t>금산인삼지구의 구성원인 금산인삼유통업체</a:t>
            </a:r>
            <a:r>
              <a:rPr lang="en-US" altLang="ko-KR" sz="1600"/>
              <a:t>, </a:t>
            </a:r>
            <a:r>
              <a:rPr lang="ko-KR" altLang="en-US" sz="1600"/>
              <a:t>금산인삼가공업체</a:t>
            </a:r>
            <a:r>
              <a:rPr lang="en-US" altLang="ko-KR" sz="1600"/>
              <a:t>, </a:t>
            </a:r>
            <a:r>
              <a:rPr lang="ko-KR" altLang="en-US" sz="1600"/>
              <a:t>금산인삼재배농의 아이디어</a:t>
            </a:r>
            <a:r>
              <a:rPr lang="en-US" altLang="ko-KR" sz="1600"/>
              <a:t>, </a:t>
            </a:r>
            <a:r>
              <a:rPr lang="ko-KR" altLang="en-US" sz="1600"/>
              <a:t>기획</a:t>
            </a:r>
            <a:r>
              <a:rPr lang="en-US" altLang="ko-KR" sz="1600"/>
              <a:t>, </a:t>
            </a:r>
            <a:r>
              <a:rPr lang="ko-KR" altLang="en-US" sz="1600"/>
              <a:t>재정적 부담으로 이루어진 것은 없었음</a:t>
            </a:r>
            <a:r>
              <a:rPr lang="en-US" altLang="ko-KR" sz="1600"/>
              <a:t>. </a:t>
            </a:r>
          </a:p>
          <a:p>
            <a:pPr eaLnBrk="1" latinLnBrk="1" hangingPunct="1">
              <a:buFontTx/>
              <a:buChar char="-"/>
              <a:defRPr/>
            </a:pPr>
            <a:r>
              <a:rPr lang="en-US" altLang="ko-KR" sz="1600"/>
              <a:t> </a:t>
            </a:r>
            <a:r>
              <a:rPr lang="ko-KR" altLang="en-US" sz="1600"/>
              <a:t>과실만 향유하고 스스로 부담하거나 새로운 협력을 통해서 무언가를 새롭게 하려는 노력 부족</a:t>
            </a:r>
            <a:endParaRPr lang="ko-KR" altLang="en-US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B89F4E69-AECD-48D5-8CA9-5ED2E0534522}"/>
              </a:ext>
            </a:extLst>
          </p:cNvPr>
          <p:cNvSpPr/>
          <p:nvPr/>
        </p:nvSpPr>
        <p:spPr>
          <a:xfrm>
            <a:off x="4643438" y="1052513"/>
            <a:ext cx="4392612" cy="5545137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ko-KR" altLang="en-US" sz="2400" b="1">
                <a:solidFill>
                  <a:schemeClr val="tx1"/>
                </a:solidFill>
              </a:rPr>
              <a:t>금산인삼지구와 고용</a:t>
            </a:r>
          </a:p>
          <a:p>
            <a:pPr eaLnBrk="1" latinLnBrk="1" hangingPunct="1">
              <a:buFontTx/>
              <a:buChar char="-"/>
              <a:defRPr/>
            </a:pPr>
            <a:r>
              <a:rPr lang="ko-KR" altLang="en-US" sz="1600">
                <a:solidFill>
                  <a:schemeClr val="tx1"/>
                </a:solidFill>
              </a:rPr>
              <a:t> 금산인삼 산업 종사 인력의 급격한 고렿화</a:t>
            </a:r>
          </a:p>
          <a:p>
            <a:pPr eaLnBrk="1" latinLnBrk="1" hangingPunct="1">
              <a:buFontTx/>
              <a:buChar char="-"/>
              <a:defRPr/>
            </a:pPr>
            <a:r>
              <a:rPr lang="en-US" altLang="ko-KR" sz="1600">
                <a:solidFill>
                  <a:schemeClr val="tx1"/>
                </a:solidFill>
              </a:rPr>
              <a:t> </a:t>
            </a:r>
            <a:r>
              <a:rPr lang="ko-KR" altLang="en-US" sz="1600">
                <a:solidFill>
                  <a:schemeClr val="tx1"/>
                </a:solidFill>
              </a:rPr>
              <a:t>젊은 신규인력의 유입이 없거나 적으면</a:t>
            </a:r>
            <a:r>
              <a:rPr lang="en-US" altLang="ko-KR" sz="1600">
                <a:solidFill>
                  <a:schemeClr val="tx1"/>
                </a:solidFill>
              </a:rPr>
              <a:t>, </a:t>
            </a:r>
            <a:r>
              <a:rPr lang="ko-KR" altLang="en-US" sz="1600">
                <a:solidFill>
                  <a:schemeClr val="tx1"/>
                </a:solidFill>
              </a:rPr>
              <a:t>금산인삼지구도 자연스레 쇠퇴 위기</a:t>
            </a:r>
          </a:p>
          <a:p>
            <a:pPr eaLnBrk="1" latinLnBrk="1" hangingPunct="1">
              <a:buFontTx/>
              <a:buChar char="-"/>
              <a:defRPr/>
            </a:pPr>
            <a:r>
              <a:rPr lang="en-US" altLang="ko-KR" sz="1600">
                <a:solidFill>
                  <a:schemeClr val="tx1"/>
                </a:solidFill>
              </a:rPr>
              <a:t> </a:t>
            </a:r>
            <a:r>
              <a:rPr lang="ko-KR" altLang="en-US" sz="1600">
                <a:solidFill>
                  <a:schemeClr val="tx1"/>
                </a:solidFill>
              </a:rPr>
              <a:t>성공적인 인삼재배</a:t>
            </a:r>
            <a:r>
              <a:rPr lang="en-US" altLang="ko-KR" sz="1600">
                <a:solidFill>
                  <a:schemeClr val="tx1"/>
                </a:solidFill>
              </a:rPr>
              <a:t>, </a:t>
            </a:r>
            <a:r>
              <a:rPr lang="ko-KR" altLang="en-US" sz="1600">
                <a:solidFill>
                  <a:schemeClr val="tx1"/>
                </a:solidFill>
              </a:rPr>
              <a:t>유통</a:t>
            </a:r>
            <a:r>
              <a:rPr lang="en-US" altLang="ko-KR" sz="1600">
                <a:solidFill>
                  <a:schemeClr val="tx1"/>
                </a:solidFill>
              </a:rPr>
              <a:t>, </a:t>
            </a:r>
            <a:r>
              <a:rPr lang="ko-KR" altLang="en-US" sz="1600">
                <a:solidFill>
                  <a:schemeClr val="tx1"/>
                </a:solidFill>
              </a:rPr>
              <a:t>가공업자의 자녀들이 부모 사업계승 사례가 나타남</a:t>
            </a:r>
          </a:p>
          <a:p>
            <a:pPr eaLnBrk="1" latinLnBrk="1" hangingPunct="1">
              <a:buFontTx/>
              <a:buChar char="-"/>
              <a:defRPr/>
            </a:pPr>
            <a:r>
              <a:rPr lang="en-US" altLang="ko-KR" sz="1600">
                <a:solidFill>
                  <a:schemeClr val="tx1"/>
                </a:solidFill>
              </a:rPr>
              <a:t> </a:t>
            </a:r>
            <a:r>
              <a:rPr lang="ko-KR" altLang="en-US" sz="1600">
                <a:solidFill>
                  <a:schemeClr val="tx1"/>
                </a:solidFill>
              </a:rPr>
              <a:t>사업계승을 한 젊은 세대의 새로운 실험은 제한적</a:t>
            </a:r>
            <a:r>
              <a:rPr lang="en-US" altLang="ko-KR" sz="1600">
                <a:solidFill>
                  <a:schemeClr val="tx1"/>
                </a:solidFill>
              </a:rPr>
              <a:t>(</a:t>
            </a:r>
            <a:r>
              <a:rPr lang="ko-KR" altLang="en-US" sz="1600">
                <a:solidFill>
                  <a:schemeClr val="tx1"/>
                </a:solidFill>
              </a:rPr>
              <a:t>블로그나 인터넷 판매 등에 국한</a:t>
            </a:r>
            <a:r>
              <a:rPr lang="en-US" altLang="ko-KR" sz="1600">
                <a:solidFill>
                  <a:schemeClr val="tx1"/>
                </a:solidFill>
              </a:rPr>
              <a:t>)</a:t>
            </a:r>
          </a:p>
          <a:p>
            <a:pPr eaLnBrk="1" latinLnBrk="1" hangingPunct="1">
              <a:buFontTx/>
              <a:buChar char="-"/>
              <a:defRPr/>
            </a:pPr>
            <a:r>
              <a:rPr lang="en-US" altLang="ko-KR" sz="1600">
                <a:solidFill>
                  <a:schemeClr val="tx1"/>
                </a:solidFill>
              </a:rPr>
              <a:t> </a:t>
            </a:r>
            <a:r>
              <a:rPr lang="ko-KR" altLang="en-US" sz="1600">
                <a:solidFill>
                  <a:schemeClr val="tx1"/>
                </a:solidFill>
              </a:rPr>
              <a:t>금산인삼사업을 계승한 젊은 세대들도 자녀교육 등을 이유로 대전 거주</a:t>
            </a:r>
            <a:r>
              <a:rPr lang="en-US" altLang="ko-KR" sz="1600">
                <a:solidFill>
                  <a:schemeClr val="tx1"/>
                </a:solidFill>
              </a:rPr>
              <a:t>, </a:t>
            </a:r>
            <a:r>
              <a:rPr lang="ko-KR" altLang="en-US" sz="1600">
                <a:solidFill>
                  <a:schemeClr val="tx1"/>
                </a:solidFill>
              </a:rPr>
              <a:t>금산사업으로 주거</a:t>
            </a:r>
            <a:r>
              <a:rPr lang="en-US" altLang="ko-KR" sz="1600">
                <a:solidFill>
                  <a:schemeClr val="tx1"/>
                </a:solidFill>
              </a:rPr>
              <a:t>-</a:t>
            </a:r>
            <a:r>
              <a:rPr lang="ko-KR" altLang="en-US" sz="1600">
                <a:solidFill>
                  <a:schemeClr val="tx1"/>
                </a:solidFill>
              </a:rPr>
              <a:t>사업분리형으로 지역내 의사소통이나 지역공동체에 통합정도가 낮음</a:t>
            </a:r>
            <a:r>
              <a:rPr lang="en-US" altLang="ko-KR" sz="1600">
                <a:solidFill>
                  <a:schemeClr val="tx1"/>
                </a:solidFill>
              </a:rPr>
              <a:t>.</a:t>
            </a:r>
          </a:p>
          <a:p>
            <a:pPr eaLnBrk="1" latinLnBrk="1" hangingPunct="1">
              <a:buFontTx/>
              <a:buChar char="-"/>
              <a:defRPr/>
            </a:pPr>
            <a:r>
              <a:rPr lang="en-US" altLang="ko-KR" sz="1600">
                <a:solidFill>
                  <a:schemeClr val="tx1"/>
                </a:solidFill>
              </a:rPr>
              <a:t> </a:t>
            </a:r>
            <a:r>
              <a:rPr lang="ko-KR" altLang="en-US" sz="1600">
                <a:solidFill>
                  <a:schemeClr val="tx1"/>
                </a:solidFill>
              </a:rPr>
              <a:t>금산인삼지구에서 괜찮은 일자리 창출은 영세자영업자를 넘어서 신인삼제품 개발</a:t>
            </a:r>
            <a:r>
              <a:rPr lang="en-US" altLang="ko-KR" sz="1600">
                <a:solidFill>
                  <a:schemeClr val="tx1"/>
                </a:solidFill>
              </a:rPr>
              <a:t>, </a:t>
            </a:r>
            <a:r>
              <a:rPr lang="ko-KR" altLang="en-US" sz="1600">
                <a:solidFill>
                  <a:schemeClr val="tx1"/>
                </a:solidFill>
              </a:rPr>
              <a:t>공동브랜드 금홍 참여</a:t>
            </a:r>
            <a:r>
              <a:rPr lang="en-US" altLang="ko-KR" sz="1600">
                <a:solidFill>
                  <a:schemeClr val="tx1"/>
                </a:solidFill>
              </a:rPr>
              <a:t>, </a:t>
            </a:r>
            <a:r>
              <a:rPr lang="ko-KR" altLang="en-US" sz="1600">
                <a:solidFill>
                  <a:schemeClr val="tx1"/>
                </a:solidFill>
              </a:rPr>
              <a:t>국내사장과 해외시장 진출 등을 위해 노력하고 있는 인삼가공제조업체들에서 가능성</a:t>
            </a:r>
          </a:p>
          <a:p>
            <a:pPr eaLnBrk="1" latinLnBrk="1" hangingPunct="1">
              <a:buFontTx/>
              <a:buChar char="-"/>
              <a:defRPr/>
            </a:pPr>
            <a:r>
              <a:rPr lang="en-US" altLang="ko-KR" sz="1600">
                <a:solidFill>
                  <a:schemeClr val="tx1"/>
                </a:solidFill>
              </a:rPr>
              <a:t> </a:t>
            </a:r>
            <a:r>
              <a:rPr lang="ko-KR" altLang="en-US" sz="1600">
                <a:solidFill>
                  <a:schemeClr val="tx1"/>
                </a:solidFill>
              </a:rPr>
              <a:t>규모가 큰 인삼가공업체들</a:t>
            </a:r>
            <a:r>
              <a:rPr lang="en-US" altLang="ko-KR" sz="1600">
                <a:solidFill>
                  <a:schemeClr val="tx1"/>
                </a:solidFill>
              </a:rPr>
              <a:t>(</a:t>
            </a:r>
            <a:r>
              <a:rPr lang="ko-KR" altLang="en-US" sz="1600">
                <a:solidFill>
                  <a:schemeClr val="tx1"/>
                </a:solidFill>
              </a:rPr>
              <a:t>약 </a:t>
            </a:r>
            <a:r>
              <a:rPr lang="en-US" altLang="ko-KR" sz="1600">
                <a:solidFill>
                  <a:schemeClr val="tx1"/>
                </a:solidFill>
              </a:rPr>
              <a:t>20</a:t>
            </a:r>
            <a:r>
              <a:rPr lang="ko-KR" altLang="en-US" sz="1600">
                <a:solidFill>
                  <a:schemeClr val="tx1"/>
                </a:solidFill>
              </a:rPr>
              <a:t>개</a:t>
            </a:r>
            <a:r>
              <a:rPr lang="en-US" altLang="ko-KR" sz="1600">
                <a:solidFill>
                  <a:schemeClr val="tx1"/>
                </a:solidFill>
              </a:rPr>
              <a:t>)</a:t>
            </a:r>
            <a:r>
              <a:rPr lang="ko-KR" altLang="en-US" sz="1600">
                <a:solidFill>
                  <a:schemeClr val="tx1"/>
                </a:solidFill>
              </a:rPr>
              <a:t>은 제품개발엔지니어 인력</a:t>
            </a:r>
            <a:r>
              <a:rPr lang="en-US" altLang="ko-KR" sz="1600">
                <a:solidFill>
                  <a:schemeClr val="tx1"/>
                </a:solidFill>
              </a:rPr>
              <a:t>, </a:t>
            </a:r>
            <a:r>
              <a:rPr lang="ko-KR" altLang="en-US" sz="1600">
                <a:solidFill>
                  <a:schemeClr val="tx1"/>
                </a:solidFill>
              </a:rPr>
              <a:t>마켓팅 인력</a:t>
            </a:r>
            <a:r>
              <a:rPr lang="en-US" altLang="ko-KR" sz="1600">
                <a:solidFill>
                  <a:schemeClr val="tx1"/>
                </a:solidFill>
              </a:rPr>
              <a:t>, </a:t>
            </a:r>
            <a:r>
              <a:rPr lang="ko-KR" altLang="en-US" sz="1600">
                <a:solidFill>
                  <a:schemeClr val="tx1"/>
                </a:solidFill>
              </a:rPr>
              <a:t>제조관련 기술엔지니어 인력</a:t>
            </a:r>
            <a:r>
              <a:rPr lang="en-US" altLang="ko-KR" sz="1600">
                <a:solidFill>
                  <a:schemeClr val="tx1"/>
                </a:solidFill>
              </a:rPr>
              <a:t>, </a:t>
            </a:r>
            <a:r>
              <a:rPr lang="ko-KR" altLang="en-US" sz="1600">
                <a:solidFill>
                  <a:schemeClr val="tx1"/>
                </a:solidFill>
              </a:rPr>
              <a:t>제품품질검사와 인증획득을 위한 인력</a:t>
            </a:r>
            <a:r>
              <a:rPr lang="en-US" altLang="ko-KR" sz="1600">
                <a:solidFill>
                  <a:schemeClr val="tx1"/>
                </a:solidFill>
              </a:rPr>
              <a:t>, </a:t>
            </a:r>
            <a:r>
              <a:rPr lang="ko-KR" altLang="en-US" sz="1600">
                <a:solidFill>
                  <a:schemeClr val="tx1"/>
                </a:solidFill>
              </a:rPr>
              <a:t>무역인력</a:t>
            </a:r>
            <a:r>
              <a:rPr lang="en-US" altLang="ko-KR" sz="1600">
                <a:solidFill>
                  <a:schemeClr val="tx1"/>
                </a:solidFill>
              </a:rPr>
              <a:t>, </a:t>
            </a:r>
            <a:r>
              <a:rPr lang="ko-KR" altLang="en-US" sz="1600">
                <a:solidFill>
                  <a:schemeClr val="tx1"/>
                </a:solidFill>
              </a:rPr>
              <a:t>기타 사무인력 등 다양한 분야의 인력 필요</a:t>
            </a: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171388"/>
            <a:ext cx="866775" cy="668324"/>
          </a:xfrm>
          <a:prstGeom prst="rect">
            <a:avLst/>
          </a:prstGeom>
          <a:solidFill>
            <a:srgbClr val="3678C0"/>
          </a:solidFill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id="{03AA22D3-B7C5-47F5-B1FE-B988CABF58FB}"/>
              </a:ext>
            </a:extLst>
          </p:cNvPr>
          <p:cNvSpPr/>
          <p:nvPr/>
        </p:nvSpPr>
        <p:spPr>
          <a:xfrm>
            <a:off x="385421" y="226059"/>
            <a:ext cx="595035" cy="584775"/>
          </a:xfrm>
          <a:prstGeom prst="rect">
            <a:avLst/>
          </a:prstGeom>
          <a:solidFill>
            <a:srgbClr val="3678C0"/>
          </a:solidFill>
        </p:spPr>
        <p:txBody>
          <a:bodyPr wrap="none">
            <a:spAutoFit/>
          </a:bodyPr>
          <a:lstStyle/>
          <a:p>
            <a:pPr algn="ctr" eaLnBrk="1" latinLnBrk="1" hangingPunct="1">
              <a:defRPr/>
            </a:pPr>
            <a:r>
              <a:rPr lang="en-US" altLang="ko-KR" sz="3200" b="1" dirty="0">
                <a:ln w="17780" cmpd="sng">
                  <a:solidFill>
                    <a:srgbClr val="FFFFFF"/>
                  </a:solidFill>
                  <a:prstDash val="solid"/>
                  <a:miter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 scaled="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맑은 고딕"/>
                <a:ea typeface="맑은 고딕"/>
              </a:rPr>
              <a:t>Ⅳ</a:t>
            </a:r>
            <a:endParaRPr lang="ko-KR" altLang="en-US" sz="3200" b="1" dirty="0">
              <a:ln w="17780" cmpd="sng">
                <a:solidFill>
                  <a:srgbClr val="FFFFFF"/>
                </a:solidFill>
                <a:prstDash val="solid"/>
                <a:miter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 scaled="0"/>
              </a:gradFill>
              <a:effectLst>
                <a:outerShdw blurRad="50800" algn="tl" rotWithShape="0">
                  <a:srgbClr val="000000"/>
                </a:outerShdw>
              </a:effectLst>
              <a:latin typeface="굴림"/>
              <a:ea typeface="굴림"/>
            </a:endParaRPr>
          </a:p>
        </p:txBody>
      </p:sp>
    </p:spTree>
    <p:extLst>
      <p:ext uri="{BB962C8B-B14F-4D97-AF65-F5344CB8AC3E}">
        <p14:creationId xmlns:p14="http://schemas.microsoft.com/office/powerpoint/2010/main" val="1324845165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8" descr="그림5 사본">
            <a:extLst>
              <a:ext uri="{FF2B5EF4-FFF2-40B4-BE49-F238E27FC236}">
                <a16:creationId xmlns:a16="http://schemas.microsoft.com/office/drawing/2014/main" id="{8C8F67AA-A73C-4CD6-8740-EBD1D222B5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0" r="72000"/>
          <a:stretch>
            <a:fillRect/>
          </a:stretch>
        </p:blipFill>
        <p:spPr bwMode="auto">
          <a:xfrm>
            <a:off x="536575" y="44624"/>
            <a:ext cx="5095875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28" descr="그림5 사본">
            <a:extLst>
              <a:ext uri="{FF2B5EF4-FFF2-40B4-BE49-F238E27FC236}">
                <a16:creationId xmlns:a16="http://schemas.microsoft.com/office/drawing/2014/main" id="{C11B1CC3-0BB1-4527-A6E4-E0FA94FFFF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90"/>
          <a:stretch>
            <a:fillRect/>
          </a:stretch>
        </p:blipFill>
        <p:spPr bwMode="auto">
          <a:xfrm>
            <a:off x="5584825" y="44624"/>
            <a:ext cx="2376488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9">
            <a:extLst>
              <a:ext uri="{FF2B5EF4-FFF2-40B4-BE49-F238E27FC236}">
                <a16:creationId xmlns:a16="http://schemas.microsoft.com/office/drawing/2014/main" id="{4A6D91BC-CF84-4C8A-8891-45B0EEFF8576}"/>
              </a:ext>
            </a:extLst>
          </p:cNvPr>
          <p:cNvSpPr>
            <a:spLocks noChangeArrowheads="1"/>
          </p:cNvSpPr>
          <p:nvPr/>
        </p:nvSpPr>
        <p:spPr>
          <a:xfrm>
            <a:off x="1089025" y="116632"/>
            <a:ext cx="6938963" cy="642937"/>
          </a:xfrm>
          <a:prstGeom prst="rect">
            <a:avLst/>
          </a:prstGeom>
        </p:spPr>
        <p:txBody>
          <a:bodyPr lIns="72000" anchor="ctr"/>
          <a:lstStyle/>
          <a:p>
            <a:pPr latinLnBrk="1">
              <a:buFont typeface="Marlett"/>
              <a:buNone/>
              <a:defRPr/>
            </a:pPr>
            <a:r>
              <a:rPr lang="ko-KR" altLang="en-US" sz="28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  지역의 소기업</a:t>
            </a:r>
            <a:r>
              <a:rPr lang="en-US" altLang="ko-KR" sz="28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/</a:t>
            </a:r>
            <a:r>
              <a:rPr lang="ko-KR" altLang="en-US" sz="28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자영업 기반 산업지구 발전</a:t>
            </a:r>
          </a:p>
        </p:txBody>
      </p:sp>
      <p:sp>
        <p:nvSpPr>
          <p:cNvPr id="11" name="직사각형 8">
            <a:extLst>
              <a:ext uri="{FF2B5EF4-FFF2-40B4-BE49-F238E27FC236}">
                <a16:creationId xmlns:a16="http://schemas.microsoft.com/office/drawing/2014/main" id="{47E49361-FC44-43B9-9ECD-25CECBDE4A47}"/>
              </a:ext>
            </a:extLst>
          </p:cNvPr>
          <p:cNvSpPr/>
          <p:nvPr/>
        </p:nvSpPr>
        <p:spPr>
          <a:xfrm>
            <a:off x="287338" y="891297"/>
            <a:ext cx="8532812" cy="1169551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marL="266700" indent="-266700" eaLnBrk="1" latinLnBrk="1" hangingPunct="1">
              <a:defRPr/>
            </a:pPr>
            <a:r>
              <a:rPr lang="ko-KR" altLang="en-US" sz="2400" b="1" spc="-100" dirty="0">
                <a:solidFill>
                  <a:srgbClr val="FF0000"/>
                </a:solidFill>
                <a:latin typeface="맑은 고딕"/>
                <a:ea typeface="맑은 고딕"/>
              </a:rPr>
              <a:t>■ 지역산업</a:t>
            </a:r>
            <a:r>
              <a:rPr lang="en-US" altLang="ko-KR" sz="2400" b="1" spc="-100" dirty="0">
                <a:solidFill>
                  <a:srgbClr val="FF0000"/>
                </a:solidFill>
                <a:latin typeface="맑은 고딕"/>
                <a:ea typeface="맑은 고딕"/>
              </a:rPr>
              <a:t>(</a:t>
            </a:r>
            <a:r>
              <a:rPr lang="ko-KR" altLang="en-US" sz="2400" b="1" spc="-100" dirty="0">
                <a:solidFill>
                  <a:srgbClr val="FF0000"/>
                </a:solidFill>
                <a:latin typeface="맑은 고딕"/>
                <a:ea typeface="맑은 고딕"/>
              </a:rPr>
              <a:t>소기업</a:t>
            </a:r>
            <a:r>
              <a:rPr lang="en-US" altLang="ko-KR" sz="2400" b="1" spc="-100" dirty="0">
                <a:solidFill>
                  <a:srgbClr val="FF0000"/>
                </a:solidFill>
                <a:latin typeface="맑은 고딕"/>
                <a:ea typeface="맑은 고딕"/>
              </a:rPr>
              <a:t>/</a:t>
            </a:r>
            <a:r>
              <a:rPr lang="ko-KR" altLang="en-US" sz="2400" b="1" spc="-100" dirty="0">
                <a:solidFill>
                  <a:srgbClr val="FF0000"/>
                </a:solidFill>
                <a:latin typeface="맑은 고딕"/>
                <a:ea typeface="맑은 고딕"/>
              </a:rPr>
              <a:t>자영업</a:t>
            </a:r>
            <a:r>
              <a:rPr lang="en-US" altLang="ko-KR" sz="2400" b="1" spc="-100" dirty="0">
                <a:solidFill>
                  <a:srgbClr val="FF0000"/>
                </a:solidFill>
                <a:latin typeface="맑은 고딕"/>
                <a:ea typeface="맑은 고딕"/>
              </a:rPr>
              <a:t>)</a:t>
            </a:r>
            <a:r>
              <a:rPr lang="ko-KR" altLang="en-US" sz="2400" b="1" spc="-100" dirty="0">
                <a:solidFill>
                  <a:srgbClr val="FF0000"/>
                </a:solidFill>
                <a:latin typeface="맑은 고딕"/>
                <a:ea typeface="맑은 고딕"/>
              </a:rPr>
              <a:t>발전</a:t>
            </a:r>
            <a:endParaRPr lang="en-US" altLang="ko-KR" sz="200" dirty="0">
              <a:latin typeface="HY헤드라인M"/>
              <a:ea typeface="HY헤드라인M"/>
            </a:endParaRPr>
          </a:p>
          <a:p>
            <a:pPr marL="266700" lvl="1" indent="-180975" eaLnBrk="1" latinLnBrk="1" hangingPunct="1">
              <a:defRPr/>
            </a:pP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-</a:t>
            </a:r>
            <a:r>
              <a:rPr lang="en-US" altLang="ko-KR" sz="24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내생적 발전전략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: 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지역에 존재하는 다양한 산업 중 내생적 발전가능성이 높은 산업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, 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업종의 집단적 진화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, 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혁신 추구를 통한 일자리 전략</a:t>
            </a:r>
            <a:endParaRPr lang="ko-KR" altLang="en-US" sz="2000" b="1" dirty="0">
              <a:solidFill>
                <a:srgbClr val="3333FF"/>
              </a:solidFill>
              <a:latin typeface="맑은 고딕"/>
              <a:ea typeface="맑은 고딕"/>
            </a:endParaRPr>
          </a:p>
        </p:txBody>
      </p:sp>
      <p:sp>
        <p:nvSpPr>
          <p:cNvPr id="12" name="직사각형 9">
            <a:extLst>
              <a:ext uri="{FF2B5EF4-FFF2-40B4-BE49-F238E27FC236}">
                <a16:creationId xmlns:a16="http://schemas.microsoft.com/office/drawing/2014/main" id="{949A0722-3256-4185-B1FA-D084212BE6C7}"/>
              </a:ext>
            </a:extLst>
          </p:cNvPr>
          <p:cNvSpPr/>
          <p:nvPr/>
        </p:nvSpPr>
        <p:spPr>
          <a:xfrm>
            <a:off x="251520" y="2084070"/>
            <a:ext cx="8640960" cy="4801314"/>
          </a:xfrm>
          <a:prstGeom prst="rect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pPr marL="266700" indent="-266700" eaLnBrk="1" latinLnBrk="1" hangingPunct="1">
              <a:lnSpc>
                <a:spcPts val="2400"/>
              </a:lnSpc>
              <a:defRPr/>
            </a:pPr>
            <a:r>
              <a:rPr lang="az-Cyrl-AZ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о</a:t>
            </a:r>
            <a:r>
              <a:rPr lang="az-Cyrl-AZ" altLang="ko-KR" sz="2000" spc="-100" dirty="0">
                <a:solidFill>
                  <a:srgbClr val="3333FF"/>
                </a:solidFill>
                <a:latin typeface="맑은 고딕"/>
                <a:ea typeface="맑은 고딕"/>
              </a:rPr>
              <a:t> 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지역 내 중소기업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/</a:t>
            </a:r>
            <a:r>
              <a:rPr lang="ko-KR" altLang="en-US" sz="2000" b="1" spc="-100" dirty="0" err="1">
                <a:solidFill>
                  <a:srgbClr val="3333FF"/>
                </a:solidFill>
                <a:latin typeface="맑은 고딕"/>
                <a:ea typeface="맑은 고딕"/>
              </a:rPr>
              <a:t>자영엽의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 산업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,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 업종별  집단적 발전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,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 진화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,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 혁신</a:t>
            </a:r>
          </a:p>
          <a:p>
            <a:pPr marL="270033" indent="-265588" eaLnBrk="1" latinLnBrk="1" hangingPunct="1">
              <a:defRPr/>
            </a:pP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 </a:t>
            </a:r>
            <a:r>
              <a:rPr lang="en-US" altLang="ko-KR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-</a:t>
            </a:r>
            <a:r>
              <a:rPr lang="ko-KR" altLang="en-US" sz="20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 </a:t>
            </a:r>
            <a:r>
              <a:rPr lang="ko-KR" altLang="en-US" b="1" spc="-100" dirty="0">
                <a:solidFill>
                  <a:srgbClr val="3333FF"/>
                </a:solidFill>
                <a:latin typeface="맑은 고딕"/>
                <a:ea typeface="맑은 고딕"/>
              </a:rPr>
              <a:t>장점</a:t>
            </a:r>
            <a:r>
              <a:rPr lang="en-US" altLang="ko-KR" b="1" spc="-100" dirty="0">
                <a:solidFill>
                  <a:srgbClr val="3333FF"/>
                </a:solidFill>
                <a:latin typeface="맑은 고딕"/>
                <a:ea typeface="맑은 고딕"/>
              </a:rPr>
              <a:t>:</a:t>
            </a:r>
            <a:r>
              <a:rPr lang="ko-KR" altLang="en-US" b="1" spc="-100" dirty="0">
                <a:solidFill>
                  <a:srgbClr val="3333FF"/>
                </a:solidFill>
                <a:latin typeface="맑은 고딕"/>
                <a:ea typeface="맑은 고딕"/>
              </a:rPr>
              <a:t> </a:t>
            </a:r>
            <a:r>
              <a:rPr lang="ko-KR" altLang="en-US" b="1" spc="-100" dirty="0" err="1">
                <a:solidFill>
                  <a:srgbClr val="3333FF"/>
                </a:solidFill>
                <a:latin typeface="맑은 고딕"/>
                <a:ea typeface="맑은 고딕"/>
              </a:rPr>
              <a:t>지역내</a:t>
            </a:r>
            <a:r>
              <a:rPr lang="ko-KR" altLang="en-US" b="1" spc="-100" dirty="0">
                <a:solidFill>
                  <a:srgbClr val="3333FF"/>
                </a:solidFill>
                <a:latin typeface="맑은 고딕"/>
                <a:ea typeface="맑은 고딕"/>
              </a:rPr>
              <a:t> 협업과 분업을 통한 전후방 효과가 커서</a:t>
            </a:r>
            <a:r>
              <a:rPr lang="en-US" altLang="ko-KR" b="1" spc="-100" dirty="0">
                <a:solidFill>
                  <a:srgbClr val="3333FF"/>
                </a:solidFill>
                <a:latin typeface="맑은 고딕"/>
                <a:ea typeface="맑은 고딕"/>
              </a:rPr>
              <a:t>,</a:t>
            </a:r>
            <a:r>
              <a:rPr lang="ko-KR" altLang="en-US" b="1" spc="-100" dirty="0">
                <a:solidFill>
                  <a:srgbClr val="3333FF"/>
                </a:solidFill>
                <a:latin typeface="맑은 고딕"/>
                <a:ea typeface="맑은 고딕"/>
              </a:rPr>
              <a:t> 수익의 </a:t>
            </a:r>
            <a:r>
              <a:rPr lang="ko-KR" altLang="en-US" b="1" spc="-100" dirty="0" err="1">
                <a:solidFill>
                  <a:srgbClr val="3333FF"/>
                </a:solidFill>
                <a:latin typeface="맑은 고딕"/>
                <a:ea typeface="맑은 고딕"/>
              </a:rPr>
              <a:t>지역내</a:t>
            </a:r>
            <a:r>
              <a:rPr lang="ko-KR" altLang="en-US" b="1" spc="-100" dirty="0">
                <a:solidFill>
                  <a:srgbClr val="3333FF"/>
                </a:solidFill>
                <a:latin typeface="맑은 고딕"/>
                <a:ea typeface="맑은 고딕"/>
              </a:rPr>
              <a:t> </a:t>
            </a:r>
            <a:r>
              <a:rPr lang="ko-KR" altLang="en-US" b="1" spc="-100" dirty="0" err="1">
                <a:solidFill>
                  <a:srgbClr val="3333FF"/>
                </a:solidFill>
                <a:latin typeface="맑은 고딕"/>
                <a:ea typeface="맑은 고딕"/>
              </a:rPr>
              <a:t>환류와</a:t>
            </a:r>
            <a:r>
              <a:rPr lang="ko-KR" altLang="en-US" b="1" spc="-100" dirty="0">
                <a:solidFill>
                  <a:srgbClr val="3333FF"/>
                </a:solidFill>
                <a:latin typeface="맑은 고딕"/>
                <a:ea typeface="맑은 고딕"/>
              </a:rPr>
              <a:t> 확산효과가 큼</a:t>
            </a:r>
            <a:r>
              <a:rPr lang="en-US" altLang="ko-KR" b="1" spc="-100" dirty="0">
                <a:solidFill>
                  <a:srgbClr val="3333FF"/>
                </a:solidFill>
                <a:latin typeface="맑은 고딕"/>
                <a:ea typeface="맑은 고딕"/>
              </a:rPr>
              <a:t>,</a:t>
            </a:r>
            <a:r>
              <a:rPr lang="ko-KR" altLang="en-US" b="1" spc="-100" dirty="0">
                <a:solidFill>
                  <a:srgbClr val="3333FF"/>
                </a:solidFill>
                <a:latin typeface="맑은 고딕"/>
                <a:ea typeface="맑은 고딕"/>
              </a:rPr>
              <a:t> 내부적 혁신</a:t>
            </a:r>
            <a:r>
              <a:rPr lang="en-US" altLang="ko-KR" b="1" spc="-100" dirty="0">
                <a:solidFill>
                  <a:srgbClr val="3333FF"/>
                </a:solidFill>
                <a:latin typeface="맑은 고딕"/>
                <a:ea typeface="맑은 고딕"/>
              </a:rPr>
              <a:t>/</a:t>
            </a:r>
            <a:r>
              <a:rPr lang="ko-KR" altLang="en-US" b="1" spc="-100" dirty="0">
                <a:solidFill>
                  <a:srgbClr val="3333FF"/>
                </a:solidFill>
                <a:latin typeface="맑은 고딕"/>
                <a:ea typeface="맑은 고딕"/>
              </a:rPr>
              <a:t>흡수역량의 축적</a:t>
            </a:r>
            <a:r>
              <a:rPr lang="en-US" altLang="ko-KR" b="1" spc="-100" dirty="0">
                <a:solidFill>
                  <a:srgbClr val="3333FF"/>
                </a:solidFill>
                <a:latin typeface="맑은 고딕"/>
                <a:ea typeface="맑은 고딕"/>
              </a:rPr>
              <a:t>,</a:t>
            </a:r>
            <a:r>
              <a:rPr lang="ko-KR" altLang="en-US" b="1" spc="-100" dirty="0">
                <a:solidFill>
                  <a:srgbClr val="3333FF"/>
                </a:solidFill>
                <a:latin typeface="맑은 고딕"/>
                <a:ea typeface="맑은 고딕"/>
              </a:rPr>
              <a:t> 중장기적 투자 유치 가능</a:t>
            </a:r>
          </a:p>
          <a:p>
            <a:pPr marL="180975" lvl="1" indent="-180975" eaLnBrk="1" latinLnBrk="1" hangingPunct="1">
              <a:defRPr/>
            </a:pPr>
            <a:r>
              <a:rPr lang="ko-KR" altLang="en-US" b="1" spc="-100" dirty="0">
                <a:solidFill>
                  <a:srgbClr val="3333FF"/>
                </a:solidFill>
                <a:latin typeface="맑은 고딕"/>
                <a:ea typeface="맑은 고딕"/>
              </a:rPr>
              <a:t> </a:t>
            </a:r>
            <a:r>
              <a:rPr lang="en-US" altLang="ko-KR" b="1" spc="-100" dirty="0">
                <a:solidFill>
                  <a:srgbClr val="3333FF"/>
                </a:solidFill>
                <a:latin typeface="맑은 고딕"/>
                <a:ea typeface="맑은 고딕"/>
              </a:rPr>
              <a:t>-</a:t>
            </a:r>
            <a:r>
              <a:rPr lang="ko-KR" altLang="en-US" b="1" spc="-100" dirty="0">
                <a:solidFill>
                  <a:srgbClr val="3333FF"/>
                </a:solidFill>
                <a:latin typeface="맑은 고딕"/>
                <a:ea typeface="맑은 고딕"/>
              </a:rPr>
              <a:t> 단점</a:t>
            </a:r>
            <a:r>
              <a:rPr lang="en-US" altLang="ko-KR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:</a:t>
            </a:r>
            <a:r>
              <a:rPr lang="ko-KR" altLang="en-US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 혁신역량을 키우고 지역산업의 내생적 발전을 하기까지 시간이 많이 걸리고</a:t>
            </a:r>
            <a:r>
              <a:rPr lang="en-US" altLang="ko-KR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,</a:t>
            </a:r>
            <a:r>
              <a:rPr lang="ko-KR" altLang="en-US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 지속적 노력과 시행착오 필요</a:t>
            </a:r>
            <a:r>
              <a:rPr lang="en-US" altLang="ko-KR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. </a:t>
            </a:r>
            <a:r>
              <a:rPr lang="ko-KR" altLang="en-US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내생적 발전전략 수립과 추진을 위한 공동체적 기반</a:t>
            </a:r>
            <a:r>
              <a:rPr lang="en-US" altLang="ko-KR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, </a:t>
            </a:r>
            <a:r>
              <a:rPr lang="ko-KR" altLang="en-US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내부 역량 부족</a:t>
            </a:r>
            <a:endParaRPr lang="en-US" altLang="ko-KR" b="1" spc="-100" dirty="0">
              <a:solidFill>
                <a:srgbClr val="3333FF"/>
              </a:solidFill>
              <a:latin typeface="맑은 고딕"/>
              <a:ea typeface="맑은 고딕"/>
              <a:cs typeface="맑은 고딕"/>
            </a:endParaRPr>
          </a:p>
          <a:p>
            <a:pPr marL="355600" lvl="1" indent="-355600" eaLnBrk="1" latinLnBrk="1" hangingPunct="1">
              <a:defRPr/>
            </a:pPr>
            <a:r>
              <a:rPr lang="az-Cyrl-AZ" altLang="ko-KR" b="1" spc="-100" dirty="0">
                <a:solidFill>
                  <a:srgbClr val="3333FF"/>
                </a:solidFill>
                <a:latin typeface="맑은 고딕"/>
                <a:ea typeface="맑은 고딕"/>
              </a:rPr>
              <a:t>О</a:t>
            </a:r>
            <a:r>
              <a:rPr lang="en-US" altLang="ko-KR" b="1" spc="-100" dirty="0">
                <a:solidFill>
                  <a:srgbClr val="3333FF"/>
                </a:solidFill>
                <a:latin typeface="맑은 고딕"/>
                <a:ea typeface="맑은 고딕"/>
              </a:rPr>
              <a:t> </a:t>
            </a:r>
            <a:r>
              <a:rPr lang="ko-KR" altLang="en-US" b="1" spc="-100" dirty="0">
                <a:solidFill>
                  <a:srgbClr val="3333FF"/>
                </a:solidFill>
                <a:latin typeface="맑은 고딕"/>
                <a:ea typeface="맑은 고딕"/>
              </a:rPr>
              <a:t>전략과 관련된 질문</a:t>
            </a:r>
            <a:endParaRPr lang="en-US" altLang="ko-KR" b="1" spc="-100" dirty="0">
              <a:solidFill>
                <a:srgbClr val="3333FF"/>
              </a:solidFill>
              <a:latin typeface="맑은 고딕"/>
              <a:ea typeface="맑은 고딕"/>
              <a:cs typeface="맑은 고딕"/>
            </a:endParaRPr>
          </a:p>
          <a:p>
            <a:pPr marL="449263" lvl="1" indent="-449263" eaLnBrk="1" latinLnBrk="1" hangingPunct="1">
              <a:defRPr/>
            </a:pPr>
            <a:r>
              <a:rPr lang="en-US" altLang="ko-KR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-</a:t>
            </a:r>
            <a:r>
              <a:rPr lang="ko-KR" altLang="en-US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lang="ko-KR" altLang="en-US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지역에 특화된 산업</a:t>
            </a:r>
            <a:r>
              <a:rPr lang="en-US" altLang="ko-KR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,</a:t>
            </a:r>
            <a:r>
              <a:rPr lang="ko-KR" altLang="en-US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 업종</a:t>
            </a:r>
            <a:r>
              <a:rPr lang="en-US" altLang="ko-KR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,</a:t>
            </a:r>
            <a:r>
              <a:rPr lang="ko-KR" altLang="en-US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 제품은 없는가</a:t>
            </a:r>
            <a:r>
              <a:rPr lang="en-US" altLang="ko-KR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?</a:t>
            </a:r>
            <a:r>
              <a:rPr lang="ko-KR" altLang="en-US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 전통적인 산업</a:t>
            </a:r>
            <a:r>
              <a:rPr lang="en-US" altLang="ko-KR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,</a:t>
            </a:r>
            <a:r>
              <a:rPr lang="ko-KR" altLang="en-US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lang="ko-KR" altLang="en-US" sz="1700" dirty="0" err="1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향토산업은</a:t>
            </a:r>
            <a:r>
              <a:rPr lang="ko-KR" altLang="en-US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 없는가</a:t>
            </a:r>
            <a:r>
              <a:rPr lang="en-US" altLang="ko-KR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?</a:t>
            </a:r>
          </a:p>
          <a:p>
            <a:pPr marL="180022" lvl="1" indent="-180022" eaLnBrk="1" latinLnBrk="1" hangingPunct="1">
              <a:defRPr/>
            </a:pPr>
            <a:r>
              <a:rPr lang="en-US" altLang="ko-KR" sz="1700" dirty="0">
                <a:solidFill>
                  <a:srgbClr val="3333FF"/>
                </a:solidFill>
                <a:latin typeface="Arial"/>
                <a:ea typeface="HY헤드라인M"/>
                <a:cs typeface="Arial"/>
              </a:rPr>
              <a:t> </a:t>
            </a:r>
            <a:r>
              <a:rPr lang="en-US" altLang="ko-KR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- </a:t>
            </a:r>
            <a:r>
              <a:rPr lang="ko-KR" altLang="en-US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어떤 산업</a:t>
            </a:r>
            <a:r>
              <a:rPr lang="en-US" altLang="ko-KR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, </a:t>
            </a:r>
            <a:r>
              <a:rPr lang="ko-KR" altLang="en-US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업종</a:t>
            </a:r>
            <a:r>
              <a:rPr lang="en-US" altLang="ko-KR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, </a:t>
            </a:r>
            <a:r>
              <a:rPr lang="ko-KR" altLang="en-US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지역에서 중소기업들의 발전</a:t>
            </a:r>
            <a:r>
              <a:rPr lang="en-US" altLang="ko-KR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, </a:t>
            </a:r>
            <a:r>
              <a:rPr lang="ko-KR" altLang="en-US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진화</a:t>
            </a:r>
            <a:r>
              <a:rPr lang="en-US" altLang="ko-KR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, </a:t>
            </a:r>
            <a:r>
              <a:rPr lang="ko-KR" altLang="en-US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혁신 노력이 이루어졌는가</a:t>
            </a:r>
            <a:r>
              <a:rPr lang="en-US" altLang="ko-KR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? </a:t>
            </a:r>
            <a:r>
              <a:rPr lang="ko-KR" altLang="en-US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좋은 일자리들을 많이 창출했는가</a:t>
            </a:r>
            <a:r>
              <a:rPr lang="en-US" altLang="ko-KR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?</a:t>
            </a:r>
          </a:p>
          <a:p>
            <a:pPr marL="180022" lvl="1" indent="-180022" eaLnBrk="1" latinLnBrk="1" hangingPunct="1">
              <a:defRPr/>
            </a:pPr>
            <a:r>
              <a:rPr lang="en-US" altLang="ko-KR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 - </a:t>
            </a:r>
            <a:r>
              <a:rPr lang="ko-KR" altLang="en-US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그런 진화</a:t>
            </a:r>
            <a:r>
              <a:rPr lang="en-US" altLang="ko-KR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, </a:t>
            </a:r>
            <a:r>
              <a:rPr lang="ko-KR" altLang="en-US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발전</a:t>
            </a:r>
            <a:r>
              <a:rPr lang="en-US" altLang="ko-KR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, </a:t>
            </a:r>
            <a:r>
              <a:rPr lang="ko-KR" altLang="en-US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혁신은 어떻게 이루어졌는가</a:t>
            </a:r>
            <a:r>
              <a:rPr lang="en-US" altLang="ko-KR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? R&amp;D</a:t>
            </a:r>
            <a:r>
              <a:rPr lang="ko-KR" altLang="en-US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에 대한 투자를 통해 새로운 제품개발</a:t>
            </a:r>
            <a:r>
              <a:rPr lang="en-US" altLang="ko-KR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, </a:t>
            </a:r>
            <a:r>
              <a:rPr lang="ko-KR" altLang="en-US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품질개선</a:t>
            </a:r>
            <a:r>
              <a:rPr lang="en-US" altLang="ko-KR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, </a:t>
            </a:r>
            <a:r>
              <a:rPr lang="ko-KR" altLang="en-US" sz="1700" dirty="0" err="1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마켓팅</a:t>
            </a:r>
            <a:r>
              <a:rPr lang="en-US" altLang="ko-KR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, </a:t>
            </a:r>
            <a:r>
              <a:rPr lang="ko-KR" altLang="en-US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공동브랜드</a:t>
            </a:r>
            <a:r>
              <a:rPr lang="en-US" altLang="ko-KR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, </a:t>
            </a:r>
            <a:r>
              <a:rPr lang="ko-KR" altLang="en-US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판로개척</a:t>
            </a:r>
            <a:r>
              <a:rPr lang="en-US" altLang="ko-KR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 </a:t>
            </a:r>
          </a:p>
          <a:p>
            <a:pPr marL="180022" lvl="1" indent="-180022" eaLnBrk="1" latinLnBrk="1" hangingPunct="1">
              <a:defRPr/>
            </a:pPr>
            <a:r>
              <a:rPr lang="en-US" altLang="ko-KR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 - </a:t>
            </a:r>
            <a:r>
              <a:rPr lang="ko-KR" altLang="en-US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중소기업</a:t>
            </a:r>
            <a:r>
              <a:rPr lang="en-US" altLang="ko-KR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/</a:t>
            </a:r>
            <a:r>
              <a:rPr lang="ko-KR" altLang="en-US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자영업들의 발전</a:t>
            </a:r>
            <a:r>
              <a:rPr lang="en-US" altLang="ko-KR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, </a:t>
            </a:r>
            <a:r>
              <a:rPr lang="ko-KR" altLang="en-US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진화</a:t>
            </a:r>
            <a:r>
              <a:rPr lang="en-US" altLang="ko-KR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, </a:t>
            </a:r>
            <a:r>
              <a:rPr lang="ko-KR" altLang="en-US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혁신을 가져오기까지 필요한 내부 </a:t>
            </a:r>
            <a:r>
              <a:rPr lang="ko-KR" altLang="en-US" sz="1700" dirty="0" err="1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숙련인력의</a:t>
            </a:r>
            <a:r>
              <a:rPr lang="ko-KR" altLang="en-US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 훈련</a:t>
            </a:r>
            <a:r>
              <a:rPr lang="en-US" altLang="ko-KR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, </a:t>
            </a:r>
            <a:r>
              <a:rPr lang="ko-KR" altLang="en-US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교육</a:t>
            </a:r>
            <a:r>
              <a:rPr lang="en-US" altLang="ko-KR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, </a:t>
            </a:r>
            <a:r>
              <a:rPr lang="ko-KR" altLang="en-US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노하우 개발과 전수 등은 어떻게 이루어져 왔는가</a:t>
            </a:r>
            <a:r>
              <a:rPr lang="en-US" altLang="ko-KR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? </a:t>
            </a:r>
          </a:p>
          <a:p>
            <a:pPr marL="180022" lvl="1" indent="-180022" eaLnBrk="1" latinLnBrk="1" hangingPunct="1">
              <a:defRPr/>
            </a:pPr>
            <a:r>
              <a:rPr lang="en-US" altLang="ko-KR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 - </a:t>
            </a:r>
            <a:r>
              <a:rPr lang="ko-KR" altLang="en-US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본 발표문은 후자에 초점을 맞추면서 일반론을 중심으로 구성되어 있음</a:t>
            </a:r>
            <a:r>
              <a:rPr lang="en-US" altLang="ko-KR" sz="17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.</a:t>
            </a:r>
          </a:p>
          <a:p>
            <a:pPr marL="355600" lvl="1" indent="-355600" eaLnBrk="1" latinLnBrk="1" hangingPunct="1">
              <a:defRPr/>
            </a:pPr>
            <a:r>
              <a:rPr lang="az-Cyrl-AZ" altLang="ko-KR" sz="16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о</a:t>
            </a:r>
            <a:r>
              <a:rPr lang="en-US" altLang="ko-KR" sz="16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 </a:t>
            </a:r>
            <a:r>
              <a:rPr lang="ko-KR" altLang="en-US" sz="16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두 전략의 결합 가능성 </a:t>
            </a:r>
            <a:r>
              <a:rPr lang="en-US" altLang="ko-KR" sz="16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– </a:t>
            </a:r>
            <a:r>
              <a:rPr lang="ko-KR" altLang="en-US" sz="16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내생적 발전을 위한 혁신</a:t>
            </a:r>
            <a:r>
              <a:rPr lang="en-US" altLang="ko-KR" sz="16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/</a:t>
            </a:r>
            <a:r>
              <a:rPr lang="ko-KR" altLang="en-US" sz="16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흡수역량을 구축하고 있는 곳에는 외부기업들의 투자가능성이 높아짐</a:t>
            </a:r>
            <a:r>
              <a:rPr lang="en-US" altLang="ko-KR" sz="16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. </a:t>
            </a:r>
            <a:endParaRPr lang="en-US" altLang="ko-KR" sz="1600" b="1" spc="-100" dirty="0">
              <a:solidFill>
                <a:srgbClr val="3333FF"/>
              </a:solidFill>
              <a:latin typeface="맑은 고딕"/>
              <a:ea typeface="맑은 고딕"/>
              <a:cs typeface="맑은 고딕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82127"/>
            <a:ext cx="866775" cy="740333"/>
          </a:xfrm>
          <a:prstGeom prst="rect">
            <a:avLst/>
          </a:prstGeom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id="{2317F57F-ED23-48EB-A7CA-54B17006A416}"/>
              </a:ext>
            </a:extLst>
          </p:cNvPr>
          <p:cNvSpPr/>
          <p:nvPr/>
        </p:nvSpPr>
        <p:spPr>
          <a:xfrm>
            <a:off x="467545" y="159762"/>
            <a:ext cx="504056" cy="584775"/>
          </a:xfrm>
          <a:prstGeom prst="rect">
            <a:avLst/>
          </a:prstGeom>
          <a:solidFill>
            <a:srgbClr val="3678C0"/>
          </a:solidFill>
        </p:spPr>
        <p:txBody>
          <a:bodyPr wrap="square">
            <a:spAutoFit/>
          </a:bodyPr>
          <a:lstStyle/>
          <a:p>
            <a:pPr algn="ctr" eaLnBrk="1" latinLnBrk="1" hangingPunct="1">
              <a:defRPr/>
            </a:pPr>
            <a:r>
              <a:rPr lang="en-US" altLang="ko-KR" sz="3200" b="1" dirty="0">
                <a:ln w="17780" cmpd="sng">
                  <a:solidFill>
                    <a:srgbClr val="FFFFFF"/>
                  </a:solidFill>
                  <a:prstDash val="solid"/>
                  <a:miter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 scaled="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맑은 고딕"/>
                <a:ea typeface="맑은 고딕"/>
              </a:rPr>
              <a:t>Ⅴ</a:t>
            </a:r>
            <a:endParaRPr lang="ko-KR" altLang="en-US" sz="3600" b="1" dirty="0">
              <a:ln w="17780" cmpd="sng">
                <a:solidFill>
                  <a:srgbClr val="FFFFFF"/>
                </a:solidFill>
                <a:prstDash val="solid"/>
                <a:miter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 scaled="0"/>
              </a:gradFill>
              <a:effectLst>
                <a:outerShdw blurRad="50800" algn="tl" rotWithShape="0">
                  <a:srgbClr val="000000"/>
                </a:outerShdw>
              </a:effectLst>
              <a:latin typeface="굴림"/>
              <a:ea typeface="굴림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8" descr="그림5 사본">
            <a:extLst>
              <a:ext uri="{FF2B5EF4-FFF2-40B4-BE49-F238E27FC236}">
                <a16:creationId xmlns:a16="http://schemas.microsoft.com/office/drawing/2014/main" id="{2F02C132-5AD5-46F5-AB3F-0C869A6DAE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0" r="72000"/>
          <a:stretch>
            <a:fillRect/>
          </a:stretch>
        </p:blipFill>
        <p:spPr bwMode="auto">
          <a:xfrm>
            <a:off x="536575" y="44624"/>
            <a:ext cx="509587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28" descr="그림5 사본">
            <a:extLst>
              <a:ext uri="{FF2B5EF4-FFF2-40B4-BE49-F238E27FC236}">
                <a16:creationId xmlns:a16="http://schemas.microsoft.com/office/drawing/2014/main" id="{AF251F77-2208-46B0-821D-8A3DE23FA5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90"/>
          <a:stretch>
            <a:fillRect/>
          </a:stretch>
        </p:blipFill>
        <p:spPr bwMode="auto">
          <a:xfrm>
            <a:off x="5584825" y="44624"/>
            <a:ext cx="2376488" cy="91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9">
            <a:extLst>
              <a:ext uri="{FF2B5EF4-FFF2-40B4-BE49-F238E27FC236}">
                <a16:creationId xmlns:a16="http://schemas.microsoft.com/office/drawing/2014/main" id="{A8D6F24F-6B84-4797-9865-9B3C28C964BB}"/>
              </a:ext>
            </a:extLst>
          </p:cNvPr>
          <p:cNvSpPr>
            <a:spLocks noChangeArrowheads="1"/>
          </p:cNvSpPr>
          <p:nvPr/>
        </p:nvSpPr>
        <p:spPr>
          <a:xfrm>
            <a:off x="1089025" y="188640"/>
            <a:ext cx="7587431" cy="642937"/>
          </a:xfrm>
          <a:prstGeom prst="rect">
            <a:avLst/>
          </a:prstGeom>
        </p:spPr>
        <p:txBody>
          <a:bodyPr lIns="72000" anchor="ctr"/>
          <a:lstStyle/>
          <a:p>
            <a:pPr latinLnBrk="1">
              <a:defRPr/>
            </a:pP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 </a:t>
            </a:r>
            <a:r>
              <a:rPr lang="ko-KR" altLang="en-US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지역의 소기업</a:t>
            </a:r>
            <a:r>
              <a:rPr lang="en-US" altLang="ko-KR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/</a:t>
            </a:r>
            <a:r>
              <a:rPr lang="ko-KR" altLang="en-US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자영업 기반 </a:t>
            </a:r>
            <a:r>
              <a:rPr lang="ko-KR" altLang="en-US" sz="2000" b="1" spc="-150" dirty="0" err="1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산업지구</a:t>
            </a:r>
            <a:r>
              <a:rPr lang="ko-KR" altLang="en-US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 발전</a:t>
            </a:r>
            <a:r>
              <a:rPr lang="en-US" altLang="ko-KR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</a:rPr>
              <a:t>- </a:t>
            </a:r>
            <a:r>
              <a:rPr lang="ko-KR" altLang="en-US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</a:rPr>
              <a:t>시장실패 보완 지역 거버넌스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DFC8F9FC-7264-4EBB-8A58-FB8B97836B94}"/>
              </a:ext>
            </a:extLst>
          </p:cNvPr>
          <p:cNvSpPr/>
          <p:nvPr/>
        </p:nvSpPr>
        <p:spPr>
          <a:xfrm>
            <a:off x="179388" y="1058863"/>
            <a:ext cx="8713787" cy="2289175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marL="266700" indent="-266700" eaLnBrk="1" latinLnBrk="1" hangingPunct="1">
              <a:defRPr/>
            </a:pPr>
            <a:r>
              <a:rPr lang="ko-KR" altLang="en-US" b="1" spc="-100" dirty="0">
                <a:latin typeface="맑은 고딕"/>
                <a:ea typeface="맑은 고딕"/>
              </a:rPr>
              <a:t>■ 거버넌스</a:t>
            </a:r>
            <a:r>
              <a:rPr lang="en-US" altLang="ko-KR" b="1" spc="-100" dirty="0">
                <a:latin typeface="Times New Roman"/>
                <a:ea typeface="맑은 고딕"/>
              </a:rPr>
              <a:t>(governance)</a:t>
            </a:r>
            <a:r>
              <a:rPr lang="ko-KR" altLang="en-US" b="1" spc="-100" dirty="0">
                <a:latin typeface="맑은 고딕"/>
                <a:ea typeface="맑은 고딕"/>
              </a:rPr>
              <a:t>란</a:t>
            </a:r>
            <a:r>
              <a:rPr lang="en-US" altLang="ko-KR" spc="-100" dirty="0">
                <a:latin typeface="HY헤드라인M"/>
                <a:ea typeface="HY헤드라인M"/>
              </a:rPr>
              <a:t>?,</a:t>
            </a:r>
            <a:r>
              <a:rPr lang="ko-KR" altLang="en-US" spc="-100" dirty="0">
                <a:latin typeface="HY헤드라인M"/>
                <a:ea typeface="HY헤드라인M"/>
              </a:rPr>
              <a:t> </a:t>
            </a:r>
          </a:p>
          <a:p>
            <a:pPr marL="266700" indent="-266700" eaLnBrk="1" latinLnBrk="1" hangingPunct="1">
              <a:buFont typeface="Wingdings"/>
              <a:buChar char="Ø"/>
              <a:defRPr/>
            </a:pPr>
            <a:endParaRPr lang="en-US" altLang="ko-KR" sz="200" dirty="0">
              <a:latin typeface="HY헤드라인M"/>
              <a:ea typeface="HY헤드라인M"/>
            </a:endParaRPr>
          </a:p>
          <a:p>
            <a:pPr marL="355600" lvl="1" indent="-177800" eaLnBrk="1" latinLnBrk="1" hangingPunct="1">
              <a:lnSpc>
                <a:spcPts val="2500"/>
              </a:lnSpc>
              <a:defRPr/>
            </a:pPr>
            <a:r>
              <a:rPr lang="en-US" altLang="ko-KR" sz="2400" spc="-100" dirty="0">
                <a:solidFill>
                  <a:srgbClr val="3333FF"/>
                </a:solidFill>
                <a:latin typeface="Times New Roman"/>
                <a:ea typeface="HY헤드라인M"/>
              </a:rPr>
              <a:t>-</a:t>
            </a:r>
            <a:r>
              <a:rPr lang="en-US" altLang="ko-KR" sz="2400" spc="-100" dirty="0">
                <a:solidFill>
                  <a:srgbClr val="3333FF"/>
                </a:solidFill>
                <a:latin typeface="HY헤드라인M"/>
                <a:ea typeface="HY헤드라인M"/>
              </a:rPr>
              <a:t> </a:t>
            </a:r>
            <a:r>
              <a:rPr lang="ko-KR" altLang="en-US" sz="1600" spc="-100" dirty="0">
                <a:solidFill>
                  <a:srgbClr val="3333FF"/>
                </a:solidFill>
                <a:latin typeface="HY헤드라인M"/>
                <a:ea typeface="HY헤드라인M"/>
              </a:rPr>
              <a:t>일정한 조직이나 지역에 대해 정부</a:t>
            </a:r>
            <a:r>
              <a:rPr lang="en-US" altLang="ko-KR" sz="1600" spc="-100" dirty="0">
                <a:solidFill>
                  <a:srgbClr val="3333FF"/>
                </a:solidFill>
                <a:latin typeface="HY헤드라인M"/>
                <a:ea typeface="HY헤드라인M"/>
              </a:rPr>
              <a:t>, </a:t>
            </a:r>
            <a:r>
              <a:rPr lang="ko-KR" altLang="en-US" sz="1600" spc="-100" dirty="0">
                <a:solidFill>
                  <a:srgbClr val="3333FF"/>
                </a:solidFill>
                <a:latin typeface="HY헤드라인M"/>
                <a:ea typeface="HY헤드라인M"/>
              </a:rPr>
              <a:t>시장</a:t>
            </a:r>
            <a:r>
              <a:rPr lang="en-US" altLang="ko-KR" sz="1600" spc="-100" dirty="0">
                <a:solidFill>
                  <a:srgbClr val="3333FF"/>
                </a:solidFill>
                <a:latin typeface="HY헤드라인M"/>
                <a:ea typeface="HY헤드라인M"/>
              </a:rPr>
              <a:t>, </a:t>
            </a:r>
            <a:r>
              <a:rPr lang="ko-KR" altLang="en-US" sz="1600" spc="-100" dirty="0">
                <a:solidFill>
                  <a:srgbClr val="3333FF"/>
                </a:solidFill>
                <a:latin typeface="HY헤드라인M"/>
                <a:ea typeface="HY헤드라인M"/>
              </a:rPr>
              <a:t>네트워크가 법</a:t>
            </a:r>
            <a:r>
              <a:rPr lang="en-US" altLang="ko-KR" sz="1600" spc="-100" dirty="0">
                <a:solidFill>
                  <a:srgbClr val="3333FF"/>
                </a:solidFill>
                <a:latin typeface="HY헤드라인M"/>
                <a:ea typeface="HY헤드라인M"/>
              </a:rPr>
              <a:t>, </a:t>
            </a:r>
            <a:r>
              <a:rPr lang="ko-KR" altLang="en-US" sz="1600" spc="-100" dirty="0">
                <a:solidFill>
                  <a:srgbClr val="3333FF"/>
                </a:solidFill>
                <a:latin typeface="HY헤드라인M"/>
                <a:ea typeface="HY헤드라인M"/>
              </a:rPr>
              <a:t>규범</a:t>
            </a:r>
            <a:r>
              <a:rPr lang="en-US" altLang="ko-KR" sz="1600" spc="-100" dirty="0">
                <a:solidFill>
                  <a:srgbClr val="3333FF"/>
                </a:solidFill>
                <a:latin typeface="HY헤드라인M"/>
                <a:ea typeface="HY헤드라인M"/>
              </a:rPr>
              <a:t>, </a:t>
            </a:r>
            <a:r>
              <a:rPr lang="ko-KR" altLang="en-US" sz="1600" spc="-100" dirty="0">
                <a:solidFill>
                  <a:srgbClr val="3333FF"/>
                </a:solidFill>
                <a:latin typeface="HY헤드라인M"/>
                <a:ea typeface="HY헤드라인M"/>
              </a:rPr>
              <a:t>권력</a:t>
            </a:r>
            <a:r>
              <a:rPr lang="en-US" altLang="ko-KR" sz="1600" spc="-100" dirty="0">
                <a:solidFill>
                  <a:srgbClr val="3333FF"/>
                </a:solidFill>
                <a:latin typeface="HY헤드라인M"/>
                <a:ea typeface="HY헤드라인M"/>
              </a:rPr>
              <a:t>, </a:t>
            </a:r>
            <a:r>
              <a:rPr lang="ko-KR" altLang="en-US" sz="1600" spc="-100" dirty="0">
                <a:solidFill>
                  <a:srgbClr val="3333FF"/>
                </a:solidFill>
                <a:latin typeface="HY헤드라인M"/>
                <a:ea typeface="HY헤드라인M"/>
              </a:rPr>
              <a:t>언어 등을 통해 다스리는 모든 과정을 말하는 것으로 의사결정과 운영시스템 전체를 말함</a:t>
            </a:r>
            <a:r>
              <a:rPr lang="en-US" altLang="ko-KR" sz="1600" spc="-100" dirty="0">
                <a:solidFill>
                  <a:srgbClr val="3333FF"/>
                </a:solidFill>
                <a:latin typeface="HY헤드라인M"/>
                <a:ea typeface="HY헤드라인M"/>
              </a:rPr>
              <a:t>.</a:t>
            </a:r>
          </a:p>
          <a:p>
            <a:pPr marL="355600" lvl="1" indent="-177800" eaLnBrk="1" latinLnBrk="1" hangingPunct="1">
              <a:lnSpc>
                <a:spcPts val="2500"/>
              </a:lnSpc>
              <a:defRPr/>
            </a:pPr>
            <a:r>
              <a:rPr lang="en-US" altLang="ko-KR" sz="1600" spc="-100" dirty="0">
                <a:solidFill>
                  <a:srgbClr val="3333FF"/>
                </a:solidFill>
                <a:latin typeface="Times New Roman"/>
                <a:ea typeface="HY헤드라인M"/>
              </a:rPr>
              <a:t>-  </a:t>
            </a:r>
            <a:r>
              <a:rPr lang="ko-KR" altLang="en-US" sz="1600" spc="-100" dirty="0">
                <a:solidFill>
                  <a:srgbClr val="3333FF"/>
                </a:solidFill>
                <a:latin typeface="HY헤드라인M"/>
                <a:ea typeface="HY헤드라인M"/>
              </a:rPr>
              <a:t>기업지배구조</a:t>
            </a:r>
            <a:r>
              <a:rPr lang="en-US" altLang="ko-KR" sz="1600" b="1" spc="-100" dirty="0">
                <a:solidFill>
                  <a:srgbClr val="3333FF"/>
                </a:solidFill>
                <a:latin typeface="Times New Roman"/>
                <a:ea typeface="HY헤드라인M"/>
              </a:rPr>
              <a:t>(corporate governance)</a:t>
            </a:r>
            <a:r>
              <a:rPr lang="en-US" altLang="ko-KR" sz="1600" spc="-100" dirty="0">
                <a:solidFill>
                  <a:srgbClr val="3333FF"/>
                </a:solidFill>
                <a:latin typeface="HY헤드라인M"/>
                <a:ea typeface="HY헤드라인M"/>
              </a:rPr>
              <a:t>, </a:t>
            </a:r>
            <a:r>
              <a:rPr lang="ko-KR" altLang="en-US" sz="1600" spc="-100" dirty="0">
                <a:solidFill>
                  <a:srgbClr val="3333FF"/>
                </a:solidFill>
                <a:latin typeface="HY헤드라인M"/>
                <a:ea typeface="HY헤드라인M"/>
              </a:rPr>
              <a:t>지방</a:t>
            </a:r>
            <a:r>
              <a:rPr lang="en-US" altLang="ko-KR" sz="1600" spc="-100" dirty="0">
                <a:solidFill>
                  <a:srgbClr val="3333FF"/>
                </a:solidFill>
                <a:latin typeface="HY헤드라인M"/>
                <a:ea typeface="HY헤드라인M"/>
              </a:rPr>
              <a:t>/</a:t>
            </a:r>
            <a:r>
              <a:rPr lang="ko-KR" altLang="en-US" sz="1600" spc="-100" dirty="0">
                <a:solidFill>
                  <a:srgbClr val="3333FF"/>
                </a:solidFill>
                <a:latin typeface="HY헤드라인M"/>
                <a:ea typeface="HY헤드라인M"/>
              </a:rPr>
              <a:t>지역</a:t>
            </a:r>
            <a:r>
              <a:rPr lang="en-US" altLang="ko-KR" sz="1600" spc="-100" dirty="0">
                <a:solidFill>
                  <a:srgbClr val="3333FF"/>
                </a:solidFill>
                <a:latin typeface="Times New Roman"/>
                <a:ea typeface="HY헤드라인M"/>
              </a:rPr>
              <a:t>(local/regional) </a:t>
            </a:r>
            <a:r>
              <a:rPr lang="ko-KR" altLang="en-US" sz="1600" spc="-100" dirty="0">
                <a:solidFill>
                  <a:srgbClr val="3333FF"/>
                </a:solidFill>
                <a:latin typeface="Times New Roman"/>
                <a:ea typeface="HY헤드라인M"/>
              </a:rPr>
              <a:t>지배구조</a:t>
            </a:r>
            <a:r>
              <a:rPr lang="en-US" altLang="ko-KR" sz="1600" b="1" spc="-100" dirty="0">
                <a:solidFill>
                  <a:srgbClr val="3333FF"/>
                </a:solidFill>
                <a:latin typeface="Times New Roman"/>
                <a:ea typeface="HY헤드라인M"/>
              </a:rPr>
              <a:t>(governance) </a:t>
            </a:r>
            <a:r>
              <a:rPr lang="ko-KR" altLang="en-US" sz="1600" b="1" spc="-100" dirty="0">
                <a:solidFill>
                  <a:srgbClr val="3333FF"/>
                </a:solidFill>
                <a:latin typeface="Times New Roman"/>
                <a:ea typeface="HY헤드라인M"/>
              </a:rPr>
              <a:t>라고 할 수 있음</a:t>
            </a:r>
            <a:r>
              <a:rPr lang="en-US" altLang="ko-KR" sz="1600" b="1" spc="-100" dirty="0">
                <a:solidFill>
                  <a:srgbClr val="3333FF"/>
                </a:solidFill>
                <a:latin typeface="Times New Roman"/>
                <a:ea typeface="HY헤드라인M"/>
              </a:rPr>
              <a:t>.</a:t>
            </a:r>
          </a:p>
          <a:p>
            <a:pPr marL="355600" lvl="1" indent="-177800" eaLnBrk="1" latinLnBrk="1" hangingPunct="1">
              <a:lnSpc>
                <a:spcPts val="2500"/>
              </a:lnSpc>
              <a:buFontTx/>
              <a:buChar char="-"/>
              <a:defRPr/>
            </a:pPr>
            <a:r>
              <a:rPr lang="ko-KR" altLang="en-US" sz="1600" spc="-100" dirty="0">
                <a:solidFill>
                  <a:srgbClr val="3333FF"/>
                </a:solidFill>
                <a:latin typeface="Times New Roman"/>
                <a:ea typeface="HY헤드라인M"/>
              </a:rPr>
              <a:t>지방자치단체</a:t>
            </a:r>
            <a:r>
              <a:rPr lang="en-US" altLang="ko-KR" sz="1600" spc="-100" dirty="0">
                <a:solidFill>
                  <a:srgbClr val="3333FF"/>
                </a:solidFill>
                <a:latin typeface="Times New Roman"/>
                <a:ea typeface="HY헤드라인M"/>
              </a:rPr>
              <a:t>(</a:t>
            </a:r>
            <a:r>
              <a:rPr lang="ko-KR" altLang="en-US" sz="1600" spc="-100" dirty="0">
                <a:solidFill>
                  <a:srgbClr val="3333FF"/>
                </a:solidFill>
                <a:latin typeface="Times New Roman"/>
                <a:ea typeface="HY헤드라인M"/>
              </a:rPr>
              <a:t>도청</a:t>
            </a:r>
            <a:r>
              <a:rPr lang="en-US" altLang="ko-KR" sz="1600" spc="-100" dirty="0">
                <a:solidFill>
                  <a:srgbClr val="3333FF"/>
                </a:solidFill>
                <a:latin typeface="Times New Roman"/>
                <a:ea typeface="HY헤드라인M"/>
              </a:rPr>
              <a:t>,</a:t>
            </a:r>
            <a:r>
              <a:rPr lang="ko-KR" altLang="en-US" sz="1600" spc="-100" dirty="0">
                <a:solidFill>
                  <a:srgbClr val="3333FF"/>
                </a:solidFill>
                <a:latin typeface="Times New Roman"/>
                <a:ea typeface="HY헤드라인M"/>
              </a:rPr>
              <a:t> 시청</a:t>
            </a:r>
            <a:r>
              <a:rPr lang="en-US" altLang="ko-KR" sz="1600" spc="-100" dirty="0">
                <a:solidFill>
                  <a:srgbClr val="3333FF"/>
                </a:solidFill>
                <a:latin typeface="Times New Roman"/>
                <a:ea typeface="HY헤드라인M"/>
              </a:rPr>
              <a:t>)</a:t>
            </a:r>
            <a:r>
              <a:rPr lang="ko-KR" altLang="en-US" sz="1600" spc="-100" dirty="0">
                <a:solidFill>
                  <a:srgbClr val="3333FF"/>
                </a:solidFill>
                <a:latin typeface="Times New Roman"/>
                <a:ea typeface="HY헤드라인M"/>
              </a:rPr>
              <a:t>과 도</a:t>
            </a:r>
            <a:r>
              <a:rPr lang="en-US" altLang="ko-KR" sz="1600" spc="-100" dirty="0">
                <a:solidFill>
                  <a:srgbClr val="3333FF"/>
                </a:solidFill>
                <a:latin typeface="Times New Roman"/>
                <a:ea typeface="HY헤드라인M"/>
              </a:rPr>
              <a:t>,</a:t>
            </a:r>
            <a:r>
              <a:rPr lang="ko-KR" altLang="en-US" sz="1600" spc="-100" dirty="0">
                <a:solidFill>
                  <a:srgbClr val="3333FF"/>
                </a:solidFill>
                <a:latin typeface="Times New Roman"/>
                <a:ea typeface="HY헤드라인M"/>
              </a:rPr>
              <a:t> 시의회는 정치적 지배구조</a:t>
            </a:r>
            <a:r>
              <a:rPr lang="en-US" altLang="ko-KR" sz="1600" spc="-100" dirty="0">
                <a:solidFill>
                  <a:srgbClr val="3333FF"/>
                </a:solidFill>
                <a:latin typeface="Times New Roman"/>
                <a:ea typeface="HY헤드라인M"/>
              </a:rPr>
              <a:t>(political governance)</a:t>
            </a:r>
            <a:r>
              <a:rPr lang="ko-KR" altLang="en-US" sz="1600" spc="-100" dirty="0">
                <a:solidFill>
                  <a:srgbClr val="3333FF"/>
                </a:solidFill>
                <a:latin typeface="Times New Roman"/>
                <a:ea typeface="HY헤드라인M"/>
              </a:rPr>
              <a:t>이며</a:t>
            </a:r>
            <a:r>
              <a:rPr lang="en-US" altLang="ko-KR" sz="1600" spc="-100" dirty="0">
                <a:solidFill>
                  <a:srgbClr val="3333FF"/>
                </a:solidFill>
                <a:latin typeface="Times New Roman"/>
                <a:ea typeface="HY헤드라인M"/>
              </a:rPr>
              <a:t>,  </a:t>
            </a:r>
            <a:r>
              <a:rPr lang="ko-KR" altLang="en-US" sz="1600" spc="-100" dirty="0">
                <a:solidFill>
                  <a:srgbClr val="3333FF"/>
                </a:solidFill>
                <a:latin typeface="Times New Roman"/>
                <a:ea typeface="HY헤드라인M"/>
              </a:rPr>
              <a:t>지역 산업과 고용은  지역상공회의소 등 기업인 단체</a:t>
            </a:r>
            <a:r>
              <a:rPr lang="en-US" altLang="ko-KR" sz="1600" spc="-100" dirty="0">
                <a:solidFill>
                  <a:srgbClr val="3333FF"/>
                </a:solidFill>
                <a:latin typeface="Times New Roman"/>
                <a:ea typeface="HY헤드라인M"/>
              </a:rPr>
              <a:t>, </a:t>
            </a:r>
            <a:r>
              <a:rPr lang="ko-KR" altLang="en-US" sz="1600" spc="-100" dirty="0">
                <a:solidFill>
                  <a:srgbClr val="3333FF"/>
                </a:solidFill>
                <a:latin typeface="Times New Roman"/>
                <a:ea typeface="HY헤드라인M"/>
              </a:rPr>
              <a:t>자영업자단체</a:t>
            </a:r>
            <a:r>
              <a:rPr lang="en-US" altLang="ko-KR" sz="1600" spc="-100" dirty="0">
                <a:solidFill>
                  <a:srgbClr val="3333FF"/>
                </a:solidFill>
                <a:latin typeface="Times New Roman"/>
                <a:ea typeface="HY헤드라인M"/>
              </a:rPr>
              <a:t>, </a:t>
            </a:r>
            <a:r>
              <a:rPr lang="ko-KR" altLang="en-US" sz="1600" spc="-100" dirty="0">
                <a:solidFill>
                  <a:srgbClr val="3333FF"/>
                </a:solidFill>
                <a:latin typeface="Times New Roman"/>
                <a:ea typeface="HY헤드라인M"/>
              </a:rPr>
              <a:t>지역주민</a:t>
            </a:r>
            <a:r>
              <a:rPr lang="en-US" altLang="ko-KR" sz="1600" spc="-100" dirty="0">
                <a:solidFill>
                  <a:srgbClr val="3333FF"/>
                </a:solidFill>
                <a:latin typeface="Times New Roman"/>
                <a:ea typeface="HY헤드라인M"/>
              </a:rPr>
              <a:t>,  </a:t>
            </a:r>
            <a:r>
              <a:rPr lang="ko-KR" altLang="en-US" sz="1600" spc="-100" dirty="0">
                <a:solidFill>
                  <a:srgbClr val="3333FF"/>
                </a:solidFill>
                <a:latin typeface="Times New Roman"/>
                <a:ea typeface="HY헤드라인M"/>
              </a:rPr>
              <a:t>노조</a:t>
            </a:r>
            <a:r>
              <a:rPr lang="en-US" altLang="ko-KR" sz="1600" spc="-100" dirty="0">
                <a:solidFill>
                  <a:srgbClr val="3333FF"/>
                </a:solidFill>
                <a:latin typeface="Times New Roman"/>
                <a:ea typeface="HY헤드라인M"/>
              </a:rPr>
              <a:t>, </a:t>
            </a:r>
            <a:r>
              <a:rPr lang="ko-KR" altLang="en-US" sz="1600" spc="-100" dirty="0">
                <a:solidFill>
                  <a:srgbClr val="3333FF"/>
                </a:solidFill>
                <a:latin typeface="Times New Roman"/>
                <a:ea typeface="HY헤드라인M"/>
              </a:rPr>
              <a:t>근로자 등 이해관계자들이 다양하게 참여하고 결정하여 운영하고 있음</a:t>
            </a:r>
            <a:r>
              <a:rPr lang="en-US" altLang="ko-KR" sz="1600" spc="-100" dirty="0">
                <a:solidFill>
                  <a:srgbClr val="3333FF"/>
                </a:solidFill>
                <a:latin typeface="Times New Roman"/>
                <a:ea typeface="HY헤드라인M"/>
              </a:rPr>
              <a:t>.</a:t>
            </a: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FE163D19-4907-4A96-961B-7C5B76114D34}"/>
              </a:ext>
            </a:extLst>
          </p:cNvPr>
          <p:cNvSpPr/>
          <p:nvPr/>
        </p:nvSpPr>
        <p:spPr>
          <a:xfrm>
            <a:off x="179388" y="3501008"/>
            <a:ext cx="8713787" cy="3018775"/>
          </a:xfrm>
          <a:prstGeom prst="rect">
            <a:avLst/>
          </a:prstGeom>
          <a:solidFill>
            <a:srgbClr val="FFFFCC"/>
          </a:solidFill>
        </p:spPr>
        <p:txBody>
          <a:bodyPr>
            <a:spAutoFit/>
          </a:bodyPr>
          <a:lstStyle/>
          <a:p>
            <a:pPr marL="266700" indent="-266700" eaLnBrk="1" latinLnBrk="1" hangingPunct="1">
              <a:defRPr/>
            </a:pPr>
            <a:r>
              <a:rPr lang="ko-KR" altLang="en-US" sz="2000" b="1" spc="-100" dirty="0">
                <a:solidFill>
                  <a:srgbClr val="FF0000"/>
                </a:solidFill>
                <a:latin typeface="맑은 고딕"/>
                <a:ea typeface="맑은 고딕"/>
              </a:rPr>
              <a:t>■ 지역의 소기업</a:t>
            </a:r>
            <a:r>
              <a:rPr lang="en-US" altLang="ko-KR" sz="2000" b="1" spc="-100" dirty="0">
                <a:solidFill>
                  <a:srgbClr val="FF0000"/>
                </a:solidFill>
                <a:latin typeface="맑은 고딕"/>
                <a:ea typeface="맑은 고딕"/>
              </a:rPr>
              <a:t>/</a:t>
            </a:r>
            <a:r>
              <a:rPr lang="ko-KR" altLang="en-US" sz="2000" b="1" spc="-100" dirty="0">
                <a:solidFill>
                  <a:srgbClr val="FF0000"/>
                </a:solidFill>
                <a:latin typeface="맑은 고딕"/>
                <a:ea typeface="맑은 고딕"/>
              </a:rPr>
              <a:t>자영업 기반 </a:t>
            </a:r>
            <a:r>
              <a:rPr lang="ko-KR" altLang="en-US" sz="2000" b="1" spc="-100" dirty="0" err="1">
                <a:solidFill>
                  <a:srgbClr val="FF0000"/>
                </a:solidFill>
                <a:latin typeface="맑은 고딕"/>
                <a:ea typeface="맑은 고딕"/>
              </a:rPr>
              <a:t>산업조직</a:t>
            </a:r>
            <a:endParaRPr lang="en-US" altLang="ko-KR" b="1" spc="-100" dirty="0">
              <a:solidFill>
                <a:srgbClr val="FF0000"/>
              </a:solidFill>
              <a:latin typeface="맑은 고딕"/>
              <a:ea typeface="맑은 고딕"/>
            </a:endParaRPr>
          </a:p>
          <a:p>
            <a:pPr marL="541338" lvl="1" indent="-363538" eaLnBrk="1" latinLnBrk="1" hangingPunct="1">
              <a:lnSpc>
                <a:spcPts val="2500"/>
              </a:lnSpc>
              <a:defRPr/>
            </a:pPr>
            <a:r>
              <a:rPr lang="az-Cyrl-AZ" altLang="ko-KR" b="1" spc="-100" dirty="0">
                <a:solidFill>
                  <a:srgbClr val="3333FF"/>
                </a:solidFill>
                <a:latin typeface="맑은 고딕"/>
                <a:ea typeface="맑은 고딕"/>
              </a:rPr>
              <a:t>о</a:t>
            </a:r>
            <a:r>
              <a:rPr lang="en-US" altLang="ko-KR" spc="-100" dirty="0">
                <a:solidFill>
                  <a:srgbClr val="3333FF"/>
                </a:solidFill>
                <a:latin typeface="HY헤드라인M"/>
                <a:ea typeface="HY헤드라인M"/>
              </a:rPr>
              <a:t> </a:t>
            </a:r>
            <a:r>
              <a:rPr lang="ko-KR" altLang="en-US" spc="-100" dirty="0">
                <a:solidFill>
                  <a:srgbClr val="3333FF"/>
                </a:solidFill>
                <a:latin typeface="HY헤드라인M"/>
                <a:ea typeface="HY헤드라인M"/>
              </a:rPr>
              <a:t>지역</a:t>
            </a:r>
            <a:r>
              <a:rPr lang="en-US" altLang="ko-KR" spc="-100" dirty="0">
                <a:solidFill>
                  <a:srgbClr val="3333FF"/>
                </a:solidFill>
                <a:latin typeface="HY헤드라인M"/>
                <a:ea typeface="HY헤드라인M"/>
              </a:rPr>
              <a:t>(</a:t>
            </a:r>
            <a:r>
              <a:rPr lang="ko-KR" altLang="en-US" spc="-100" dirty="0">
                <a:solidFill>
                  <a:srgbClr val="3333FF"/>
                </a:solidFill>
                <a:latin typeface="HY헤드라인M"/>
                <a:ea typeface="HY헤드라인M"/>
              </a:rPr>
              <a:t>산업과 고용</a:t>
            </a:r>
            <a:r>
              <a:rPr lang="en-US" altLang="ko-KR" spc="-100" dirty="0">
                <a:solidFill>
                  <a:srgbClr val="3333FF"/>
                </a:solidFill>
                <a:latin typeface="HY헤드라인M"/>
                <a:ea typeface="HY헤드라인M"/>
              </a:rPr>
              <a:t>)</a:t>
            </a:r>
            <a:r>
              <a:rPr lang="ko-KR" altLang="en-US" spc="-100" dirty="0">
                <a:solidFill>
                  <a:srgbClr val="3333FF"/>
                </a:solidFill>
                <a:latin typeface="HY헤드라인M"/>
                <a:ea typeface="HY헤드라인M"/>
              </a:rPr>
              <a:t> 조직은 하나의 거버넌스</a:t>
            </a:r>
          </a:p>
          <a:p>
            <a:pPr marL="355600" lvl="1" indent="-177800" eaLnBrk="1" latinLnBrk="1" hangingPunct="1">
              <a:lnSpc>
                <a:spcPts val="2500"/>
              </a:lnSpc>
              <a:buFontTx/>
              <a:buChar char="-"/>
              <a:defRPr/>
            </a:pPr>
            <a:r>
              <a:rPr lang="ko-KR" altLang="en-US" sz="1600" b="1" spc="-100" dirty="0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가령</a:t>
            </a:r>
            <a:r>
              <a:rPr lang="en-US" altLang="ko-KR" sz="1600" b="1" spc="-100" dirty="0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spc="-100" dirty="0" err="1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마을어촌계</a:t>
            </a:r>
            <a:r>
              <a:rPr lang="en-US" altLang="ko-KR" sz="1600" b="1" spc="-100" dirty="0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600" b="1" spc="-100" dirty="0" err="1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상인회</a:t>
            </a:r>
            <a:r>
              <a:rPr lang="en-US" altLang="ko-KR" sz="1600" b="1" spc="-100" dirty="0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600" b="1" spc="-100" dirty="0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지역농업조직도 마을의 어업</a:t>
            </a:r>
            <a:r>
              <a:rPr lang="en-US" altLang="ko-KR" sz="1600" b="1" spc="-100" dirty="0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600" b="1" spc="-100" dirty="0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상업</a:t>
            </a:r>
            <a:r>
              <a:rPr lang="en-US" altLang="ko-KR" sz="1600" b="1" spc="-100" dirty="0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600" b="1" spc="-100" dirty="0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농업을 관장하는 하나의 거버넌스</a:t>
            </a:r>
            <a:r>
              <a:rPr lang="en-US" altLang="ko-KR" sz="1600" b="1" spc="-100" dirty="0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spc="-100" dirty="0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지역 </a:t>
            </a:r>
            <a:r>
              <a:rPr lang="ko-KR" altLang="en-US" sz="1600" b="1" spc="-100" dirty="0" err="1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한우협회나</a:t>
            </a:r>
            <a:r>
              <a:rPr lang="ko-KR" altLang="en-US" sz="1600" b="1" spc="-100" dirty="0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600" b="1" spc="-100" dirty="0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**</a:t>
            </a:r>
            <a:r>
              <a:rPr lang="ko-KR" altLang="en-US" sz="1600" b="1" spc="-100" dirty="0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시장상인번영회 등 다양한 형태로 이미 존재</a:t>
            </a:r>
          </a:p>
          <a:p>
            <a:pPr marL="355600" lvl="1" indent="-177800" eaLnBrk="1" latinLnBrk="1" hangingPunct="1">
              <a:lnSpc>
                <a:spcPts val="2500"/>
              </a:lnSpc>
              <a:buFontTx/>
              <a:buChar char="-"/>
              <a:defRPr/>
            </a:pPr>
            <a:r>
              <a:rPr lang="ko-KR" altLang="en-US" sz="1600" b="1" spc="-100" dirty="0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다만 이런 조직이 존재하는 것과  그런 조직들이 제 역할을 하는 것은 별개 </a:t>
            </a:r>
            <a:r>
              <a:rPr lang="en-US" altLang="ko-KR" sz="1600" b="1" spc="-100" dirty="0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– </a:t>
            </a:r>
            <a:r>
              <a:rPr lang="ko-KR" altLang="en-US" sz="1600" b="1" spc="-10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공동체적 목적</a:t>
            </a:r>
          </a:p>
          <a:p>
            <a:pPr marL="355600" lvl="1" indent="-177800" eaLnBrk="1" latinLnBrk="1" hangingPunct="1">
              <a:lnSpc>
                <a:spcPts val="2500"/>
              </a:lnSpc>
              <a:buFontTx/>
              <a:buChar char="-"/>
              <a:defRPr/>
            </a:pPr>
            <a:r>
              <a:rPr lang="ko-KR" altLang="en-US" sz="1600" b="1" spc="-100" dirty="0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많은 지역산업 관련조직들이 단순히 </a:t>
            </a:r>
            <a:r>
              <a:rPr lang="ko-KR" altLang="en-US" sz="1600" b="1" spc="-100" dirty="0" err="1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이익방어적</a:t>
            </a:r>
            <a:r>
              <a:rPr lang="ko-KR" altLang="en-US" sz="1600" b="1" spc="-100" dirty="0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목적</a:t>
            </a:r>
            <a:r>
              <a:rPr lang="en-US" altLang="ko-KR" sz="1600" b="1" spc="-100" dirty="0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 </a:t>
            </a:r>
            <a:r>
              <a:rPr lang="ko-KR" altLang="en-US" sz="1600" b="1" spc="-100" dirty="0" err="1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정부로비나</a:t>
            </a:r>
            <a:r>
              <a:rPr lang="ko-KR" altLang="en-US" sz="1600" b="1" spc="-100" dirty="0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600" b="1" spc="-100" dirty="0" err="1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지원수혜</a:t>
            </a:r>
            <a:r>
              <a:rPr lang="ko-KR" altLang="en-US" sz="1600" b="1" spc="-100" dirty="0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목적 설립</a:t>
            </a:r>
            <a:r>
              <a:rPr lang="en-US" altLang="ko-KR" sz="1600" b="1" spc="-100" dirty="0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600" b="1" spc="-100" dirty="0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운영 </a:t>
            </a:r>
          </a:p>
          <a:p>
            <a:pPr marL="355600" lvl="1" indent="-177800" eaLnBrk="1" latinLnBrk="1" hangingPunct="1">
              <a:defRPr/>
            </a:pPr>
            <a:r>
              <a:rPr lang="az-Cyrl-AZ" altLang="ko-KR" b="1" spc="-100" dirty="0">
                <a:solidFill>
                  <a:srgbClr val="3333FF"/>
                </a:solidFill>
                <a:latin typeface="맑은 고딕"/>
                <a:ea typeface="맑은 고딕"/>
              </a:rPr>
              <a:t>о </a:t>
            </a:r>
            <a:r>
              <a:rPr lang="ko-KR" altLang="en-US" b="1" spc="-100" dirty="0">
                <a:solidFill>
                  <a:srgbClr val="3333FF"/>
                </a:solidFill>
                <a:latin typeface="맑은 고딕"/>
                <a:ea typeface="맑은 고딕"/>
              </a:rPr>
              <a:t>지역</a:t>
            </a:r>
            <a:r>
              <a:rPr lang="en-US" altLang="ko-KR" b="1" spc="-100" dirty="0">
                <a:solidFill>
                  <a:srgbClr val="3333FF"/>
                </a:solidFill>
                <a:latin typeface="맑은 고딕"/>
                <a:ea typeface="맑은 고딕"/>
              </a:rPr>
              <a:t>(</a:t>
            </a:r>
            <a:r>
              <a:rPr lang="ko-KR" altLang="en-US" b="1" spc="-100" dirty="0">
                <a:solidFill>
                  <a:srgbClr val="3333FF"/>
                </a:solidFill>
                <a:latin typeface="맑은 고딕"/>
                <a:ea typeface="맑은 고딕"/>
              </a:rPr>
              <a:t>산업과 고용</a:t>
            </a:r>
            <a:r>
              <a:rPr lang="en-US" altLang="ko-KR" b="1" spc="-100" dirty="0">
                <a:solidFill>
                  <a:srgbClr val="3333FF"/>
                </a:solidFill>
                <a:latin typeface="맑은 고딕"/>
                <a:ea typeface="맑은 고딕"/>
              </a:rPr>
              <a:t>)</a:t>
            </a:r>
            <a:r>
              <a:rPr lang="ko-KR" altLang="en-US" b="1" spc="-100" dirty="0">
                <a:solidFill>
                  <a:srgbClr val="3333FF"/>
                </a:solidFill>
                <a:latin typeface="맑은 고딕"/>
                <a:ea typeface="맑은 고딕"/>
              </a:rPr>
              <a:t> 거버넌스의 역할</a:t>
            </a:r>
          </a:p>
          <a:p>
            <a:pPr marL="180975" lvl="1" indent="-3175" eaLnBrk="1" latinLnBrk="1" hangingPunct="1">
              <a:buFontTx/>
              <a:buChar char="-"/>
              <a:defRPr/>
            </a:pPr>
            <a:r>
              <a:rPr lang="ko-KR" altLang="en-US" sz="1600" spc="-100" dirty="0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이를 통해 무엇을 하려하고 있고 무엇을 해 </a:t>
            </a:r>
            <a:r>
              <a:rPr lang="ko-KR" altLang="en-US" sz="1600" spc="-100" dirty="0" err="1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왔는가가</a:t>
            </a:r>
            <a:r>
              <a:rPr lang="ko-KR" altLang="en-US" sz="1600" spc="-100" dirty="0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중요함</a:t>
            </a:r>
            <a:r>
              <a:rPr lang="en-US" altLang="ko-KR" sz="1600" spc="-100" dirty="0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180975" lvl="1" indent="-3175" eaLnBrk="1" latinLnBrk="1" hangingPunct="1">
              <a:buFontTx/>
              <a:buChar char="-"/>
              <a:defRPr/>
            </a:pPr>
            <a:r>
              <a:rPr lang="ko-KR" altLang="en-US" sz="1600" spc="-100" dirty="0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이들 조직이 </a:t>
            </a:r>
            <a:r>
              <a:rPr lang="ko-KR" altLang="en-US" sz="1600" spc="-100" dirty="0" err="1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이익방어나</a:t>
            </a:r>
            <a:r>
              <a:rPr lang="ko-KR" altLang="en-US" sz="1600" spc="-100" dirty="0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600" spc="-100" dirty="0" err="1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정부로비나</a:t>
            </a:r>
            <a:r>
              <a:rPr lang="ko-KR" altLang="en-US" sz="1600" spc="-100" dirty="0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600" spc="-100" dirty="0" err="1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지원획득</a:t>
            </a:r>
            <a:r>
              <a:rPr lang="ko-KR" altLang="en-US" sz="1600" spc="-100" dirty="0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목적 이상으로 자신들의 사업과 관련한 시장실패를 보완하는 다양한 활동을 할 수 있도록 공동체적 기반 위에서</a:t>
            </a:r>
            <a:r>
              <a:rPr lang="en-US" altLang="ko-KR" sz="1600" spc="-100" dirty="0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600" spc="-100" dirty="0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활동범위</a:t>
            </a:r>
            <a:r>
              <a:rPr lang="en-US" altLang="ko-KR" sz="1600" spc="-100" dirty="0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spc="-100" dirty="0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전문성</a:t>
            </a:r>
            <a:r>
              <a:rPr lang="en-US" altLang="ko-KR" sz="1600" spc="-100" dirty="0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spc="-100" dirty="0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책임성을 높일 필요</a:t>
            </a:r>
            <a:endParaRPr lang="en-US" altLang="ko-KR" sz="1600" spc="-100" dirty="0">
              <a:solidFill>
                <a:srgbClr val="3333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074" y="108620"/>
            <a:ext cx="971550" cy="8001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E4700720-9E43-4F5E-A825-64C938C5C0E8}"/>
              </a:ext>
            </a:extLst>
          </p:cNvPr>
          <p:cNvSpPr/>
          <p:nvPr/>
        </p:nvSpPr>
        <p:spPr>
          <a:xfrm>
            <a:off x="216075" y="1052513"/>
            <a:ext cx="8677100" cy="554513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latinLnBrk="1" hangingPunct="1">
              <a:defRPr/>
            </a:pPr>
            <a:r>
              <a:rPr lang="ko-KR" altLang="en-US" sz="2000" b="1" dirty="0">
                <a:solidFill>
                  <a:schemeClr val="tx1"/>
                </a:solidFill>
              </a:rPr>
              <a:t>○ </a:t>
            </a:r>
            <a:r>
              <a:rPr lang="ko-KR" altLang="en-US" sz="2000" b="1" dirty="0" err="1">
                <a:solidFill>
                  <a:schemeClr val="tx1"/>
                </a:solidFill>
              </a:rPr>
              <a:t>규모경제의</a:t>
            </a:r>
            <a:r>
              <a:rPr lang="ko-KR" altLang="en-US" sz="2000" b="1" dirty="0">
                <a:solidFill>
                  <a:schemeClr val="tx1"/>
                </a:solidFill>
              </a:rPr>
              <a:t> 이익을 누리지 못하는 소기업</a:t>
            </a:r>
            <a:r>
              <a:rPr lang="en-US" altLang="ko-KR" sz="2000" b="1" dirty="0">
                <a:solidFill>
                  <a:schemeClr val="tx1"/>
                </a:solidFill>
              </a:rPr>
              <a:t>, </a:t>
            </a:r>
            <a:r>
              <a:rPr lang="ko-KR" altLang="en-US" sz="2000" b="1" dirty="0">
                <a:solidFill>
                  <a:schemeClr val="tx1"/>
                </a:solidFill>
              </a:rPr>
              <a:t>자영업자</a:t>
            </a:r>
          </a:p>
          <a:p>
            <a:pPr marL="180975" indent="-180975" eaLnBrk="1" latinLnBrk="1" hangingPunct="1">
              <a:buFontTx/>
              <a:buChar char="-"/>
              <a:defRPr/>
            </a:pPr>
            <a:r>
              <a:rPr lang="ko-KR" altLang="en-US" sz="1700" dirty="0">
                <a:solidFill>
                  <a:schemeClr val="tx1"/>
                </a:solidFill>
              </a:rPr>
              <a:t>각종 자원</a:t>
            </a:r>
            <a:r>
              <a:rPr lang="en-US" altLang="ko-KR" sz="1700" dirty="0">
                <a:solidFill>
                  <a:schemeClr val="tx1"/>
                </a:solidFill>
              </a:rPr>
              <a:t>(</a:t>
            </a:r>
            <a:r>
              <a:rPr lang="ko-KR" altLang="en-US" sz="1700" dirty="0">
                <a:solidFill>
                  <a:schemeClr val="tx1"/>
                </a:solidFill>
              </a:rPr>
              <a:t>재정</a:t>
            </a:r>
            <a:r>
              <a:rPr lang="en-US" altLang="ko-KR" sz="1700" dirty="0">
                <a:solidFill>
                  <a:schemeClr val="tx1"/>
                </a:solidFill>
              </a:rPr>
              <a:t>, </a:t>
            </a:r>
            <a:r>
              <a:rPr lang="ko-KR" altLang="en-US" sz="1700" dirty="0">
                <a:solidFill>
                  <a:schemeClr val="tx1"/>
                </a:solidFill>
              </a:rPr>
              <a:t>정보</a:t>
            </a:r>
            <a:r>
              <a:rPr lang="en-US" altLang="ko-KR" sz="1700" dirty="0">
                <a:solidFill>
                  <a:schemeClr val="tx1"/>
                </a:solidFill>
              </a:rPr>
              <a:t>, </a:t>
            </a:r>
            <a:r>
              <a:rPr lang="ko-KR" altLang="en-US" sz="1700" dirty="0">
                <a:solidFill>
                  <a:schemeClr val="tx1"/>
                </a:solidFill>
              </a:rPr>
              <a:t>지식</a:t>
            </a:r>
            <a:r>
              <a:rPr lang="en-US" altLang="ko-KR" sz="1700" dirty="0">
                <a:solidFill>
                  <a:schemeClr val="tx1"/>
                </a:solidFill>
              </a:rPr>
              <a:t>, </a:t>
            </a:r>
            <a:r>
              <a:rPr lang="ko-KR" altLang="en-US" sz="1700" dirty="0">
                <a:solidFill>
                  <a:schemeClr val="tx1"/>
                </a:solidFill>
              </a:rPr>
              <a:t>기술</a:t>
            </a:r>
            <a:r>
              <a:rPr lang="en-US" altLang="ko-KR" sz="1700" dirty="0">
                <a:solidFill>
                  <a:schemeClr val="tx1"/>
                </a:solidFill>
              </a:rPr>
              <a:t>) </a:t>
            </a:r>
            <a:r>
              <a:rPr lang="ko-KR" altLang="en-US" sz="1700" dirty="0">
                <a:solidFill>
                  <a:schemeClr val="tx1"/>
                </a:solidFill>
              </a:rPr>
              <a:t>등에 대한 개별적 접근 곤란</a:t>
            </a:r>
            <a:r>
              <a:rPr lang="en-US" altLang="ko-KR" sz="1700" dirty="0">
                <a:solidFill>
                  <a:schemeClr val="tx1"/>
                </a:solidFill>
              </a:rPr>
              <a:t>, </a:t>
            </a:r>
            <a:r>
              <a:rPr lang="ko-KR" altLang="en-US" sz="1700" dirty="0">
                <a:solidFill>
                  <a:schemeClr val="tx1"/>
                </a:solidFill>
              </a:rPr>
              <a:t>흡수</a:t>
            </a:r>
            <a:r>
              <a:rPr lang="en-US" altLang="ko-KR" sz="1700" dirty="0">
                <a:solidFill>
                  <a:schemeClr val="tx1"/>
                </a:solidFill>
              </a:rPr>
              <a:t>/</a:t>
            </a:r>
            <a:r>
              <a:rPr lang="ko-KR" altLang="en-US" sz="1700" dirty="0">
                <a:solidFill>
                  <a:schemeClr val="tx1"/>
                </a:solidFill>
              </a:rPr>
              <a:t>활용능력 부재</a:t>
            </a:r>
            <a:endParaRPr lang="en-US" altLang="ko-KR" sz="1700" dirty="0">
              <a:solidFill>
                <a:schemeClr val="tx1"/>
              </a:solidFill>
            </a:endParaRPr>
          </a:p>
          <a:p>
            <a:pPr marL="180975" indent="-180975" eaLnBrk="1" latinLnBrk="1" hangingPunct="1">
              <a:buFontTx/>
              <a:buChar char="-"/>
              <a:defRPr/>
            </a:pPr>
            <a:r>
              <a:rPr lang="ko-KR" altLang="en-US" sz="1700" dirty="0">
                <a:solidFill>
                  <a:schemeClr val="tx1"/>
                </a:solidFill>
              </a:rPr>
              <a:t>제품</a:t>
            </a:r>
            <a:r>
              <a:rPr lang="en-US" altLang="ko-KR" sz="1700" dirty="0">
                <a:solidFill>
                  <a:schemeClr val="tx1"/>
                </a:solidFill>
              </a:rPr>
              <a:t>/</a:t>
            </a:r>
            <a:r>
              <a:rPr lang="ko-KR" altLang="en-US" sz="1700" dirty="0">
                <a:solidFill>
                  <a:schemeClr val="tx1"/>
                </a:solidFill>
              </a:rPr>
              <a:t>서비스생산에서 자본조달</a:t>
            </a:r>
            <a:r>
              <a:rPr lang="en-US" altLang="ko-KR" sz="1700" dirty="0">
                <a:solidFill>
                  <a:schemeClr val="tx1"/>
                </a:solidFill>
              </a:rPr>
              <a:t>, </a:t>
            </a:r>
            <a:r>
              <a:rPr lang="ko-KR" altLang="en-US" sz="1700" dirty="0">
                <a:solidFill>
                  <a:schemeClr val="tx1"/>
                </a:solidFill>
              </a:rPr>
              <a:t>제품개발</a:t>
            </a:r>
            <a:r>
              <a:rPr lang="en-US" altLang="ko-KR" sz="1700" dirty="0">
                <a:solidFill>
                  <a:schemeClr val="tx1"/>
                </a:solidFill>
              </a:rPr>
              <a:t>, </a:t>
            </a:r>
            <a:r>
              <a:rPr lang="ko-KR" altLang="en-US" sz="1700" dirty="0">
                <a:solidFill>
                  <a:schemeClr val="tx1"/>
                </a:solidFill>
              </a:rPr>
              <a:t>품질관리</a:t>
            </a:r>
            <a:r>
              <a:rPr lang="en-US" altLang="ko-KR" sz="1700" dirty="0">
                <a:solidFill>
                  <a:schemeClr val="tx1"/>
                </a:solidFill>
              </a:rPr>
              <a:t>, </a:t>
            </a:r>
            <a:r>
              <a:rPr lang="ko-KR" altLang="en-US" sz="1700" dirty="0">
                <a:solidFill>
                  <a:schemeClr val="tx1"/>
                </a:solidFill>
              </a:rPr>
              <a:t>시장정보</a:t>
            </a:r>
            <a:r>
              <a:rPr lang="en-US" altLang="ko-KR" sz="1700" dirty="0">
                <a:solidFill>
                  <a:schemeClr val="tx1"/>
                </a:solidFill>
              </a:rPr>
              <a:t>, </a:t>
            </a:r>
            <a:r>
              <a:rPr lang="ko-KR" altLang="en-US" sz="1700" dirty="0">
                <a:solidFill>
                  <a:schemeClr val="tx1"/>
                </a:solidFill>
              </a:rPr>
              <a:t>브랜드</a:t>
            </a:r>
            <a:r>
              <a:rPr lang="en-US" altLang="ko-KR" sz="1700" dirty="0">
                <a:solidFill>
                  <a:schemeClr val="tx1"/>
                </a:solidFill>
              </a:rPr>
              <a:t>/</a:t>
            </a:r>
            <a:r>
              <a:rPr lang="ko-KR" altLang="en-US" sz="1700" dirty="0" err="1">
                <a:solidFill>
                  <a:schemeClr val="tx1"/>
                </a:solidFill>
              </a:rPr>
              <a:t>마켓팅을</a:t>
            </a:r>
            <a:r>
              <a:rPr lang="ko-KR" altLang="en-US" sz="1700" dirty="0">
                <a:solidFill>
                  <a:schemeClr val="tx1"/>
                </a:solidFill>
              </a:rPr>
              <a:t> 통한 시장개척</a:t>
            </a:r>
            <a:r>
              <a:rPr lang="en-US" altLang="ko-KR" sz="1700" dirty="0">
                <a:solidFill>
                  <a:schemeClr val="tx1"/>
                </a:solidFill>
              </a:rPr>
              <a:t>, </a:t>
            </a:r>
            <a:r>
              <a:rPr lang="ko-KR" altLang="en-US" sz="1700" dirty="0" err="1">
                <a:solidFill>
                  <a:schemeClr val="tx1"/>
                </a:solidFill>
              </a:rPr>
              <a:t>인력훈련과</a:t>
            </a:r>
            <a:r>
              <a:rPr lang="ko-KR" altLang="en-US" sz="1700" dirty="0">
                <a:solidFill>
                  <a:schemeClr val="tx1"/>
                </a:solidFill>
              </a:rPr>
              <a:t> 관리</a:t>
            </a:r>
            <a:r>
              <a:rPr lang="en-US" altLang="ko-KR" sz="1700" dirty="0">
                <a:solidFill>
                  <a:schemeClr val="tx1"/>
                </a:solidFill>
              </a:rPr>
              <a:t>, </a:t>
            </a:r>
            <a:r>
              <a:rPr lang="ko-KR" altLang="en-US" sz="1700" dirty="0">
                <a:solidFill>
                  <a:schemeClr val="tx1"/>
                </a:solidFill>
              </a:rPr>
              <a:t>원재료</a:t>
            </a:r>
            <a:r>
              <a:rPr lang="en-US" altLang="ko-KR" sz="1700" dirty="0">
                <a:solidFill>
                  <a:schemeClr val="tx1"/>
                </a:solidFill>
              </a:rPr>
              <a:t>/</a:t>
            </a:r>
            <a:r>
              <a:rPr lang="ko-KR" altLang="en-US" sz="1700" dirty="0">
                <a:solidFill>
                  <a:schemeClr val="tx1"/>
                </a:solidFill>
              </a:rPr>
              <a:t>자재 공급의 네트워크구축과 관리 등에서 대기업과 비교할 수 있는 능력을 갖추지 못함</a:t>
            </a:r>
            <a:r>
              <a:rPr lang="en-US" altLang="ko-KR" sz="1600" dirty="0">
                <a:solidFill>
                  <a:schemeClr val="tx1"/>
                </a:solidFill>
              </a:rPr>
              <a:t>.</a:t>
            </a:r>
          </a:p>
          <a:p>
            <a:pPr marL="180975" indent="-180975" eaLnBrk="1" latinLnBrk="1" hangingPunct="1">
              <a:buFontTx/>
              <a:buChar char="-"/>
              <a:defRPr/>
            </a:pPr>
            <a:r>
              <a:rPr lang="ko-KR" altLang="en-US" dirty="0" err="1">
                <a:solidFill>
                  <a:schemeClr val="tx1"/>
                </a:solidFill>
              </a:rPr>
              <a:t>규모경제의</a:t>
            </a:r>
            <a:r>
              <a:rPr lang="ko-KR" altLang="en-US" dirty="0">
                <a:solidFill>
                  <a:schemeClr val="tx1"/>
                </a:solidFill>
              </a:rPr>
              <a:t> 이익을 누리려면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  <a:r>
              <a:rPr lang="ko-KR" altLang="en-US" dirty="0">
                <a:solidFill>
                  <a:schemeClr val="tx1"/>
                </a:solidFill>
              </a:rPr>
              <a:t>협동적인 사업방식</a:t>
            </a:r>
            <a:r>
              <a:rPr lang="en-US" altLang="ko-KR" dirty="0">
                <a:solidFill>
                  <a:schemeClr val="tx1"/>
                </a:solidFill>
              </a:rPr>
              <a:t>(</a:t>
            </a:r>
            <a:r>
              <a:rPr lang="ko-KR" altLang="en-US" dirty="0">
                <a:solidFill>
                  <a:schemeClr val="tx1"/>
                </a:solidFill>
              </a:rPr>
              <a:t>공동체 기반</a:t>
            </a:r>
            <a:r>
              <a:rPr lang="en-US" altLang="ko-KR" dirty="0">
                <a:solidFill>
                  <a:schemeClr val="tx1"/>
                </a:solidFill>
              </a:rPr>
              <a:t>)</a:t>
            </a:r>
            <a:r>
              <a:rPr lang="ko-KR" altLang="en-US" dirty="0">
                <a:solidFill>
                  <a:schemeClr val="tx1"/>
                </a:solidFill>
              </a:rPr>
              <a:t>을 할 수 있어야 함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</a:p>
          <a:p>
            <a:pPr marL="285750" indent="-285750" eaLnBrk="1" latinLnBrk="1" hangingPunct="1">
              <a:buFontTx/>
              <a:buChar char="-"/>
              <a:defRPr/>
            </a:pPr>
            <a:endParaRPr lang="en-US" altLang="ko-KR" sz="1000" dirty="0">
              <a:solidFill>
                <a:schemeClr val="tx1"/>
              </a:solidFill>
            </a:endParaRPr>
          </a:p>
          <a:p>
            <a:pPr eaLnBrk="1" latinLnBrk="1" hangingPunct="1">
              <a:defRPr/>
            </a:pPr>
            <a:r>
              <a:rPr lang="ko-KR" altLang="en-US" sz="2000" b="1" dirty="0">
                <a:solidFill>
                  <a:schemeClr val="tx1"/>
                </a:solidFill>
              </a:rPr>
              <a:t>○ 자연스런 산업클러스터 형성</a:t>
            </a:r>
          </a:p>
          <a:p>
            <a:pPr eaLnBrk="1" latinLnBrk="1" hangingPunct="1">
              <a:defRPr/>
            </a:pPr>
            <a:r>
              <a:rPr lang="en-US" altLang="ko-KR" sz="1700" dirty="0">
                <a:solidFill>
                  <a:schemeClr val="tx1"/>
                </a:solidFill>
              </a:rPr>
              <a:t>- </a:t>
            </a:r>
            <a:r>
              <a:rPr lang="ko-KR" altLang="en-US" sz="1700" dirty="0" err="1">
                <a:solidFill>
                  <a:schemeClr val="tx1"/>
                </a:solidFill>
              </a:rPr>
              <a:t>농축산품</a:t>
            </a:r>
            <a:r>
              <a:rPr lang="en-US" altLang="ko-KR" sz="1700" dirty="0">
                <a:solidFill>
                  <a:schemeClr val="tx1"/>
                </a:solidFill>
              </a:rPr>
              <a:t>, </a:t>
            </a:r>
            <a:r>
              <a:rPr lang="ko-KR" altLang="en-US" sz="1700" dirty="0" err="1">
                <a:solidFill>
                  <a:schemeClr val="tx1"/>
                </a:solidFill>
              </a:rPr>
              <a:t>수산품</a:t>
            </a:r>
            <a:r>
              <a:rPr lang="en-US" altLang="ko-KR" sz="1700" dirty="0">
                <a:solidFill>
                  <a:schemeClr val="tx1"/>
                </a:solidFill>
              </a:rPr>
              <a:t>, </a:t>
            </a:r>
            <a:r>
              <a:rPr lang="ko-KR" altLang="en-US" sz="1700" dirty="0">
                <a:solidFill>
                  <a:schemeClr val="tx1"/>
                </a:solidFill>
              </a:rPr>
              <a:t>각종 서비스의 상품화</a:t>
            </a:r>
            <a:r>
              <a:rPr lang="en-US" altLang="ko-KR" sz="1700" dirty="0">
                <a:solidFill>
                  <a:schemeClr val="tx1"/>
                </a:solidFill>
              </a:rPr>
              <a:t>/</a:t>
            </a:r>
            <a:r>
              <a:rPr lang="ko-KR" altLang="en-US" sz="1700" dirty="0">
                <a:solidFill>
                  <a:schemeClr val="tx1"/>
                </a:solidFill>
              </a:rPr>
              <a:t>판매</a:t>
            </a:r>
            <a:r>
              <a:rPr lang="en-US" altLang="ko-KR" sz="1700" dirty="0">
                <a:solidFill>
                  <a:schemeClr val="tx1"/>
                </a:solidFill>
              </a:rPr>
              <a:t>,</a:t>
            </a:r>
            <a:r>
              <a:rPr lang="ko-KR" altLang="en-US" sz="1700" dirty="0">
                <a:solidFill>
                  <a:schemeClr val="tx1"/>
                </a:solidFill>
              </a:rPr>
              <a:t> 소기업과 자영업자의 높은 비중</a:t>
            </a:r>
            <a:r>
              <a:rPr lang="en-US" altLang="ko-KR" sz="1700" dirty="0">
                <a:solidFill>
                  <a:schemeClr val="tx1"/>
                </a:solidFill>
              </a:rPr>
              <a:t>, </a:t>
            </a:r>
            <a:r>
              <a:rPr lang="ko-KR" altLang="en-US" sz="1700" dirty="0" err="1">
                <a:solidFill>
                  <a:schemeClr val="tx1"/>
                </a:solidFill>
              </a:rPr>
              <a:t>농축산품</a:t>
            </a:r>
            <a:r>
              <a:rPr lang="en-US" altLang="ko-KR" sz="1700" dirty="0">
                <a:solidFill>
                  <a:schemeClr val="tx1"/>
                </a:solidFill>
              </a:rPr>
              <a:t>, </a:t>
            </a:r>
            <a:r>
              <a:rPr lang="ko-KR" altLang="en-US" sz="1700" dirty="0" err="1">
                <a:solidFill>
                  <a:schemeClr val="tx1"/>
                </a:solidFill>
              </a:rPr>
              <a:t>수산뭄</a:t>
            </a:r>
            <a:r>
              <a:rPr lang="ko-KR" altLang="en-US" sz="1700" dirty="0">
                <a:solidFill>
                  <a:schemeClr val="tx1"/>
                </a:solidFill>
              </a:rPr>
              <a:t> 제품군 및 서비스의 종류별로 소기업과 자영업자 중심의 일정한 업종 형성</a:t>
            </a:r>
          </a:p>
          <a:p>
            <a:pPr eaLnBrk="1" latinLnBrk="1" hangingPunct="1">
              <a:buFontTx/>
              <a:buChar char="-"/>
              <a:defRPr/>
            </a:pPr>
            <a:r>
              <a:rPr lang="ko-KR" altLang="en-US" sz="1700" dirty="0">
                <a:solidFill>
                  <a:schemeClr val="tx1"/>
                </a:solidFill>
              </a:rPr>
              <a:t>  산업</a:t>
            </a:r>
            <a:r>
              <a:rPr lang="en-US" altLang="ko-KR" sz="1700" dirty="0">
                <a:solidFill>
                  <a:schemeClr val="tx1"/>
                </a:solidFill>
              </a:rPr>
              <a:t>/</a:t>
            </a:r>
            <a:r>
              <a:rPr lang="ko-KR" altLang="en-US" sz="1700" dirty="0">
                <a:solidFill>
                  <a:schemeClr val="tx1"/>
                </a:solidFill>
              </a:rPr>
              <a:t>업종</a:t>
            </a:r>
            <a:r>
              <a:rPr lang="en-US" altLang="ko-KR" sz="1700" dirty="0">
                <a:solidFill>
                  <a:schemeClr val="tx1"/>
                </a:solidFill>
              </a:rPr>
              <a:t>/</a:t>
            </a:r>
            <a:r>
              <a:rPr lang="ko-KR" altLang="en-US" sz="1700" dirty="0">
                <a:solidFill>
                  <a:schemeClr val="tx1"/>
                </a:solidFill>
              </a:rPr>
              <a:t>제품의 소기업 및 </a:t>
            </a:r>
            <a:r>
              <a:rPr lang="ko-KR" altLang="en-US" sz="1700" dirty="0" err="1">
                <a:solidFill>
                  <a:schemeClr val="tx1"/>
                </a:solidFill>
              </a:rPr>
              <a:t>자영업자간</a:t>
            </a:r>
            <a:r>
              <a:rPr lang="ko-KR" altLang="en-US" sz="1700" dirty="0">
                <a:solidFill>
                  <a:schemeClr val="tx1"/>
                </a:solidFill>
              </a:rPr>
              <a:t> 상호 경쟁과 시장정보 공유</a:t>
            </a:r>
            <a:r>
              <a:rPr lang="en-US" altLang="ko-KR" sz="1700" dirty="0">
                <a:solidFill>
                  <a:schemeClr val="tx1"/>
                </a:solidFill>
              </a:rPr>
              <a:t>, </a:t>
            </a:r>
            <a:r>
              <a:rPr lang="ko-KR" altLang="en-US" sz="1700" dirty="0">
                <a:solidFill>
                  <a:schemeClr val="tx1"/>
                </a:solidFill>
              </a:rPr>
              <a:t>생산이나 서비스방법을 </a:t>
            </a:r>
            <a:r>
              <a:rPr lang="ko-KR" altLang="en-US" sz="1700" dirty="0" err="1">
                <a:solidFill>
                  <a:schemeClr val="tx1"/>
                </a:solidFill>
              </a:rPr>
              <a:t>상호학습</a:t>
            </a:r>
            <a:r>
              <a:rPr lang="en-US" altLang="ko-KR" sz="1700" dirty="0">
                <a:solidFill>
                  <a:schemeClr val="tx1"/>
                </a:solidFill>
              </a:rPr>
              <a:t>, </a:t>
            </a:r>
            <a:r>
              <a:rPr lang="ko-KR" altLang="en-US" sz="1700" dirty="0">
                <a:solidFill>
                  <a:schemeClr val="tx1"/>
                </a:solidFill>
              </a:rPr>
              <a:t>공동으로 성장하고 어려움을 겪는 등 공동운명체 </a:t>
            </a:r>
            <a:endParaRPr lang="en-US" altLang="ko-KR" sz="1700" dirty="0">
              <a:solidFill>
                <a:schemeClr val="tx1"/>
              </a:solidFill>
            </a:endParaRPr>
          </a:p>
          <a:p>
            <a:pPr eaLnBrk="1" latinLnBrk="1" hangingPunct="1">
              <a:buFontTx/>
              <a:buChar char="-"/>
              <a:defRPr/>
            </a:pPr>
            <a:endParaRPr lang="en-US" altLang="ko-KR" sz="1200" dirty="0">
              <a:solidFill>
                <a:schemeClr val="tx1"/>
              </a:solidFill>
            </a:endParaRPr>
          </a:p>
          <a:p>
            <a:pPr eaLnBrk="1" hangingPunct="1"/>
            <a:r>
              <a:rPr lang="ko-KR" altLang="en-US" sz="2000" b="1" dirty="0">
                <a:solidFill>
                  <a:schemeClr val="tx1"/>
                </a:solidFill>
              </a:rPr>
              <a:t>○</a:t>
            </a:r>
            <a:r>
              <a:rPr lang="ko-KR" altLang="en-US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내생적 발전 모델 모색</a:t>
            </a:r>
            <a:endParaRPr lang="en-US" altLang="ko-KR" b="1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85725" indent="-85725" eaLnBrk="1" hangingPunct="1">
              <a:buFontTx/>
              <a:buChar char="-"/>
            </a:pPr>
            <a:r>
              <a:rPr lang="ko-KR" altLang="en-US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6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각 지역에 존재하는 자영업과 소기업들로 이루어진 </a:t>
            </a:r>
            <a:r>
              <a:rPr lang="ko-KR" altLang="en-US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잠재력이 있는 기존 산업</a:t>
            </a:r>
            <a:r>
              <a:rPr lang="en-US" altLang="ko-KR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업종</a:t>
            </a:r>
            <a:r>
              <a:rPr lang="en-US" altLang="ko-KR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제품을 다시 </a:t>
            </a:r>
            <a:r>
              <a:rPr lang="ko-KR" altLang="en-US" sz="1600" b="1" dirty="0" err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챙겨보기</a:t>
            </a:r>
            <a:r>
              <a:rPr lang="ko-KR" altLang="en-US" sz="16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6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– </a:t>
            </a:r>
            <a:r>
              <a:rPr lang="ko-KR" altLang="en-US" sz="16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변화와 혁신가능성이 있는지 탐색</a:t>
            </a:r>
            <a:endParaRPr lang="en-US" altLang="ko-KR" sz="1600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85725" indent="-85725" eaLnBrk="1" hangingPunct="1">
              <a:buFontTx/>
              <a:buChar char="-"/>
            </a:pPr>
            <a:r>
              <a:rPr lang="en-US" altLang="ko-KR" sz="16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최근 한류</a:t>
            </a:r>
            <a:r>
              <a:rPr lang="en-US" altLang="ko-KR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한국화장품의 인기</a:t>
            </a:r>
            <a:r>
              <a:rPr lang="en-US" altLang="ko-KR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K-Culture(</a:t>
            </a:r>
            <a:r>
              <a:rPr lang="ko-KR" altLang="en-US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웹툰</a:t>
            </a:r>
            <a:r>
              <a:rPr lang="en-US" altLang="ko-KR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영화</a:t>
            </a:r>
            <a:r>
              <a:rPr lang="en-US" altLang="ko-KR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드라마</a:t>
            </a:r>
            <a:r>
              <a:rPr lang="en-US" altLang="ko-KR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K-pop), </a:t>
            </a:r>
            <a:r>
              <a:rPr lang="ko-KR" altLang="en-US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건강한 음식으로서 한식</a:t>
            </a:r>
            <a:r>
              <a:rPr lang="en-US" altLang="ko-KR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미식</a:t>
            </a:r>
            <a:r>
              <a:rPr lang="en-US" altLang="ko-KR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의 부상</a:t>
            </a:r>
            <a:r>
              <a:rPr lang="en-US" altLang="ko-KR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틈새시장 공략 사례</a:t>
            </a:r>
            <a:r>
              <a:rPr lang="en-US" altLang="ko-KR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600" b="1" dirty="0" err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손톱깎기</a:t>
            </a:r>
            <a:r>
              <a:rPr lang="en-US" altLang="ko-KR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dirty="0" err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오토바이헬맷</a:t>
            </a:r>
            <a:r>
              <a:rPr lang="en-US" altLang="ko-KR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모자 등</a:t>
            </a:r>
            <a:r>
              <a:rPr lang="en-US" altLang="ko-KR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), </a:t>
            </a:r>
            <a:r>
              <a:rPr lang="ko-KR" altLang="en-US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한국 일부 중소기업들의 선진 </a:t>
            </a:r>
            <a:r>
              <a:rPr lang="en-US" altLang="ko-KR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– </a:t>
            </a:r>
            <a:r>
              <a:rPr lang="ko-KR" altLang="en-US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기업별 성공</a:t>
            </a:r>
            <a:r>
              <a:rPr lang="en-US" altLang="ko-KR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</a:p>
          <a:p>
            <a:pPr marL="85725" indent="-85725" eaLnBrk="1" hangingPunct="1">
              <a:buFontTx/>
              <a:buChar char="-"/>
            </a:pPr>
            <a:r>
              <a:rPr lang="en-US" altLang="ko-KR" sz="16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협회</a:t>
            </a:r>
            <a:r>
              <a:rPr lang="en-US" altLang="ko-KR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협동조합 등을 통한 </a:t>
            </a:r>
            <a:r>
              <a:rPr lang="ko-KR" altLang="en-US" sz="1600" b="1" dirty="0" err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소기업적</a:t>
            </a:r>
            <a:r>
              <a:rPr lang="ko-KR" altLang="en-US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한계의 집단적 극복 </a:t>
            </a:r>
            <a:r>
              <a:rPr lang="en-US" altLang="ko-KR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en-US" altLang="ko-KR" sz="16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– </a:t>
            </a:r>
            <a:r>
              <a:rPr lang="ko-KR" altLang="en-US" sz="1600" b="1" dirty="0" err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제품혁신</a:t>
            </a:r>
            <a:r>
              <a:rPr lang="en-US" altLang="ko-KR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공정혁신</a:t>
            </a:r>
            <a:r>
              <a:rPr lang="en-US" altLang="ko-KR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틈새시장 </a:t>
            </a:r>
            <a:r>
              <a:rPr lang="ko-KR" altLang="en-US" sz="1600" b="1" dirty="0" err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개척가능성</a:t>
            </a:r>
            <a:r>
              <a:rPr lang="en-US" altLang="ko-KR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경쟁이 가능한 시스템 구축</a:t>
            </a:r>
            <a:r>
              <a:rPr lang="en-US" altLang="ko-KR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  <a:r>
              <a:rPr lang="ko-KR" altLang="en-US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사업서비스 제공</a:t>
            </a:r>
            <a:r>
              <a:rPr lang="en-US" altLang="ko-KR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공공재</a:t>
            </a:r>
            <a:r>
              <a:rPr lang="en-US" altLang="ko-KR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(semi-public goods</a:t>
            </a:r>
            <a:r>
              <a:rPr lang="ko-KR" altLang="en-US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의 생산 </a:t>
            </a:r>
            <a:r>
              <a:rPr lang="en-US" altLang="ko-KR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– </a:t>
            </a:r>
            <a:r>
              <a:rPr lang="ko-KR" altLang="en-US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공동구매</a:t>
            </a:r>
            <a:r>
              <a:rPr lang="en-US" altLang="ko-KR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dirty="0" err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공동마켓팅</a:t>
            </a:r>
            <a:r>
              <a:rPr lang="en-US" altLang="ko-KR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공동연구개발</a:t>
            </a:r>
            <a:r>
              <a:rPr lang="en-US" altLang="ko-KR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공동 훈련과 학습 등</a:t>
            </a:r>
            <a:r>
              <a:rPr lang="en-US" altLang="ko-KR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  </a:t>
            </a:r>
            <a:endParaRPr lang="en-US" altLang="ko-KR" sz="1700" dirty="0">
              <a:solidFill>
                <a:schemeClr val="tx1"/>
              </a:solidFill>
            </a:endParaRPr>
          </a:p>
        </p:txBody>
      </p:sp>
      <p:grpSp>
        <p:nvGrpSpPr>
          <p:cNvPr id="23555" name="그룹 33">
            <a:extLst>
              <a:ext uri="{FF2B5EF4-FFF2-40B4-BE49-F238E27FC236}">
                <a16:creationId xmlns:a16="http://schemas.microsoft.com/office/drawing/2014/main" id="{6830EE0D-0AA2-4E50-B33A-257826DAECBA}"/>
              </a:ext>
            </a:extLst>
          </p:cNvPr>
          <p:cNvGrpSpPr>
            <a:grpSpLocks/>
          </p:cNvGrpSpPr>
          <p:nvPr/>
        </p:nvGrpSpPr>
        <p:grpSpPr bwMode="auto">
          <a:xfrm>
            <a:off x="611188" y="130175"/>
            <a:ext cx="7146925" cy="777875"/>
            <a:chOff x="1512895" y="1383286"/>
            <a:chExt cx="7147019" cy="721444"/>
          </a:xfrm>
        </p:grpSpPr>
        <p:pic>
          <p:nvPicPr>
            <p:cNvPr id="23558" name="Picture 28" descr="그림5 사본">
              <a:extLst>
                <a:ext uri="{FF2B5EF4-FFF2-40B4-BE49-F238E27FC236}">
                  <a16:creationId xmlns:a16="http://schemas.microsoft.com/office/drawing/2014/main" id="{E071A0CB-DACB-48D5-AAE8-2E6BBB482F21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60" r="72000"/>
            <a:stretch>
              <a:fillRect/>
            </a:stretch>
          </p:blipFill>
          <p:spPr bwMode="auto">
            <a:xfrm>
              <a:off x="1512895" y="1383286"/>
              <a:ext cx="5202245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59" name="Picture 28" descr="그림5 사본">
              <a:extLst>
                <a:ext uri="{FF2B5EF4-FFF2-40B4-BE49-F238E27FC236}">
                  <a16:creationId xmlns:a16="http://schemas.microsoft.com/office/drawing/2014/main" id="{23468427-D55F-4D96-8DA2-F77D9DA47F1F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90"/>
            <a:stretch>
              <a:fillRect/>
            </a:stretch>
          </p:blipFill>
          <p:spPr bwMode="auto">
            <a:xfrm>
              <a:off x="6715140" y="1384730"/>
              <a:ext cx="1944774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" name="Rectangle 5">
            <a:extLst>
              <a:ext uri="{FF2B5EF4-FFF2-40B4-BE49-F238E27FC236}">
                <a16:creationId xmlns:a16="http://schemas.microsoft.com/office/drawing/2014/main" id="{2A8FF831-8A53-479E-9660-361FF1DD4D00}"/>
              </a:ext>
            </a:extLst>
          </p:cNvPr>
          <p:cNvSpPr>
            <a:spLocks noChangeArrowheads="1"/>
          </p:cNvSpPr>
          <p:nvPr/>
        </p:nvSpPr>
        <p:spPr>
          <a:xfrm>
            <a:off x="1116013" y="161925"/>
            <a:ext cx="7777162" cy="674688"/>
          </a:xfrm>
          <a:prstGeom prst="rect">
            <a:avLst/>
          </a:prstGeom>
        </p:spPr>
        <p:txBody>
          <a:bodyPr lIns="72000" anchor="ctr"/>
          <a:lstStyle/>
          <a:p>
            <a:pPr latinLnBrk="1">
              <a:defRPr/>
            </a:pP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  <a:cs typeface="Arial"/>
              </a:rPr>
              <a:t> </a:t>
            </a:r>
            <a:r>
              <a:rPr lang="ko-KR" altLang="en-US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j-ea"/>
                <a:ea typeface="+mj-ea"/>
                <a:cs typeface="Arial"/>
              </a:rPr>
              <a:t>지역 소기업</a:t>
            </a:r>
            <a:r>
              <a:rPr lang="en-US" altLang="ko-KR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j-ea"/>
                <a:ea typeface="+mj-ea"/>
                <a:cs typeface="Arial"/>
              </a:rPr>
              <a:t>/</a:t>
            </a:r>
            <a:r>
              <a:rPr lang="ko-KR" altLang="en-US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j-ea"/>
                <a:ea typeface="+mj-ea"/>
                <a:cs typeface="Arial"/>
              </a:rPr>
              <a:t>자영업 기반의 산업지구발전</a:t>
            </a:r>
            <a:r>
              <a:rPr lang="ko-KR" altLang="en-US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  <a:cs typeface="Arial"/>
              </a:rPr>
              <a:t> </a:t>
            </a:r>
            <a:endParaRPr lang="en-US" altLang="ko-KR" sz="2000" b="1" spc="-150" dirty="0">
              <a:solidFill>
                <a:schemeClr val="bg1"/>
              </a:solidFill>
              <a:effectLst>
                <a:outerShdw blurRad="25400" dist="50800" dir="2700000" algn="tl">
                  <a:srgbClr val="0B0D33"/>
                </a:outerShdw>
              </a:effectLst>
              <a:latin typeface="+mn-ea"/>
              <a:ea typeface="+mn-ea"/>
              <a:cs typeface="Arial"/>
            </a:endParaRPr>
          </a:p>
          <a:p>
            <a:pPr latinLnBrk="1">
              <a:defRPr/>
            </a:pPr>
            <a:r>
              <a:rPr lang="en-US" altLang="ko-KR" sz="1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  <a:cs typeface="Arial"/>
              </a:rPr>
              <a:t>-</a:t>
            </a:r>
            <a:r>
              <a:rPr lang="en-US" altLang="ko-KR" sz="16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  <a:cs typeface="Arial"/>
              </a:rPr>
              <a:t> </a:t>
            </a:r>
            <a:r>
              <a:rPr lang="ko-KR" altLang="en-US" sz="1600" b="1" dirty="0">
                <a:solidFill>
                  <a:schemeClr val="bg1"/>
                </a:solidFill>
                <a:latin typeface="맑은 고딕"/>
                <a:ea typeface="맑은 고딕"/>
                <a:cs typeface="맑은 고딕"/>
              </a:rPr>
              <a:t>지역 </a:t>
            </a:r>
            <a:r>
              <a:rPr lang="ko-KR" altLang="en-US" sz="1600" b="1" dirty="0" err="1">
                <a:solidFill>
                  <a:schemeClr val="bg1"/>
                </a:solidFill>
                <a:latin typeface="맑은 고딕"/>
                <a:ea typeface="맑은 고딕"/>
                <a:cs typeface="맑은 고딕"/>
              </a:rPr>
              <a:t>산업지구</a:t>
            </a:r>
            <a:r>
              <a:rPr lang="en-US" altLang="ko-KR" sz="1600" b="1" dirty="0">
                <a:solidFill>
                  <a:schemeClr val="bg1"/>
                </a:solidFill>
                <a:latin typeface="맑은 고딕"/>
                <a:ea typeface="맑은 고딕"/>
                <a:cs typeface="맑은 고딕"/>
              </a:rPr>
              <a:t>(industrial districts)</a:t>
            </a:r>
            <a:r>
              <a:rPr lang="ko-KR" altLang="en-US" sz="1600" b="1" dirty="0">
                <a:solidFill>
                  <a:schemeClr val="bg1"/>
                </a:solidFill>
                <a:latin typeface="맑은 고딕"/>
                <a:ea typeface="맑은 고딕"/>
                <a:cs typeface="맑은 고딕"/>
              </a:rPr>
              <a:t>를 통한 내재적 발전</a:t>
            </a:r>
            <a:endParaRPr lang="ko-KR" altLang="en-US" sz="2400" b="1" spc="-150" dirty="0">
              <a:solidFill>
                <a:schemeClr val="bg1"/>
              </a:solidFill>
              <a:effectLst>
                <a:outerShdw blurRad="25400" dist="50800" dir="2700000" algn="tl">
                  <a:srgbClr val="0B0D33"/>
                </a:outerShdw>
              </a:effectLst>
              <a:latin typeface="+mn-ea"/>
              <a:ea typeface="+mn-ea"/>
              <a:cs typeface="Arial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074" y="161925"/>
            <a:ext cx="827534" cy="70488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8" descr="그림5 사본">
            <a:extLst>
              <a:ext uri="{FF2B5EF4-FFF2-40B4-BE49-F238E27FC236}">
                <a16:creationId xmlns:a16="http://schemas.microsoft.com/office/drawing/2014/main" id="{E10687A8-61CE-403C-90A3-FF214E8A2C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0" r="72000"/>
          <a:stretch>
            <a:fillRect/>
          </a:stretch>
        </p:blipFill>
        <p:spPr bwMode="auto">
          <a:xfrm>
            <a:off x="536575" y="44624"/>
            <a:ext cx="509587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28" descr="그림5 사본">
            <a:extLst>
              <a:ext uri="{FF2B5EF4-FFF2-40B4-BE49-F238E27FC236}">
                <a16:creationId xmlns:a16="http://schemas.microsoft.com/office/drawing/2014/main" id="{21094319-8786-4298-B41B-0C89306DAA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90"/>
          <a:stretch>
            <a:fillRect/>
          </a:stretch>
        </p:blipFill>
        <p:spPr bwMode="auto">
          <a:xfrm>
            <a:off x="5584825" y="41624"/>
            <a:ext cx="2376488" cy="91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9">
            <a:extLst>
              <a:ext uri="{FF2B5EF4-FFF2-40B4-BE49-F238E27FC236}">
                <a16:creationId xmlns:a16="http://schemas.microsoft.com/office/drawing/2014/main" id="{2E50A058-FEB1-489D-AD0D-B0270F92FD76}"/>
              </a:ext>
            </a:extLst>
          </p:cNvPr>
          <p:cNvSpPr>
            <a:spLocks noChangeArrowheads="1"/>
          </p:cNvSpPr>
          <p:nvPr/>
        </p:nvSpPr>
        <p:spPr>
          <a:xfrm>
            <a:off x="1089025" y="188640"/>
            <a:ext cx="7443788" cy="642937"/>
          </a:xfrm>
          <a:prstGeom prst="rect">
            <a:avLst/>
          </a:prstGeom>
        </p:spPr>
        <p:txBody>
          <a:bodyPr lIns="72000" anchor="ctr"/>
          <a:lstStyle/>
          <a:p>
            <a:pPr latinLnBrk="1">
              <a:buFont typeface="Marlett"/>
              <a:buNone/>
              <a:defRPr/>
            </a:pP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lt"/>
                <a:ea typeface="+mj-ea"/>
                <a:cs typeface="Arial"/>
              </a:rPr>
              <a:t> </a:t>
            </a: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j-ea"/>
                <a:ea typeface="+mj-ea"/>
                <a:cs typeface="Arial"/>
              </a:rPr>
              <a:t>지역 소기업</a:t>
            </a:r>
            <a:r>
              <a:rPr lang="en-US" altLang="ko-KR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j-ea"/>
                <a:ea typeface="+mj-ea"/>
                <a:cs typeface="Arial"/>
              </a:rPr>
              <a:t>/</a:t>
            </a: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j-ea"/>
                <a:ea typeface="+mj-ea"/>
                <a:cs typeface="Arial"/>
              </a:rPr>
              <a:t>자영업 기반 산업지구 발전 </a:t>
            </a: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j-ea"/>
                <a:ea typeface="+mj-ea"/>
              </a:rPr>
              <a:t> </a:t>
            </a:r>
            <a:r>
              <a:rPr lang="en-US" altLang="ko-KR" sz="28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맑은 고딕"/>
                <a:ea typeface="맑은 고딕"/>
              </a:rPr>
              <a:t>-</a:t>
            </a:r>
            <a:r>
              <a:rPr lang="ko-KR" altLang="en-US" sz="28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맑은 고딕"/>
                <a:ea typeface="맑은 고딕"/>
              </a:rPr>
              <a:t> </a:t>
            </a:r>
            <a:r>
              <a:rPr lang="ko-KR" altLang="en-US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맑은 고딕"/>
                <a:ea typeface="맑은 고딕"/>
              </a:rPr>
              <a:t>지역 산업지구 사례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EC4F88B1-D859-4F15-8390-329BFA5485F5}"/>
              </a:ext>
            </a:extLst>
          </p:cNvPr>
          <p:cNvSpPr/>
          <p:nvPr/>
        </p:nvSpPr>
        <p:spPr>
          <a:xfrm>
            <a:off x="179388" y="1058863"/>
            <a:ext cx="8713787" cy="780470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>
            <a:lvl1pPr marL="266700" indent="-2667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355600" indent="-1778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/>
            <a:r>
              <a:rPr lang="ko-KR" altLang="en-US" sz="2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■ 한국의 지역 산업지구</a:t>
            </a:r>
            <a:endParaRPr lang="en-US" altLang="ko-KR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eaLnBrk="1" hangingPunct="1">
              <a:buFont typeface="Wingdings" panose="05000000000000000000" pitchFamily="2" charset="2"/>
              <a:buChar char="Ø"/>
            </a:pPr>
            <a:endParaRPr lang="en-US" altLang="ko-KR" sz="2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lvl="1" eaLnBrk="1" hangingPunct="1">
              <a:lnSpc>
                <a:spcPts val="2500"/>
              </a:lnSpc>
            </a:pPr>
            <a:r>
              <a:rPr lang="en-US" altLang="ko-KR" sz="1700" b="1" dirty="0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700" b="1" dirty="0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남대문 헤어 </a:t>
            </a:r>
            <a:r>
              <a:rPr lang="ko-KR" altLang="en-US" sz="1700" b="1" dirty="0" err="1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엑세서리</a:t>
            </a:r>
            <a:r>
              <a:rPr lang="ko-KR" altLang="en-US" sz="1700" b="1" dirty="0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지구 </a:t>
            </a:r>
            <a:r>
              <a:rPr lang="en-US" altLang="ko-KR" sz="1700" b="1" dirty="0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700" b="1" dirty="0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전문화</a:t>
            </a:r>
            <a:r>
              <a:rPr lang="en-US" altLang="ko-KR" sz="1700" b="1" dirty="0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(specialization)(</a:t>
            </a:r>
            <a:r>
              <a:rPr lang="ko-KR" altLang="en-US" sz="1700" b="1" dirty="0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공통적인 제품</a:t>
            </a:r>
            <a:r>
              <a:rPr lang="en-US" altLang="ko-KR" sz="1700" b="1" dirty="0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  <a:r>
              <a:rPr lang="ko-KR" altLang="en-US" sz="1700" b="1" dirty="0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시장</a:t>
            </a:r>
            <a:r>
              <a:rPr lang="en-US" altLang="ko-KR" sz="1700" b="1" dirty="0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  <a:r>
              <a:rPr lang="ko-KR" altLang="en-US" sz="1700" b="1" dirty="0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기술</a:t>
            </a:r>
            <a:r>
              <a:rPr lang="en-US" altLang="ko-KR" sz="1700" b="1" dirty="0">
                <a:solidFill>
                  <a:srgbClr val="3333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</a:p>
        </p:txBody>
      </p:sp>
      <p:pic>
        <p:nvPicPr>
          <p:cNvPr id="25607" name="그림 1">
            <a:extLst>
              <a:ext uri="{FF2B5EF4-FFF2-40B4-BE49-F238E27FC236}">
                <a16:creationId xmlns:a16="http://schemas.microsoft.com/office/drawing/2014/main" id="{C5C8DEB2-1372-4EE7-B048-59614E7B56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973263"/>
            <a:ext cx="4464050" cy="336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8" name="그림 2">
            <a:extLst>
              <a:ext uri="{FF2B5EF4-FFF2-40B4-BE49-F238E27FC236}">
                <a16:creationId xmlns:a16="http://schemas.microsoft.com/office/drawing/2014/main" id="{6BDDAA19-E8C0-4AB9-974F-697D2842FB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973263"/>
            <a:ext cx="4392612" cy="336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9" name="그림 7">
            <a:extLst>
              <a:ext uri="{FF2B5EF4-FFF2-40B4-BE49-F238E27FC236}">
                <a16:creationId xmlns:a16="http://schemas.microsoft.com/office/drawing/2014/main" id="{1334A680-54E0-4F20-986D-74A660976C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5013325"/>
            <a:ext cx="3452813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3AF5C014-5F12-49D6-B1BC-7956432CDFEB}"/>
              </a:ext>
            </a:extLst>
          </p:cNvPr>
          <p:cNvSpPr/>
          <p:nvPr/>
        </p:nvSpPr>
        <p:spPr>
          <a:xfrm>
            <a:off x="3635375" y="5337175"/>
            <a:ext cx="5400675" cy="14398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latinLnBrk="1" hangingPunct="1">
              <a:defRPr/>
            </a:pPr>
            <a:r>
              <a:rPr lang="en-US" altLang="ko-KR" sz="1400" dirty="0"/>
              <a:t>- </a:t>
            </a:r>
            <a:r>
              <a:rPr lang="ko-KR" altLang="en-US" sz="1400" dirty="0"/>
              <a:t>남대문 도매시장 헤어 </a:t>
            </a:r>
            <a:r>
              <a:rPr lang="ko-KR" altLang="en-US" sz="1400" dirty="0" err="1"/>
              <a:t>액세사리</a:t>
            </a:r>
            <a:r>
              <a:rPr lang="ko-KR" altLang="en-US" sz="1400" dirty="0"/>
              <a:t> 상가에는 총 </a:t>
            </a:r>
            <a:r>
              <a:rPr lang="en-US" altLang="ko-KR" sz="1400" dirty="0"/>
              <a:t>257</a:t>
            </a:r>
            <a:r>
              <a:rPr lang="ko-KR" altLang="en-US" sz="1400" dirty="0"/>
              <a:t>개 점포 입점</a:t>
            </a:r>
            <a:r>
              <a:rPr lang="en-US" altLang="ko-KR" sz="1400" dirty="0"/>
              <a:t>, </a:t>
            </a:r>
            <a:r>
              <a:rPr lang="ko-KR" altLang="en-US" sz="1400" dirty="0" err="1"/>
              <a:t>악세사리</a:t>
            </a:r>
            <a:r>
              <a:rPr lang="ko-KR" altLang="en-US" sz="1400" dirty="0"/>
              <a:t> 상가 밀집 </a:t>
            </a:r>
            <a:r>
              <a:rPr lang="en-US" altLang="ko-KR" sz="1400" dirty="0"/>
              <a:t>– </a:t>
            </a:r>
            <a:r>
              <a:rPr lang="ko-KR" altLang="en-US" sz="1400" dirty="0"/>
              <a:t>성인</a:t>
            </a:r>
            <a:r>
              <a:rPr lang="en-US" altLang="ko-KR" sz="1400" dirty="0"/>
              <a:t>, </a:t>
            </a:r>
            <a:r>
              <a:rPr lang="ko-KR" altLang="en-US" sz="1400" dirty="0" err="1"/>
              <a:t>아동헤어</a:t>
            </a:r>
            <a:r>
              <a:rPr lang="ko-KR" altLang="en-US" sz="1400" dirty="0"/>
              <a:t> 액세서리</a:t>
            </a:r>
            <a:r>
              <a:rPr lang="en-US" altLang="ko-KR" sz="1400" dirty="0"/>
              <a:t>, </a:t>
            </a:r>
            <a:r>
              <a:rPr lang="ko-KR" altLang="en-US" sz="1400" dirty="0"/>
              <a:t>쥬얼리 및 잡화품목으로 생산과 도소매 담당</a:t>
            </a:r>
            <a:endParaRPr lang="en-US" altLang="ko-KR" sz="1400" dirty="0"/>
          </a:p>
          <a:p>
            <a:pPr algn="just" eaLnBrk="1" latinLnBrk="1" hangingPunct="1">
              <a:defRPr/>
            </a:pPr>
            <a:r>
              <a:rPr lang="en-US" altLang="ko-KR" sz="1400" dirty="0"/>
              <a:t>- </a:t>
            </a:r>
            <a:r>
              <a:rPr lang="ko-KR" altLang="en-US" sz="1400" dirty="0"/>
              <a:t>우리나라의 성인과 아동의 헤어 액세서리는 다른 나라에서 따라하기 어려운 환성도 높은 품질과 디자인으로 주목을 받고 있으며</a:t>
            </a:r>
            <a:r>
              <a:rPr lang="en-US" altLang="ko-KR" sz="1400" dirty="0"/>
              <a:t>, </a:t>
            </a:r>
            <a:r>
              <a:rPr lang="ko-KR" altLang="en-US" sz="1400" dirty="0" err="1"/>
              <a:t>집결지로는</a:t>
            </a:r>
            <a:r>
              <a:rPr lang="ko-KR" altLang="en-US" sz="1400" dirty="0"/>
              <a:t> 남대문 도매시장이 지역 클러스터를 형성하고 있음</a:t>
            </a:r>
            <a:r>
              <a:rPr lang="en-US" altLang="ko-KR" sz="1400" dirty="0"/>
              <a:t>.</a:t>
            </a:r>
            <a:endParaRPr lang="ko-KR" altLang="en-US" sz="1400" dirty="0"/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6074" y="108620"/>
            <a:ext cx="872951" cy="8001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3"/>
          <p:cNvGrpSpPr/>
          <p:nvPr/>
        </p:nvGrpSpPr>
        <p:grpSpPr>
          <a:xfrm>
            <a:off x="611560" y="130878"/>
            <a:ext cx="7146925" cy="792087"/>
            <a:chOff x="1512895" y="1383286"/>
            <a:chExt cx="7147019" cy="721444"/>
          </a:xfrm>
        </p:grpSpPr>
        <p:pic>
          <p:nvPicPr>
            <p:cNvPr id="3" name="Picture 28" descr="그림5 사본"/>
            <p:cNvPicPr>
              <a:picLocks noChangeArrowheads="1"/>
            </p:cNvPicPr>
            <p:nvPr/>
          </p:nvPicPr>
          <p:blipFill rotWithShape="1">
            <a:blip r:embed="rId2" cstate="print"/>
            <a:srcRect l="7060" r="72000"/>
            <a:stretch>
              <a:fillRect/>
            </a:stretch>
          </p:blipFill>
          <p:spPr>
            <a:xfrm>
              <a:off x="1512895" y="1383286"/>
              <a:ext cx="5202245" cy="720000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pic>
          <p:nvPicPr>
            <p:cNvPr id="4" name="Picture 28" descr="그림5 사본"/>
            <p:cNvPicPr>
              <a:picLocks noChangeArrowheads="1"/>
            </p:cNvPicPr>
            <p:nvPr/>
          </p:nvPicPr>
          <p:blipFill rotWithShape="1">
            <a:blip r:embed="rId2" cstate="print"/>
            <a:srcRect l="26990"/>
            <a:stretch>
              <a:fillRect/>
            </a:stretch>
          </p:blipFill>
          <p:spPr>
            <a:xfrm>
              <a:off x="6715140" y="1384730"/>
              <a:ext cx="1944774" cy="720000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</p:grpSp>
      <p:sp>
        <p:nvSpPr>
          <p:cNvPr id="6" name="Rectangle 5"/>
          <p:cNvSpPr>
            <a:spLocks noChangeArrowheads="1"/>
          </p:cNvSpPr>
          <p:nvPr/>
        </p:nvSpPr>
        <p:spPr>
          <a:xfrm>
            <a:off x="1115617" y="161942"/>
            <a:ext cx="7704856" cy="792087"/>
          </a:xfrm>
          <a:prstGeom prst="rect">
            <a:avLst/>
          </a:prstGeom>
        </p:spPr>
        <p:txBody>
          <a:bodyPr lIns="72000" anchor="ctr"/>
          <a:lstStyle/>
          <a:p>
            <a:pPr>
              <a:defRPr/>
            </a:pP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함초롬돋움" panose="020B0504000101010101" pitchFamily="50" charset="-127"/>
                <a:ea typeface="함초롬돋움" panose="020B0504000101010101" pitchFamily="50" charset="-127"/>
                <a:cs typeface="함초롬돋움" panose="020B0504000101010101" pitchFamily="50" charset="-127"/>
              </a:rPr>
              <a:t>지역 소기업</a:t>
            </a:r>
            <a:r>
              <a:rPr lang="en-US" altLang="ko-KR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함초롬돋움" panose="020B0504000101010101" pitchFamily="50" charset="-127"/>
                <a:ea typeface="함초롬돋움" panose="020B0504000101010101" pitchFamily="50" charset="-127"/>
                <a:cs typeface="함초롬돋움" panose="020B0504000101010101" pitchFamily="50" charset="-127"/>
              </a:rPr>
              <a:t>/</a:t>
            </a: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함초롬돋움" panose="020B0504000101010101" pitchFamily="50" charset="-127"/>
                <a:ea typeface="함초롬돋움" panose="020B0504000101010101" pitchFamily="50" charset="-127"/>
                <a:cs typeface="함초롬돋움" panose="020B0504000101010101" pitchFamily="50" charset="-127"/>
              </a:rPr>
              <a:t>자영업 기반 산업지구 </a:t>
            </a:r>
            <a:r>
              <a:rPr lang="ko-KR" altLang="en-US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  <a:cs typeface="Arial"/>
              </a:rPr>
              <a:t> </a:t>
            </a:r>
            <a:r>
              <a:rPr lang="en-US" altLang="ko-KR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  <a:cs typeface="Arial"/>
              </a:rPr>
              <a:t>–  </a:t>
            </a:r>
            <a:r>
              <a:rPr lang="ko-KR" altLang="en-US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  <a:cs typeface="Arial"/>
              </a:rPr>
              <a:t>완도 전복특구 정부지원 사례</a:t>
            </a:r>
            <a:endParaRPr lang="ko-KR" altLang="ko-KR" sz="2000" b="1" spc="-150" dirty="0">
              <a:solidFill>
                <a:schemeClr val="bg1"/>
              </a:solidFill>
              <a:effectLst>
                <a:outerShdw blurRad="25400" dist="50800" dir="2700000" algn="tl">
                  <a:srgbClr val="0B0D33"/>
                </a:outerShdw>
              </a:effectLst>
              <a:latin typeface="+mn-ea"/>
              <a:ea typeface="+mn-ea"/>
              <a:cs typeface="Arial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721CFC19-0C7C-4D54-AF58-EDBA492697EF}"/>
              </a:ext>
            </a:extLst>
          </p:cNvPr>
          <p:cNvSpPr/>
          <p:nvPr/>
        </p:nvSpPr>
        <p:spPr>
          <a:xfrm>
            <a:off x="215516" y="908720"/>
            <a:ext cx="5796221" cy="28623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ko-KR" altLang="en-US" sz="2400" b="1" kern="0" spc="-50" dirty="0">
                <a:solidFill>
                  <a:srgbClr val="000000"/>
                </a:solidFill>
                <a:latin typeface="+mn-ea"/>
                <a:ea typeface="+mn-ea"/>
              </a:rPr>
              <a:t> </a:t>
            </a:r>
            <a:r>
              <a:rPr lang="ko-KR" altLang="en-US" b="1" kern="0" spc="-50" dirty="0">
                <a:solidFill>
                  <a:srgbClr val="000000"/>
                </a:solidFill>
                <a:latin typeface="+mn-ea"/>
                <a:ea typeface="+mn-ea"/>
              </a:rPr>
              <a:t>완도 전복특구사업</a:t>
            </a:r>
            <a:r>
              <a:rPr lang="en-US" altLang="ko-KR" sz="1400" b="1" kern="0" spc="-50" dirty="0">
                <a:solidFill>
                  <a:srgbClr val="000000"/>
                </a:solidFill>
                <a:latin typeface="함초롬바탕" panose="02030504000101010101" pitchFamily="18" charset="-127"/>
              </a:rPr>
              <a:t>(10</a:t>
            </a:r>
            <a:r>
              <a:rPr lang="ko-KR" altLang="en-US" sz="1400" b="1" kern="0" spc="-50" dirty="0">
                <a:solidFill>
                  <a:srgbClr val="000000"/>
                </a:solidFill>
                <a:ea typeface="함초롬바탕" panose="02030504000101010101" pitchFamily="18" charset="-127"/>
              </a:rPr>
              <a:t>년간</a:t>
            </a:r>
            <a:r>
              <a:rPr lang="en-US" altLang="ko-KR" sz="1400" b="1" kern="0" spc="-50" dirty="0">
                <a:solidFill>
                  <a:srgbClr val="000000"/>
                </a:solidFill>
                <a:ea typeface="함초롬바탕" panose="02030504000101010101" pitchFamily="18" charset="-127"/>
              </a:rPr>
              <a:t>(2009~)</a:t>
            </a:r>
            <a:r>
              <a:rPr lang="ko-KR" altLang="en-US" sz="1400" b="1" kern="0" spc="-50" dirty="0">
                <a:solidFill>
                  <a:srgbClr val="000000"/>
                </a:solidFill>
                <a:ea typeface="함초롬바탕" panose="02030504000101010101" pitchFamily="18" charset="-127"/>
              </a:rPr>
              <a:t> </a:t>
            </a:r>
            <a:r>
              <a:rPr lang="en-US" altLang="ko-KR" sz="1400" b="1" kern="0" spc="-50" dirty="0">
                <a:solidFill>
                  <a:srgbClr val="000000"/>
                </a:solidFill>
                <a:latin typeface="함초롬바탕" panose="02030504000101010101" pitchFamily="18" charset="-127"/>
              </a:rPr>
              <a:t>228</a:t>
            </a:r>
            <a:r>
              <a:rPr lang="ko-KR" altLang="en-US" sz="1400" b="1" kern="0" spc="-50" dirty="0">
                <a:solidFill>
                  <a:srgbClr val="000000"/>
                </a:solidFill>
                <a:ea typeface="함초롬바탕" panose="02030504000101010101" pitchFamily="18" charset="-127"/>
              </a:rPr>
              <a:t>억원</a:t>
            </a:r>
            <a:r>
              <a:rPr lang="en-US" altLang="ko-KR" sz="1400" b="1" kern="0" spc="-50" dirty="0">
                <a:solidFill>
                  <a:srgbClr val="000000"/>
                </a:solidFill>
                <a:latin typeface="함초롬바탕" panose="02030504000101010101" pitchFamily="18" charset="-127"/>
              </a:rPr>
              <a:t>)</a:t>
            </a:r>
            <a:r>
              <a:rPr lang="en-US" altLang="ko-KR" b="1" kern="0" spc="-50" dirty="0">
                <a:solidFill>
                  <a:srgbClr val="000000"/>
                </a:solidFill>
                <a:latin typeface="함초롬바탕" panose="02030504000101010101" pitchFamily="18" charset="-127"/>
              </a:rPr>
              <a:t> </a:t>
            </a:r>
            <a:r>
              <a:rPr lang="en-US" altLang="ko-KR" sz="1600" b="1" kern="0" spc="-50" dirty="0">
                <a:solidFill>
                  <a:srgbClr val="000000"/>
                </a:solidFill>
                <a:latin typeface="함초롬바탕" panose="02030504000101010101" pitchFamily="18" charset="-127"/>
              </a:rPr>
              <a:t>→ </a:t>
            </a:r>
            <a:r>
              <a:rPr lang="ko-KR" altLang="en-US" b="1" dirty="0">
                <a:latin typeface="+mn-ea"/>
                <a:ea typeface="+mn-ea"/>
              </a:rPr>
              <a:t>완도 해조류 </a:t>
            </a:r>
            <a:r>
              <a:rPr lang="en-US" altLang="ko-KR" b="1" dirty="0">
                <a:latin typeface="+mn-ea"/>
                <a:ea typeface="+mn-ea"/>
              </a:rPr>
              <a:t>·</a:t>
            </a:r>
            <a:r>
              <a:rPr lang="ko-KR" altLang="en-US" b="1" dirty="0">
                <a:latin typeface="+mn-ea"/>
                <a:ea typeface="+mn-ea"/>
              </a:rPr>
              <a:t>전복산업 특구</a:t>
            </a:r>
            <a:r>
              <a:rPr lang="en-US" altLang="ko-KR" sz="1400" b="1" dirty="0">
                <a:latin typeface="+mn-ea"/>
                <a:ea typeface="+mn-ea"/>
              </a:rPr>
              <a:t>(2020~23) 1,290</a:t>
            </a:r>
            <a:r>
              <a:rPr lang="ko-KR" altLang="en-US" sz="1400" b="1" dirty="0">
                <a:latin typeface="+mn-ea"/>
                <a:ea typeface="+mn-ea"/>
              </a:rPr>
              <a:t>억원</a:t>
            </a:r>
            <a:endParaRPr lang="ko-KR" altLang="en-US" sz="2000" b="1" kern="0" dirty="0">
              <a:solidFill>
                <a:srgbClr val="000000"/>
              </a:solidFill>
              <a:latin typeface="+mn-ea"/>
              <a:ea typeface="+mn-ea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ko-KR" altLang="en-US" sz="1600" kern="0" spc="-50" dirty="0">
                <a:solidFill>
                  <a:srgbClr val="000000"/>
                </a:solidFill>
                <a:latin typeface="함초롬돋움" panose="020B0504000101010101" pitchFamily="50" charset="-127"/>
                <a:ea typeface="함초롬돋움" panose="020B0504000101010101" pitchFamily="50" charset="-127"/>
                <a:cs typeface="함초롬돋움" panose="020B0504000101010101" pitchFamily="50" charset="-127"/>
              </a:rPr>
              <a:t>⧠ </a:t>
            </a:r>
            <a:r>
              <a:rPr lang="ko-KR" altLang="en-US" b="1" kern="0" spc="-50" dirty="0">
                <a:solidFill>
                  <a:srgbClr val="000000"/>
                </a:solidFill>
                <a:latin typeface="+mn-ea"/>
                <a:ea typeface="+mn-ea"/>
              </a:rPr>
              <a:t>전복생산기반 구축 사업</a:t>
            </a:r>
            <a:r>
              <a:rPr lang="en-US" altLang="ko-KR" b="1" kern="0" spc="-50" dirty="0">
                <a:solidFill>
                  <a:srgbClr val="000000"/>
                </a:solidFill>
                <a:latin typeface="+mn-ea"/>
                <a:ea typeface="+mn-ea"/>
              </a:rPr>
              <a:t>(83</a:t>
            </a:r>
            <a:r>
              <a:rPr lang="ko-KR" altLang="en-US" b="1" kern="0" spc="-50" dirty="0">
                <a:solidFill>
                  <a:srgbClr val="000000"/>
                </a:solidFill>
                <a:latin typeface="+mn-ea"/>
                <a:ea typeface="+mn-ea"/>
              </a:rPr>
              <a:t>억</a:t>
            </a:r>
            <a:r>
              <a:rPr lang="en-US" altLang="ko-KR" b="1" kern="0" spc="-50" dirty="0">
                <a:solidFill>
                  <a:srgbClr val="000000"/>
                </a:solidFill>
                <a:latin typeface="+mn-ea"/>
                <a:ea typeface="+mn-ea"/>
              </a:rPr>
              <a:t>)</a:t>
            </a:r>
            <a:endParaRPr lang="ko-KR" altLang="en-US" b="1" kern="0" dirty="0">
              <a:solidFill>
                <a:srgbClr val="000000"/>
              </a:solidFill>
              <a:latin typeface="+mn-ea"/>
              <a:ea typeface="+mn-ea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en-US" altLang="ko-KR" sz="1500" kern="0" spc="-50" dirty="0">
                <a:solidFill>
                  <a:srgbClr val="000000"/>
                </a:solidFill>
                <a:latin typeface="+mn-ea"/>
                <a:ea typeface="+mn-ea"/>
              </a:rPr>
              <a:t>- </a:t>
            </a:r>
            <a:r>
              <a:rPr lang="ko-KR" altLang="en-US" sz="1500" kern="0" spc="-50" dirty="0">
                <a:solidFill>
                  <a:srgbClr val="000000"/>
                </a:solidFill>
                <a:latin typeface="+mn-ea"/>
                <a:ea typeface="+mn-ea"/>
              </a:rPr>
              <a:t>전복연구센터 설립운영</a:t>
            </a:r>
            <a:r>
              <a:rPr lang="en-US" altLang="ko-KR" sz="1500" kern="0" spc="-50" dirty="0">
                <a:solidFill>
                  <a:srgbClr val="000000"/>
                </a:solidFill>
                <a:latin typeface="+mn-ea"/>
                <a:ea typeface="+mn-ea"/>
              </a:rPr>
              <a:t>(20</a:t>
            </a:r>
            <a:r>
              <a:rPr lang="ko-KR" altLang="en-US" sz="1500" kern="0" spc="-50" dirty="0">
                <a:solidFill>
                  <a:srgbClr val="000000"/>
                </a:solidFill>
                <a:latin typeface="+mn-ea"/>
                <a:ea typeface="+mn-ea"/>
              </a:rPr>
              <a:t>억원</a:t>
            </a:r>
            <a:r>
              <a:rPr lang="en-US" altLang="ko-KR" sz="1500" kern="0" spc="-50" dirty="0">
                <a:solidFill>
                  <a:srgbClr val="000000"/>
                </a:solidFill>
                <a:latin typeface="+mn-ea"/>
                <a:ea typeface="+mn-ea"/>
              </a:rPr>
              <a:t>) - </a:t>
            </a:r>
            <a:r>
              <a:rPr lang="ko-KR" altLang="en-US" sz="1500" kern="0" spc="-50" dirty="0" err="1">
                <a:solidFill>
                  <a:srgbClr val="000000"/>
                </a:solidFill>
                <a:latin typeface="+mn-ea"/>
                <a:ea typeface="+mn-ea"/>
              </a:rPr>
              <a:t>본관동</a:t>
            </a:r>
            <a:r>
              <a:rPr lang="en-US" altLang="ko-KR" sz="1500" kern="0" spc="-50" dirty="0">
                <a:solidFill>
                  <a:srgbClr val="000000"/>
                </a:solidFill>
                <a:latin typeface="+mn-ea"/>
                <a:ea typeface="+mn-ea"/>
              </a:rPr>
              <a:t>, </a:t>
            </a:r>
            <a:r>
              <a:rPr lang="ko-KR" altLang="en-US" sz="1500" kern="0" spc="-50" dirty="0">
                <a:solidFill>
                  <a:srgbClr val="000000"/>
                </a:solidFill>
                <a:latin typeface="+mn-ea"/>
                <a:ea typeface="+mn-ea"/>
              </a:rPr>
              <a:t>종묘배양동</a:t>
            </a:r>
            <a:r>
              <a:rPr lang="en-US" altLang="ko-KR" sz="1500" kern="0" spc="-50" dirty="0">
                <a:solidFill>
                  <a:srgbClr val="000000"/>
                </a:solidFill>
                <a:latin typeface="+mn-ea"/>
                <a:ea typeface="+mn-ea"/>
              </a:rPr>
              <a:t>, </a:t>
            </a:r>
            <a:r>
              <a:rPr lang="ko-KR" altLang="en-US" sz="1500" kern="0" spc="-50" dirty="0">
                <a:solidFill>
                  <a:srgbClr val="000000"/>
                </a:solidFill>
                <a:latin typeface="+mn-ea"/>
                <a:ea typeface="+mn-ea"/>
              </a:rPr>
              <a:t>유전자분석장비연구센터 준공</a:t>
            </a:r>
            <a:r>
              <a:rPr lang="en-US" altLang="ko-KR" sz="1500" kern="0" spc="-50" dirty="0">
                <a:solidFill>
                  <a:srgbClr val="000000"/>
                </a:solidFill>
                <a:latin typeface="+mn-ea"/>
                <a:ea typeface="+mn-ea"/>
              </a:rPr>
              <a:t>(2012</a:t>
            </a:r>
            <a:r>
              <a:rPr lang="ko-KR" altLang="en-US" sz="1500" kern="0" spc="-50" dirty="0">
                <a:solidFill>
                  <a:srgbClr val="000000"/>
                </a:solidFill>
                <a:latin typeface="+mn-ea"/>
                <a:ea typeface="+mn-ea"/>
              </a:rPr>
              <a:t>년 </a:t>
            </a:r>
            <a:r>
              <a:rPr lang="en-US" altLang="ko-KR" sz="1500" kern="0" spc="-50" dirty="0">
                <a:solidFill>
                  <a:srgbClr val="000000"/>
                </a:solidFill>
                <a:latin typeface="+mn-ea"/>
                <a:ea typeface="+mn-ea"/>
              </a:rPr>
              <a:t>1</a:t>
            </a:r>
            <a:r>
              <a:rPr lang="ko-KR" altLang="en-US" sz="1500" kern="0" spc="-50" dirty="0">
                <a:solidFill>
                  <a:srgbClr val="000000"/>
                </a:solidFill>
                <a:latin typeface="+mn-ea"/>
                <a:ea typeface="+mn-ea"/>
              </a:rPr>
              <a:t>월</a:t>
            </a:r>
            <a:r>
              <a:rPr lang="en-US" altLang="ko-KR" sz="1500" kern="0" spc="-50" dirty="0">
                <a:solidFill>
                  <a:srgbClr val="000000"/>
                </a:solidFill>
                <a:latin typeface="+mn-ea"/>
                <a:ea typeface="+mn-ea"/>
              </a:rPr>
              <a:t>), </a:t>
            </a:r>
            <a:endParaRPr lang="ko-KR" altLang="en-US" sz="1500" kern="0" dirty="0">
              <a:solidFill>
                <a:srgbClr val="000000"/>
              </a:solidFill>
              <a:latin typeface="+mn-ea"/>
              <a:ea typeface="+mn-ea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en-US" altLang="ko-KR" sz="1500" kern="0" spc="-50" dirty="0">
                <a:solidFill>
                  <a:srgbClr val="000000"/>
                </a:solidFill>
                <a:latin typeface="+mn-ea"/>
                <a:ea typeface="+mn-ea"/>
              </a:rPr>
              <a:t>- </a:t>
            </a:r>
            <a:r>
              <a:rPr lang="ko-KR" altLang="en-US" sz="1500" kern="0" spc="-50" dirty="0">
                <a:solidFill>
                  <a:srgbClr val="000000"/>
                </a:solidFill>
                <a:latin typeface="+mn-ea"/>
                <a:ea typeface="+mn-ea"/>
              </a:rPr>
              <a:t>고품질 수산물생산 및 청정해역 보전</a:t>
            </a:r>
            <a:r>
              <a:rPr lang="en-US" altLang="ko-KR" sz="1500" kern="0" spc="-50" dirty="0">
                <a:solidFill>
                  <a:srgbClr val="000000"/>
                </a:solidFill>
                <a:latin typeface="+mn-ea"/>
                <a:ea typeface="+mn-ea"/>
              </a:rPr>
              <a:t>(36</a:t>
            </a:r>
            <a:r>
              <a:rPr lang="ko-KR" altLang="en-US" sz="1500" kern="0" spc="-50" dirty="0">
                <a:solidFill>
                  <a:srgbClr val="000000"/>
                </a:solidFill>
                <a:latin typeface="+mn-ea"/>
                <a:ea typeface="+mn-ea"/>
              </a:rPr>
              <a:t>억원</a:t>
            </a:r>
            <a:r>
              <a:rPr lang="en-US" altLang="ko-KR" sz="1500" kern="0" spc="-50" dirty="0">
                <a:solidFill>
                  <a:srgbClr val="000000"/>
                </a:solidFill>
                <a:latin typeface="+mn-ea"/>
                <a:ea typeface="+mn-ea"/>
              </a:rPr>
              <a:t>) - </a:t>
            </a:r>
            <a:r>
              <a:rPr lang="ko-KR" altLang="en-US" sz="1500" kern="0" spc="-50" dirty="0" err="1">
                <a:solidFill>
                  <a:srgbClr val="000000"/>
                </a:solidFill>
                <a:latin typeface="+mn-ea"/>
                <a:ea typeface="+mn-ea"/>
              </a:rPr>
              <a:t>전복치패</a:t>
            </a:r>
            <a:r>
              <a:rPr lang="ko-KR" altLang="en-US" sz="1500" kern="0" spc="-50" dirty="0">
                <a:solidFill>
                  <a:srgbClr val="000000"/>
                </a:solidFill>
                <a:latin typeface="+mn-ea"/>
                <a:ea typeface="+mn-ea"/>
              </a:rPr>
              <a:t> 방류</a:t>
            </a:r>
            <a:r>
              <a:rPr lang="en-US" altLang="ko-KR" sz="1500" kern="0" spc="-50" dirty="0">
                <a:solidFill>
                  <a:srgbClr val="000000"/>
                </a:solidFill>
                <a:latin typeface="+mn-ea"/>
                <a:ea typeface="+mn-ea"/>
              </a:rPr>
              <a:t>, </a:t>
            </a:r>
            <a:r>
              <a:rPr lang="ko-KR" altLang="en-US" sz="1500" kern="0" spc="-50" dirty="0">
                <a:solidFill>
                  <a:srgbClr val="000000"/>
                </a:solidFill>
                <a:latin typeface="+mn-ea"/>
                <a:ea typeface="+mn-ea"/>
              </a:rPr>
              <a:t>저온저장고 시설지원</a:t>
            </a:r>
            <a:r>
              <a:rPr lang="en-US" altLang="ko-KR" sz="1500" kern="0" spc="-50" dirty="0">
                <a:solidFill>
                  <a:srgbClr val="000000"/>
                </a:solidFill>
                <a:latin typeface="+mn-ea"/>
                <a:ea typeface="+mn-ea"/>
              </a:rPr>
              <a:t>, </a:t>
            </a:r>
            <a:r>
              <a:rPr lang="ko-KR" altLang="en-US" sz="1500" kern="0" spc="-50" dirty="0">
                <a:solidFill>
                  <a:srgbClr val="000000"/>
                </a:solidFill>
                <a:latin typeface="+mn-ea"/>
                <a:ea typeface="+mn-ea"/>
              </a:rPr>
              <a:t>불가사리 수거 및 농사비료 공급</a:t>
            </a:r>
            <a:endParaRPr lang="ko-KR" altLang="en-US" sz="1500" kern="0" dirty="0">
              <a:solidFill>
                <a:srgbClr val="000000"/>
              </a:solidFill>
              <a:latin typeface="+mn-ea"/>
              <a:ea typeface="+mn-ea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en-US" altLang="ko-KR" sz="1500" kern="0" spc="-50" dirty="0">
                <a:solidFill>
                  <a:srgbClr val="000000"/>
                </a:solidFill>
                <a:latin typeface="+mn-ea"/>
                <a:ea typeface="+mn-ea"/>
              </a:rPr>
              <a:t>- </a:t>
            </a:r>
            <a:r>
              <a:rPr lang="ko-KR" altLang="en-US" sz="1500" kern="0" spc="-50" dirty="0">
                <a:solidFill>
                  <a:srgbClr val="000000"/>
                </a:solidFill>
                <a:latin typeface="+mn-ea"/>
                <a:ea typeface="+mn-ea"/>
              </a:rPr>
              <a:t>핵심인력육성 교육</a:t>
            </a:r>
            <a:r>
              <a:rPr lang="en-US" altLang="ko-KR" sz="1500" kern="0" spc="-50" dirty="0">
                <a:solidFill>
                  <a:srgbClr val="000000"/>
                </a:solidFill>
                <a:latin typeface="+mn-ea"/>
                <a:ea typeface="+mn-ea"/>
              </a:rPr>
              <a:t>(13</a:t>
            </a:r>
            <a:r>
              <a:rPr lang="ko-KR" altLang="en-US" sz="1500" kern="0" spc="-50" dirty="0">
                <a:solidFill>
                  <a:srgbClr val="000000"/>
                </a:solidFill>
                <a:latin typeface="+mn-ea"/>
                <a:ea typeface="+mn-ea"/>
              </a:rPr>
              <a:t>억원</a:t>
            </a:r>
            <a:r>
              <a:rPr lang="en-US" altLang="ko-KR" sz="1500" kern="0" spc="-50" dirty="0">
                <a:solidFill>
                  <a:srgbClr val="000000"/>
                </a:solidFill>
                <a:latin typeface="+mn-ea"/>
                <a:ea typeface="+mn-ea"/>
              </a:rPr>
              <a:t>) - </a:t>
            </a:r>
            <a:r>
              <a:rPr lang="ko-KR" altLang="en-US" sz="1500" kern="0" spc="-50" dirty="0">
                <a:solidFill>
                  <a:srgbClr val="000000"/>
                </a:solidFill>
                <a:latin typeface="+mn-ea"/>
                <a:ea typeface="+mn-ea"/>
              </a:rPr>
              <a:t>연간 </a:t>
            </a:r>
            <a:r>
              <a:rPr lang="en-US" altLang="ko-KR" sz="1500" kern="0" spc="-50" dirty="0">
                <a:solidFill>
                  <a:srgbClr val="000000"/>
                </a:solidFill>
                <a:latin typeface="+mn-ea"/>
                <a:ea typeface="+mn-ea"/>
              </a:rPr>
              <a:t>90</a:t>
            </a:r>
            <a:r>
              <a:rPr lang="ko-KR" altLang="en-US" sz="1500" kern="0" spc="-50" dirty="0">
                <a:solidFill>
                  <a:srgbClr val="000000"/>
                </a:solidFill>
                <a:latin typeface="+mn-ea"/>
                <a:ea typeface="+mn-ea"/>
              </a:rPr>
              <a:t>명</a:t>
            </a:r>
            <a:r>
              <a:rPr lang="en-US" altLang="ko-KR" sz="1500" kern="0" spc="-50" dirty="0">
                <a:solidFill>
                  <a:srgbClr val="000000"/>
                </a:solidFill>
                <a:latin typeface="+mn-ea"/>
                <a:ea typeface="+mn-ea"/>
              </a:rPr>
              <a:t>, </a:t>
            </a:r>
            <a:r>
              <a:rPr lang="ko-KR" altLang="en-US" sz="1500" kern="0" spc="-50" dirty="0">
                <a:solidFill>
                  <a:srgbClr val="000000"/>
                </a:solidFill>
                <a:latin typeface="+mn-ea"/>
                <a:ea typeface="+mn-ea"/>
              </a:rPr>
              <a:t>수산벤처대학 과정운영</a:t>
            </a:r>
            <a:r>
              <a:rPr lang="en-US" altLang="ko-KR" sz="1500" kern="0" spc="-50" dirty="0">
                <a:solidFill>
                  <a:srgbClr val="000000"/>
                </a:solidFill>
                <a:latin typeface="+mn-ea"/>
                <a:ea typeface="+mn-ea"/>
              </a:rPr>
              <a:t>, </a:t>
            </a:r>
            <a:r>
              <a:rPr lang="ko-KR" altLang="en-US" sz="1500" kern="0" spc="-50" dirty="0">
                <a:solidFill>
                  <a:srgbClr val="000000"/>
                </a:solidFill>
                <a:latin typeface="+mn-ea"/>
                <a:ea typeface="+mn-ea"/>
              </a:rPr>
              <a:t>경영자과정 운영</a:t>
            </a:r>
            <a:endParaRPr lang="ko-KR" altLang="en-US" sz="1500" kern="0" dirty="0">
              <a:solidFill>
                <a:srgbClr val="000000"/>
              </a:solidFill>
              <a:latin typeface="+mn-ea"/>
              <a:ea typeface="+mn-ea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en-US" altLang="ko-KR" sz="1500" kern="0" spc="-50" dirty="0">
                <a:solidFill>
                  <a:srgbClr val="000000"/>
                </a:solidFill>
                <a:latin typeface="+mn-ea"/>
                <a:ea typeface="+mn-ea"/>
              </a:rPr>
              <a:t>- </a:t>
            </a:r>
            <a:r>
              <a:rPr lang="ko-KR" altLang="en-US" sz="1500" kern="0" spc="-50" dirty="0">
                <a:solidFill>
                  <a:srgbClr val="000000"/>
                </a:solidFill>
                <a:latin typeface="+mn-ea"/>
                <a:ea typeface="+mn-ea"/>
              </a:rPr>
              <a:t>전복 고부가가치화 사업지원</a:t>
            </a:r>
            <a:r>
              <a:rPr lang="en-US" altLang="ko-KR" sz="1500" kern="0" spc="-50" dirty="0">
                <a:solidFill>
                  <a:srgbClr val="000000"/>
                </a:solidFill>
                <a:latin typeface="+mn-ea"/>
                <a:ea typeface="+mn-ea"/>
              </a:rPr>
              <a:t>(13</a:t>
            </a:r>
            <a:r>
              <a:rPr lang="ko-KR" altLang="en-US" sz="1500" kern="0" spc="-50" dirty="0">
                <a:solidFill>
                  <a:srgbClr val="000000"/>
                </a:solidFill>
                <a:latin typeface="+mn-ea"/>
                <a:ea typeface="+mn-ea"/>
              </a:rPr>
              <a:t>억원</a:t>
            </a:r>
            <a:r>
              <a:rPr lang="en-US" altLang="ko-KR" sz="1500" kern="0" spc="-50" dirty="0">
                <a:solidFill>
                  <a:srgbClr val="000000"/>
                </a:solidFill>
                <a:latin typeface="+mn-ea"/>
                <a:ea typeface="+mn-ea"/>
              </a:rPr>
              <a:t>) - </a:t>
            </a:r>
            <a:r>
              <a:rPr lang="ko-KR" altLang="en-US" sz="1500" kern="0" spc="-50" dirty="0">
                <a:solidFill>
                  <a:srgbClr val="000000"/>
                </a:solidFill>
                <a:latin typeface="+mn-ea"/>
                <a:ea typeface="+mn-ea"/>
              </a:rPr>
              <a:t>전복세계일류화 상품개발 추진</a:t>
            </a:r>
            <a:r>
              <a:rPr lang="en-US" altLang="ko-KR" sz="1500" kern="0" spc="-50" dirty="0">
                <a:solidFill>
                  <a:srgbClr val="000000"/>
                </a:solidFill>
                <a:latin typeface="+mn-ea"/>
                <a:ea typeface="+mn-ea"/>
              </a:rPr>
              <a:t>, </a:t>
            </a:r>
            <a:r>
              <a:rPr lang="ko-KR" altLang="en-US" sz="1500" kern="0" spc="-50" dirty="0">
                <a:solidFill>
                  <a:srgbClr val="000000"/>
                </a:solidFill>
                <a:latin typeface="+mn-ea"/>
                <a:ea typeface="+mn-ea"/>
              </a:rPr>
              <a:t>추진위원회 구성</a:t>
            </a:r>
            <a:r>
              <a:rPr lang="en-US" altLang="ko-KR" sz="1500" kern="0" spc="-50" dirty="0">
                <a:solidFill>
                  <a:srgbClr val="000000"/>
                </a:solidFill>
                <a:latin typeface="+mn-ea"/>
                <a:ea typeface="+mn-ea"/>
              </a:rPr>
              <a:t>(15</a:t>
            </a:r>
            <a:r>
              <a:rPr lang="ko-KR" altLang="en-US" sz="1500" kern="0" spc="-50" dirty="0">
                <a:solidFill>
                  <a:srgbClr val="000000"/>
                </a:solidFill>
                <a:latin typeface="+mn-ea"/>
                <a:ea typeface="+mn-ea"/>
              </a:rPr>
              <a:t>명</a:t>
            </a:r>
            <a:r>
              <a:rPr lang="en-US" altLang="ko-KR" sz="1500" kern="0" spc="-50" dirty="0">
                <a:solidFill>
                  <a:srgbClr val="000000"/>
                </a:solidFill>
                <a:latin typeface="+mn-ea"/>
                <a:ea typeface="+mn-ea"/>
              </a:rPr>
              <a:t>), </a:t>
            </a:r>
            <a:r>
              <a:rPr lang="ko-KR" altLang="en-US" sz="1500" kern="0" spc="-50" dirty="0">
                <a:solidFill>
                  <a:srgbClr val="000000"/>
                </a:solidFill>
                <a:latin typeface="+mn-ea"/>
                <a:ea typeface="+mn-ea"/>
              </a:rPr>
              <a:t>공동물류센터</a:t>
            </a:r>
            <a:r>
              <a:rPr lang="en-US" altLang="ko-KR" sz="1500" kern="0" spc="-50" dirty="0">
                <a:solidFill>
                  <a:srgbClr val="000000"/>
                </a:solidFill>
                <a:latin typeface="+mn-ea"/>
                <a:ea typeface="+mn-ea"/>
              </a:rPr>
              <a:t>, </a:t>
            </a:r>
            <a:r>
              <a:rPr lang="ko-KR" altLang="en-US" sz="1500" kern="0" spc="-50" dirty="0">
                <a:solidFill>
                  <a:srgbClr val="000000"/>
                </a:solidFill>
                <a:latin typeface="+mn-ea"/>
                <a:ea typeface="+mn-ea"/>
              </a:rPr>
              <a:t>가공시설 구축 및 사설지원 </a:t>
            </a:r>
            <a:endParaRPr lang="ko-KR" altLang="en-US" sz="1500" kern="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A7A341F0-B18D-4423-8B7D-837B631554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3746" y="1209412"/>
            <a:ext cx="2952750" cy="2580512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1A5A6DEC-6304-4672-9954-5B3CF25830B8}"/>
              </a:ext>
            </a:extLst>
          </p:cNvPr>
          <p:cNvSpPr/>
          <p:nvPr/>
        </p:nvSpPr>
        <p:spPr>
          <a:xfrm>
            <a:off x="215516" y="3755935"/>
            <a:ext cx="8820980" cy="298543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ko-KR" altLang="en-US" kern="0" spc="-50" dirty="0">
                <a:solidFill>
                  <a:srgbClr val="000000"/>
                </a:solidFill>
                <a:latin typeface="함초롬돋움" panose="020B0504000101010101" pitchFamily="50" charset="-127"/>
                <a:ea typeface="함초롬돋움" panose="020B0504000101010101" pitchFamily="50" charset="-127"/>
                <a:cs typeface="함초롬돋움" panose="020B0504000101010101" pitchFamily="50" charset="-127"/>
              </a:rPr>
              <a:t>⧠ </a:t>
            </a:r>
            <a:r>
              <a:rPr lang="ko-KR" altLang="en-US" b="1" kern="0" spc="-50" dirty="0">
                <a:solidFill>
                  <a:srgbClr val="000000"/>
                </a:solidFill>
                <a:latin typeface="+mn-ea"/>
              </a:rPr>
              <a:t>전복 유통마케팅 강화사업</a:t>
            </a:r>
            <a:r>
              <a:rPr lang="en-US" altLang="ko-KR" kern="0" spc="-50" dirty="0">
                <a:solidFill>
                  <a:srgbClr val="000000"/>
                </a:solidFill>
                <a:latin typeface="함초롬바탕" panose="02030504000101010101" pitchFamily="18" charset="-127"/>
              </a:rPr>
              <a:t>(115</a:t>
            </a:r>
            <a:r>
              <a:rPr lang="ko-KR" altLang="en-US" kern="0" spc="-50" dirty="0">
                <a:solidFill>
                  <a:srgbClr val="000000"/>
                </a:solidFill>
                <a:ea typeface="함초롬바탕" panose="02030504000101010101" pitchFamily="18" charset="-127"/>
              </a:rPr>
              <a:t>억</a:t>
            </a:r>
            <a:r>
              <a:rPr lang="en-US" altLang="ko-KR" kern="0" spc="-50" dirty="0">
                <a:solidFill>
                  <a:srgbClr val="000000"/>
                </a:solidFill>
                <a:latin typeface="함초롬바탕" panose="02030504000101010101" pitchFamily="18" charset="-127"/>
              </a:rPr>
              <a:t>) </a:t>
            </a:r>
            <a:r>
              <a:rPr lang="en-US" altLang="ko-KR" sz="1400" kern="0" spc="-50" dirty="0">
                <a:solidFill>
                  <a:srgbClr val="000000"/>
                </a:solidFill>
                <a:latin typeface="+mn-ea"/>
                <a:ea typeface="+mn-ea"/>
              </a:rPr>
              <a:t>- </a:t>
            </a:r>
            <a:r>
              <a:rPr lang="ko-KR" altLang="en-US" sz="1400" kern="0" spc="-50" dirty="0">
                <a:solidFill>
                  <a:srgbClr val="000000"/>
                </a:solidFill>
                <a:latin typeface="+mn-ea"/>
                <a:ea typeface="+mn-ea"/>
              </a:rPr>
              <a:t>완도전복</a:t>
            </a:r>
            <a:r>
              <a:rPr lang="en-US" altLang="ko-KR" sz="1400" kern="0" spc="-50" dirty="0">
                <a:solidFill>
                  <a:srgbClr val="000000"/>
                </a:solidFill>
                <a:latin typeface="+mn-ea"/>
                <a:ea typeface="+mn-ea"/>
              </a:rPr>
              <a:t>(</a:t>
            </a:r>
            <a:r>
              <a:rPr lang="ko-KR" altLang="en-US" sz="1400" kern="0" spc="-50" dirty="0">
                <a:solidFill>
                  <a:srgbClr val="000000"/>
                </a:solidFill>
                <a:latin typeface="+mn-ea"/>
                <a:ea typeface="+mn-ea"/>
              </a:rPr>
              <a:t>주</a:t>
            </a:r>
            <a:r>
              <a:rPr lang="en-US" altLang="ko-KR" sz="1400" kern="0" spc="-50" dirty="0">
                <a:solidFill>
                  <a:srgbClr val="000000"/>
                </a:solidFill>
                <a:latin typeface="+mn-ea"/>
                <a:ea typeface="+mn-ea"/>
              </a:rPr>
              <a:t>) </a:t>
            </a:r>
            <a:r>
              <a:rPr lang="en-US" altLang="ko-KR" sz="1400" dirty="0">
                <a:latin typeface="+mn-ea"/>
                <a:ea typeface="+mn-ea"/>
              </a:rPr>
              <a:t>1.200</a:t>
            </a:r>
            <a:r>
              <a:rPr lang="ko-KR" altLang="en-US" sz="1400" dirty="0">
                <a:latin typeface="+mn-ea"/>
                <a:ea typeface="+mn-ea"/>
              </a:rPr>
              <a:t>여 </a:t>
            </a:r>
            <a:r>
              <a:rPr lang="ko-KR" altLang="en-US" sz="1400" dirty="0" err="1">
                <a:latin typeface="+mn-ea"/>
                <a:ea typeface="+mn-ea"/>
              </a:rPr>
              <a:t>생산어민과</a:t>
            </a:r>
            <a:r>
              <a:rPr lang="ko-KR" altLang="en-US" sz="1400" dirty="0">
                <a:latin typeface="+mn-ea"/>
                <a:ea typeface="+mn-ea"/>
              </a:rPr>
              <a:t> 완도군이 함께 </a:t>
            </a:r>
            <a:endParaRPr lang="en-US" altLang="ko-KR" sz="1400" dirty="0">
              <a:latin typeface="+mn-ea"/>
              <a:ea typeface="+mn-ea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ko-KR" altLang="en-US" sz="1400" dirty="0"/>
              <a:t>완도전복</a:t>
            </a:r>
            <a:r>
              <a:rPr lang="ko-KR" altLang="en-US" sz="1400" kern="0" spc="-50" dirty="0">
                <a:solidFill>
                  <a:srgbClr val="000000"/>
                </a:solidFill>
                <a:latin typeface="+mn-ea"/>
                <a:ea typeface="+mn-ea"/>
              </a:rPr>
              <a:t>설립운영</a:t>
            </a:r>
            <a:r>
              <a:rPr lang="en-US" altLang="ko-KR" sz="1400" kern="0" spc="-50" dirty="0">
                <a:solidFill>
                  <a:srgbClr val="000000"/>
                </a:solidFill>
                <a:latin typeface="+mn-ea"/>
                <a:ea typeface="+mn-ea"/>
              </a:rPr>
              <a:t>(55</a:t>
            </a:r>
            <a:r>
              <a:rPr lang="ko-KR" altLang="en-US" sz="1400" kern="0" spc="-50" dirty="0">
                <a:solidFill>
                  <a:srgbClr val="000000"/>
                </a:solidFill>
                <a:latin typeface="+mn-ea"/>
                <a:ea typeface="+mn-ea"/>
              </a:rPr>
              <a:t>억원</a:t>
            </a:r>
            <a:r>
              <a:rPr lang="en-US" altLang="ko-KR" sz="1400" kern="0" spc="-50" dirty="0">
                <a:solidFill>
                  <a:srgbClr val="000000"/>
                </a:solidFill>
                <a:latin typeface="+mn-ea"/>
                <a:ea typeface="+mn-ea"/>
              </a:rPr>
              <a:t>), </a:t>
            </a:r>
            <a:r>
              <a:rPr lang="ko-KR" altLang="en-US" sz="1400" kern="0" spc="-50" dirty="0">
                <a:solidFill>
                  <a:srgbClr val="000000"/>
                </a:solidFill>
                <a:latin typeface="+mn-ea"/>
                <a:ea typeface="+mn-ea"/>
              </a:rPr>
              <a:t>전복 전문유통회사 설립운영</a:t>
            </a:r>
            <a:r>
              <a:rPr lang="en-US" altLang="ko-KR" sz="1400" kern="0" spc="-50" dirty="0">
                <a:solidFill>
                  <a:srgbClr val="000000"/>
                </a:solidFill>
                <a:latin typeface="+mn-ea"/>
                <a:ea typeface="+mn-ea"/>
              </a:rPr>
              <a:t>, </a:t>
            </a:r>
            <a:endParaRPr lang="ko-KR" altLang="en-US" sz="1050" kern="0" dirty="0">
              <a:solidFill>
                <a:srgbClr val="000000"/>
              </a:solidFill>
              <a:latin typeface="+mn-ea"/>
              <a:ea typeface="+mn-ea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en-US" altLang="ko-KR" sz="1400" kern="0" spc="-50" dirty="0">
                <a:solidFill>
                  <a:srgbClr val="000000"/>
                </a:solidFill>
                <a:latin typeface="+mn-ea"/>
                <a:ea typeface="+mn-ea"/>
              </a:rPr>
              <a:t>- </a:t>
            </a:r>
            <a:r>
              <a:rPr lang="ko-KR" altLang="en-US" sz="1400" kern="0" spc="-50" dirty="0">
                <a:solidFill>
                  <a:srgbClr val="000000"/>
                </a:solidFill>
                <a:latin typeface="+mn-ea"/>
                <a:ea typeface="+mn-ea"/>
              </a:rPr>
              <a:t>유통기초시설확충</a:t>
            </a:r>
            <a:r>
              <a:rPr lang="en-US" altLang="ko-KR" sz="1400" kern="0" spc="-50" dirty="0">
                <a:solidFill>
                  <a:srgbClr val="000000"/>
                </a:solidFill>
                <a:latin typeface="+mn-ea"/>
                <a:ea typeface="+mn-ea"/>
              </a:rPr>
              <a:t>(30</a:t>
            </a:r>
            <a:r>
              <a:rPr lang="ko-KR" altLang="en-US" sz="1400" kern="0" spc="-50" dirty="0">
                <a:solidFill>
                  <a:srgbClr val="000000"/>
                </a:solidFill>
                <a:latin typeface="+mn-ea"/>
                <a:ea typeface="+mn-ea"/>
              </a:rPr>
              <a:t>억원</a:t>
            </a:r>
            <a:r>
              <a:rPr lang="en-US" altLang="ko-KR" sz="1400" kern="0" spc="-50" dirty="0">
                <a:solidFill>
                  <a:srgbClr val="000000"/>
                </a:solidFill>
                <a:latin typeface="+mn-ea"/>
                <a:ea typeface="+mn-ea"/>
              </a:rPr>
              <a:t>) - </a:t>
            </a:r>
            <a:r>
              <a:rPr lang="ko-KR" altLang="en-US" sz="1400" kern="0" spc="-50" dirty="0">
                <a:solidFill>
                  <a:srgbClr val="000000"/>
                </a:solidFill>
                <a:latin typeface="+mn-ea"/>
                <a:ea typeface="+mn-ea"/>
              </a:rPr>
              <a:t>전복관리기</a:t>
            </a:r>
            <a:r>
              <a:rPr lang="en-US" altLang="ko-KR" sz="1400" kern="0" spc="-50" dirty="0">
                <a:solidFill>
                  <a:srgbClr val="000000"/>
                </a:solidFill>
                <a:latin typeface="+mn-ea"/>
                <a:ea typeface="+mn-ea"/>
              </a:rPr>
              <a:t>(20</a:t>
            </a:r>
            <a:r>
              <a:rPr lang="ko-KR" altLang="en-US" sz="1400" kern="0" spc="-50" dirty="0">
                <a:solidFill>
                  <a:srgbClr val="000000"/>
                </a:solidFill>
                <a:latin typeface="+mn-ea"/>
                <a:ea typeface="+mn-ea"/>
              </a:rPr>
              <a:t>대</a:t>
            </a:r>
            <a:r>
              <a:rPr lang="en-US" altLang="ko-KR" sz="1400" kern="0" spc="-50" dirty="0">
                <a:solidFill>
                  <a:srgbClr val="000000"/>
                </a:solidFill>
                <a:latin typeface="+mn-ea"/>
                <a:ea typeface="+mn-ea"/>
              </a:rPr>
              <a:t>), </a:t>
            </a:r>
            <a:r>
              <a:rPr lang="ko-KR" altLang="en-US" sz="1400" kern="0" spc="-50" dirty="0">
                <a:solidFill>
                  <a:srgbClr val="000000"/>
                </a:solidFill>
                <a:latin typeface="+mn-ea"/>
                <a:ea typeface="+mn-ea"/>
              </a:rPr>
              <a:t>전복선별장</a:t>
            </a:r>
            <a:r>
              <a:rPr lang="en-US" altLang="ko-KR" sz="1400" kern="0" spc="-50" dirty="0">
                <a:solidFill>
                  <a:srgbClr val="000000"/>
                </a:solidFill>
                <a:latin typeface="+mn-ea"/>
                <a:ea typeface="+mn-ea"/>
              </a:rPr>
              <a:t>(3</a:t>
            </a:r>
            <a:r>
              <a:rPr lang="ko-KR" altLang="en-US" sz="1400" kern="0" spc="-50" dirty="0">
                <a:solidFill>
                  <a:srgbClr val="000000"/>
                </a:solidFill>
                <a:latin typeface="+mn-ea"/>
                <a:ea typeface="+mn-ea"/>
              </a:rPr>
              <a:t>개소</a:t>
            </a:r>
            <a:r>
              <a:rPr lang="en-US" altLang="ko-KR" sz="1400" kern="0" spc="-50" dirty="0">
                <a:solidFill>
                  <a:srgbClr val="000000"/>
                </a:solidFill>
                <a:latin typeface="+mn-ea"/>
                <a:ea typeface="+mn-ea"/>
              </a:rPr>
              <a:t>), </a:t>
            </a:r>
            <a:r>
              <a:rPr lang="ko-KR" altLang="en-US" sz="1400" kern="0" spc="-50" dirty="0">
                <a:solidFill>
                  <a:srgbClr val="000000"/>
                </a:solidFill>
                <a:latin typeface="+mn-ea"/>
                <a:ea typeface="+mn-ea"/>
              </a:rPr>
              <a:t>전복 다목적 선별기</a:t>
            </a:r>
            <a:r>
              <a:rPr lang="en-US" altLang="ko-KR" sz="1400" kern="0" spc="-50" dirty="0">
                <a:solidFill>
                  <a:srgbClr val="000000"/>
                </a:solidFill>
                <a:latin typeface="+mn-ea"/>
                <a:ea typeface="+mn-ea"/>
              </a:rPr>
              <a:t>(25</a:t>
            </a:r>
            <a:r>
              <a:rPr lang="ko-KR" altLang="en-US" sz="1400" kern="0" spc="-50" dirty="0">
                <a:solidFill>
                  <a:srgbClr val="000000"/>
                </a:solidFill>
                <a:latin typeface="+mn-ea"/>
                <a:ea typeface="+mn-ea"/>
              </a:rPr>
              <a:t>개소</a:t>
            </a:r>
            <a:r>
              <a:rPr lang="en-US" altLang="ko-KR" sz="1400" kern="0" spc="-50" dirty="0">
                <a:solidFill>
                  <a:srgbClr val="000000"/>
                </a:solidFill>
                <a:latin typeface="+mn-ea"/>
                <a:ea typeface="+mn-ea"/>
              </a:rPr>
              <a:t>)</a:t>
            </a:r>
            <a:endParaRPr lang="ko-KR" altLang="en-US" sz="1050" kern="0" dirty="0">
              <a:solidFill>
                <a:srgbClr val="000000"/>
              </a:solidFill>
              <a:latin typeface="+mn-ea"/>
              <a:ea typeface="+mn-ea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en-US" altLang="ko-KR" sz="1400" kern="0" spc="-50" dirty="0">
                <a:solidFill>
                  <a:srgbClr val="000000"/>
                </a:solidFill>
                <a:latin typeface="+mn-ea"/>
                <a:ea typeface="+mn-ea"/>
              </a:rPr>
              <a:t>- </a:t>
            </a:r>
            <a:r>
              <a:rPr lang="ko-KR" altLang="en-US" sz="1400" kern="0" spc="-50" dirty="0">
                <a:solidFill>
                  <a:srgbClr val="000000"/>
                </a:solidFill>
                <a:latin typeface="+mn-ea"/>
                <a:ea typeface="+mn-ea"/>
              </a:rPr>
              <a:t>향토산업</a:t>
            </a:r>
            <a:r>
              <a:rPr lang="en-US" altLang="ko-KR" sz="1400" kern="0" spc="-50" dirty="0">
                <a:solidFill>
                  <a:srgbClr val="000000"/>
                </a:solidFill>
                <a:latin typeface="+mn-ea"/>
                <a:ea typeface="+mn-ea"/>
              </a:rPr>
              <a:t>(</a:t>
            </a:r>
            <a:r>
              <a:rPr lang="ko-KR" altLang="en-US" sz="1400" kern="0" spc="-50" dirty="0">
                <a:solidFill>
                  <a:srgbClr val="000000"/>
                </a:solidFill>
                <a:latin typeface="+mn-ea"/>
                <a:ea typeface="+mn-ea"/>
              </a:rPr>
              <a:t>전복</a:t>
            </a:r>
            <a:r>
              <a:rPr lang="en-US" altLang="ko-KR" sz="1400" kern="0" spc="-50" dirty="0">
                <a:solidFill>
                  <a:srgbClr val="000000"/>
                </a:solidFill>
                <a:latin typeface="+mn-ea"/>
                <a:ea typeface="+mn-ea"/>
              </a:rPr>
              <a:t>+</a:t>
            </a:r>
            <a:r>
              <a:rPr lang="ko-KR" altLang="en-US" sz="1400" kern="0" spc="-50" dirty="0" err="1">
                <a:solidFill>
                  <a:srgbClr val="000000"/>
                </a:solidFill>
                <a:latin typeface="+mn-ea"/>
                <a:ea typeface="+mn-ea"/>
              </a:rPr>
              <a:t>구철초</a:t>
            </a:r>
            <a:r>
              <a:rPr lang="en-US" altLang="ko-KR" sz="1400" kern="0" spc="-50" dirty="0">
                <a:solidFill>
                  <a:srgbClr val="000000"/>
                </a:solidFill>
                <a:latin typeface="+mn-ea"/>
                <a:ea typeface="+mn-ea"/>
              </a:rPr>
              <a:t>)</a:t>
            </a:r>
            <a:r>
              <a:rPr lang="ko-KR" altLang="en-US" sz="1400" kern="0" spc="-50" dirty="0">
                <a:solidFill>
                  <a:srgbClr val="000000"/>
                </a:solidFill>
                <a:latin typeface="+mn-ea"/>
                <a:ea typeface="+mn-ea"/>
              </a:rPr>
              <a:t>육성</a:t>
            </a:r>
            <a:r>
              <a:rPr lang="en-US" altLang="ko-KR" sz="1400" kern="0" spc="-50" dirty="0">
                <a:solidFill>
                  <a:srgbClr val="000000"/>
                </a:solidFill>
                <a:latin typeface="+mn-ea"/>
                <a:ea typeface="+mn-ea"/>
              </a:rPr>
              <a:t>(30</a:t>
            </a:r>
            <a:r>
              <a:rPr lang="ko-KR" altLang="en-US" sz="1400" kern="0" spc="-50" dirty="0">
                <a:solidFill>
                  <a:srgbClr val="000000"/>
                </a:solidFill>
                <a:latin typeface="+mn-ea"/>
                <a:ea typeface="+mn-ea"/>
              </a:rPr>
              <a:t>억원</a:t>
            </a:r>
            <a:r>
              <a:rPr lang="en-US" altLang="ko-KR" sz="1400" kern="0" spc="-50" dirty="0">
                <a:solidFill>
                  <a:srgbClr val="000000"/>
                </a:solidFill>
                <a:latin typeface="+mn-ea"/>
                <a:ea typeface="+mn-ea"/>
              </a:rPr>
              <a:t>) - </a:t>
            </a:r>
            <a:r>
              <a:rPr lang="ko-KR" altLang="en-US" sz="1400" kern="0" spc="-50" dirty="0">
                <a:solidFill>
                  <a:srgbClr val="000000"/>
                </a:solidFill>
                <a:latin typeface="+mn-ea"/>
                <a:ea typeface="+mn-ea"/>
              </a:rPr>
              <a:t>전복과 구절초를 활용한 마을조성 및 관광상품 개발</a:t>
            </a:r>
            <a:r>
              <a:rPr lang="en-US" altLang="ko-KR" sz="1400" kern="0" spc="-50" dirty="0">
                <a:solidFill>
                  <a:srgbClr val="000000"/>
                </a:solidFill>
                <a:latin typeface="+mn-ea"/>
                <a:ea typeface="+mn-ea"/>
              </a:rPr>
              <a:t>, </a:t>
            </a:r>
            <a:r>
              <a:rPr lang="ko-KR" altLang="en-US" sz="1400" kern="0" spc="-50" dirty="0" err="1">
                <a:solidFill>
                  <a:srgbClr val="000000"/>
                </a:solidFill>
                <a:latin typeface="+mn-ea"/>
                <a:ea typeface="+mn-ea"/>
              </a:rPr>
              <a:t>노화구절초마을</a:t>
            </a:r>
            <a:r>
              <a:rPr lang="ko-KR" altLang="en-US" sz="1400" kern="0" spc="-50" dirty="0">
                <a:solidFill>
                  <a:srgbClr val="000000"/>
                </a:solidFill>
                <a:latin typeface="+mn-ea"/>
                <a:ea typeface="+mn-ea"/>
              </a:rPr>
              <a:t> 조성계획수립</a:t>
            </a:r>
            <a:r>
              <a:rPr lang="en-US" altLang="ko-KR" sz="1400" kern="0" spc="-50" dirty="0">
                <a:solidFill>
                  <a:srgbClr val="000000"/>
                </a:solidFill>
                <a:latin typeface="+mn-ea"/>
                <a:ea typeface="+mn-ea"/>
              </a:rPr>
              <a:t>, </a:t>
            </a:r>
            <a:r>
              <a:rPr lang="ko-KR" altLang="en-US" sz="1400" kern="0" spc="-50" dirty="0" err="1">
                <a:solidFill>
                  <a:srgbClr val="000000"/>
                </a:solidFill>
                <a:latin typeface="+mn-ea"/>
                <a:ea typeface="+mn-ea"/>
              </a:rPr>
              <a:t>전복구절초</a:t>
            </a:r>
            <a:r>
              <a:rPr lang="ko-KR" altLang="en-US" sz="1400" kern="0" spc="-50" dirty="0">
                <a:solidFill>
                  <a:srgbClr val="000000"/>
                </a:solidFill>
                <a:latin typeface="+mn-ea"/>
                <a:ea typeface="+mn-ea"/>
              </a:rPr>
              <a:t> 체험관</a:t>
            </a:r>
            <a:r>
              <a:rPr lang="en-US" altLang="ko-KR" sz="1400" kern="0" spc="-50" dirty="0">
                <a:solidFill>
                  <a:srgbClr val="000000"/>
                </a:solidFill>
                <a:latin typeface="+mn-ea"/>
                <a:ea typeface="+mn-ea"/>
              </a:rPr>
              <a:t>, </a:t>
            </a:r>
            <a:r>
              <a:rPr lang="ko-KR" altLang="en-US" sz="1400" kern="0" spc="-50" dirty="0">
                <a:solidFill>
                  <a:srgbClr val="000000"/>
                </a:solidFill>
                <a:latin typeface="+mn-ea"/>
                <a:ea typeface="+mn-ea"/>
              </a:rPr>
              <a:t>정자설치 및 경관정비</a:t>
            </a:r>
            <a:endParaRPr lang="ko-KR" altLang="en-US" sz="1050" kern="0" dirty="0">
              <a:solidFill>
                <a:srgbClr val="000000"/>
              </a:solidFill>
              <a:latin typeface="+mn-ea"/>
              <a:ea typeface="+mn-ea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ko-KR" altLang="en-US" b="1" kern="0" spc="-50" dirty="0">
                <a:solidFill>
                  <a:srgbClr val="000000"/>
                </a:solidFill>
                <a:latin typeface="+mn-ea"/>
                <a:cs typeface="함초롬돋움" panose="020B0504000101010101" pitchFamily="50" charset="-127"/>
              </a:rPr>
              <a:t>⧠ </a:t>
            </a:r>
            <a:r>
              <a:rPr lang="ko-KR" altLang="en-US" b="1" kern="0" spc="-50" dirty="0">
                <a:solidFill>
                  <a:srgbClr val="000000"/>
                </a:solidFill>
                <a:latin typeface="+mn-ea"/>
              </a:rPr>
              <a:t>문화관광 연계사업</a:t>
            </a:r>
            <a:r>
              <a:rPr lang="en-US" altLang="ko-KR" kern="0" spc="-50" dirty="0">
                <a:solidFill>
                  <a:srgbClr val="000000"/>
                </a:solidFill>
                <a:latin typeface="함초롬바탕" panose="02030504000101010101" pitchFamily="18" charset="-127"/>
              </a:rPr>
              <a:t>(30</a:t>
            </a:r>
            <a:r>
              <a:rPr lang="ko-KR" altLang="en-US" kern="0" spc="-50" dirty="0">
                <a:solidFill>
                  <a:srgbClr val="000000"/>
                </a:solidFill>
                <a:ea typeface="함초롬바탕" panose="02030504000101010101" pitchFamily="18" charset="-127"/>
              </a:rPr>
              <a:t>억</a:t>
            </a:r>
            <a:r>
              <a:rPr lang="en-US" altLang="ko-KR" kern="0" spc="-50" dirty="0">
                <a:solidFill>
                  <a:srgbClr val="000000"/>
                </a:solidFill>
                <a:latin typeface="함초롬바탕" panose="02030504000101010101" pitchFamily="18" charset="-127"/>
              </a:rPr>
              <a:t>) 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en-US" altLang="ko-KR" kern="0" spc="-50" dirty="0">
                <a:solidFill>
                  <a:srgbClr val="000000"/>
                </a:solidFill>
                <a:latin typeface="함초롬바탕" panose="02030504000101010101" pitchFamily="18" charset="-127"/>
              </a:rPr>
              <a:t>- </a:t>
            </a:r>
            <a:r>
              <a:rPr lang="ko-KR" altLang="en-US" sz="1400" kern="0" spc="-50" dirty="0">
                <a:solidFill>
                  <a:srgbClr val="000000"/>
                </a:solidFill>
                <a:latin typeface="+mn-ea"/>
                <a:ea typeface="+mn-ea"/>
              </a:rPr>
              <a:t>문화관광축제 개최</a:t>
            </a:r>
            <a:r>
              <a:rPr lang="en-US" altLang="ko-KR" sz="1400" kern="0" spc="-50" dirty="0">
                <a:solidFill>
                  <a:srgbClr val="000000"/>
                </a:solidFill>
                <a:latin typeface="+mn-ea"/>
                <a:ea typeface="+mn-ea"/>
              </a:rPr>
              <a:t>(27.5</a:t>
            </a:r>
            <a:r>
              <a:rPr lang="ko-KR" altLang="en-US" sz="1400" kern="0" spc="-50" dirty="0">
                <a:solidFill>
                  <a:srgbClr val="000000"/>
                </a:solidFill>
                <a:latin typeface="+mn-ea"/>
                <a:ea typeface="+mn-ea"/>
              </a:rPr>
              <a:t>억원</a:t>
            </a:r>
            <a:r>
              <a:rPr lang="en-US" altLang="ko-KR" sz="1400" kern="0" spc="-50" dirty="0">
                <a:solidFill>
                  <a:srgbClr val="000000"/>
                </a:solidFill>
                <a:latin typeface="+mn-ea"/>
                <a:ea typeface="+mn-ea"/>
              </a:rPr>
              <a:t>), </a:t>
            </a:r>
            <a:r>
              <a:rPr lang="ko-KR" altLang="en-US" sz="1400" kern="0" spc="-50" dirty="0">
                <a:solidFill>
                  <a:srgbClr val="000000"/>
                </a:solidFill>
                <a:latin typeface="+mn-ea"/>
                <a:ea typeface="+mn-ea"/>
              </a:rPr>
              <a:t>장보고축제</a:t>
            </a:r>
            <a:r>
              <a:rPr lang="en-US" altLang="ko-KR" sz="1400" kern="0" spc="-50" dirty="0">
                <a:solidFill>
                  <a:srgbClr val="000000"/>
                </a:solidFill>
                <a:latin typeface="+mn-ea"/>
                <a:ea typeface="+mn-ea"/>
              </a:rPr>
              <a:t>, </a:t>
            </a:r>
            <a:r>
              <a:rPr lang="ko-KR" altLang="en-US" sz="1400" kern="0" spc="-50" dirty="0">
                <a:solidFill>
                  <a:srgbClr val="000000"/>
                </a:solidFill>
                <a:latin typeface="+mn-ea"/>
                <a:ea typeface="+mn-ea"/>
              </a:rPr>
              <a:t>전복축제 </a:t>
            </a:r>
            <a:r>
              <a:rPr lang="en-US" altLang="ko-KR" sz="1400" kern="0" spc="-50" dirty="0">
                <a:solidFill>
                  <a:srgbClr val="000000"/>
                </a:solidFill>
                <a:latin typeface="+mn-ea"/>
                <a:ea typeface="+mn-ea"/>
              </a:rPr>
              <a:t>: </a:t>
            </a:r>
            <a:r>
              <a:rPr lang="ko-KR" altLang="en-US" sz="1400" kern="0" spc="-50" dirty="0">
                <a:solidFill>
                  <a:srgbClr val="000000"/>
                </a:solidFill>
                <a:latin typeface="+mn-ea"/>
                <a:ea typeface="+mn-ea"/>
              </a:rPr>
              <a:t>격년제 개최</a:t>
            </a:r>
            <a:r>
              <a:rPr lang="en-US" altLang="ko-KR" sz="1400" kern="0" spc="-50" dirty="0">
                <a:solidFill>
                  <a:srgbClr val="000000"/>
                </a:solidFill>
                <a:latin typeface="+mn-ea"/>
                <a:ea typeface="+mn-ea"/>
              </a:rPr>
              <a:t>, </a:t>
            </a:r>
            <a:r>
              <a:rPr lang="ko-KR" altLang="en-US" sz="1400" kern="0" spc="-50" dirty="0">
                <a:solidFill>
                  <a:srgbClr val="000000"/>
                </a:solidFill>
                <a:latin typeface="+mn-ea"/>
                <a:ea typeface="+mn-ea"/>
              </a:rPr>
              <a:t>관광객수</a:t>
            </a:r>
            <a:r>
              <a:rPr lang="en-US" altLang="ko-KR" sz="1400" kern="0" spc="-50" dirty="0">
                <a:solidFill>
                  <a:srgbClr val="000000"/>
                </a:solidFill>
                <a:latin typeface="+mn-ea"/>
                <a:ea typeface="+mn-ea"/>
              </a:rPr>
              <a:t>(110</a:t>
            </a:r>
            <a:r>
              <a:rPr lang="ko-KR" altLang="en-US" sz="1400" kern="0" spc="-50" dirty="0">
                <a:solidFill>
                  <a:srgbClr val="000000"/>
                </a:solidFill>
                <a:latin typeface="+mn-ea"/>
                <a:ea typeface="+mn-ea"/>
              </a:rPr>
              <a:t>천명</a:t>
            </a:r>
            <a:r>
              <a:rPr lang="en-US" altLang="ko-KR" sz="1400" kern="0" spc="-50" dirty="0">
                <a:solidFill>
                  <a:srgbClr val="000000"/>
                </a:solidFill>
                <a:latin typeface="+mn-ea"/>
                <a:ea typeface="+mn-ea"/>
              </a:rPr>
              <a:t>)</a:t>
            </a:r>
            <a:endParaRPr lang="ko-KR" altLang="en-US" sz="1400" kern="0" dirty="0">
              <a:solidFill>
                <a:srgbClr val="000000"/>
              </a:solidFill>
              <a:latin typeface="+mn-ea"/>
              <a:ea typeface="+mn-ea"/>
            </a:endParaRPr>
          </a:p>
          <a:p>
            <a:pPr marL="180975" indent="-180975" algn="just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altLang="ko-KR" sz="1400" kern="0" spc="-5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Slow Tourism(2.5</a:t>
            </a:r>
            <a:r>
              <a:rPr lang="ko-KR" altLang="en-US" sz="1400" kern="0" spc="-5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억원</a:t>
            </a:r>
            <a:r>
              <a:rPr lang="en-US" altLang="ko-KR" sz="1400" kern="0" spc="-5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) - </a:t>
            </a:r>
            <a:r>
              <a:rPr lang="ko-KR" altLang="en-US" sz="1400" kern="0" spc="-5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청산도 </a:t>
            </a:r>
            <a:r>
              <a:rPr lang="ko-KR" altLang="en-US" sz="1400" kern="0" spc="-50" dirty="0" err="1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슬로우걷기축제</a:t>
            </a:r>
            <a:r>
              <a:rPr lang="ko-KR" altLang="en-US" sz="1400" kern="0" spc="-5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 개최</a:t>
            </a:r>
            <a:r>
              <a:rPr lang="en-US" altLang="ko-KR" sz="1400" kern="0" spc="-5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, </a:t>
            </a:r>
            <a:r>
              <a:rPr lang="ko-KR" altLang="en-US" sz="1400" kern="0" spc="-5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관광객</a:t>
            </a:r>
            <a:r>
              <a:rPr lang="en-US" altLang="ko-KR" sz="1400" kern="0" spc="-5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ko-KR" altLang="en-US" sz="1400" kern="0" spc="-5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연간</a:t>
            </a:r>
            <a:r>
              <a:rPr lang="en-US" altLang="ko-KR" sz="1400" kern="0" spc="-5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)09</a:t>
            </a:r>
            <a:r>
              <a:rPr lang="ko-KR" altLang="en-US" sz="1400" kern="0" spc="-5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년</a:t>
            </a:r>
            <a:r>
              <a:rPr lang="en-US" altLang="ko-KR" sz="1400" kern="0" spc="-5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(156</a:t>
            </a:r>
            <a:r>
              <a:rPr lang="ko-KR" altLang="en-US" sz="1400" kern="0" spc="-5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천명</a:t>
            </a:r>
            <a:r>
              <a:rPr lang="en-US" altLang="ko-KR" sz="1400" kern="0" spc="-5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), 13</a:t>
            </a:r>
            <a:r>
              <a:rPr lang="ko-KR" altLang="en-US" sz="1400" kern="0" spc="-5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년</a:t>
            </a:r>
            <a:r>
              <a:rPr lang="en-US" altLang="ko-KR" sz="1400" kern="0" spc="-5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(489</a:t>
            </a:r>
            <a:r>
              <a:rPr lang="ko-KR" altLang="en-US" sz="1400" kern="0" spc="-5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천명</a:t>
            </a:r>
            <a:r>
              <a:rPr lang="en-US" altLang="ko-KR" sz="1400" kern="0" spc="-5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)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ko-KR" altLang="en-US" b="1" kern="0" spc="-50" dirty="0">
                <a:solidFill>
                  <a:srgbClr val="000000"/>
                </a:solidFill>
                <a:latin typeface="+mn-ea"/>
                <a:cs typeface="함초롬돋움" panose="020B0504000101010101" pitchFamily="50" charset="-127"/>
              </a:rPr>
              <a:t>⧠ 전복가공산업</a:t>
            </a:r>
            <a:endParaRPr lang="en-US" altLang="ko-KR" b="1" kern="0" spc="-50" dirty="0">
              <a:solidFill>
                <a:srgbClr val="000000"/>
              </a:solidFill>
              <a:latin typeface="+mn-ea"/>
              <a:cs typeface="함초롬돋움" panose="020B0504000101010101" pitchFamily="50" charset="-127"/>
            </a:endParaRPr>
          </a:p>
          <a:p>
            <a:pPr marL="180975" indent="-180975" algn="just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ko-KR" altLang="en-US" sz="1400" b="1" kern="0" spc="-50" dirty="0">
                <a:solidFill>
                  <a:srgbClr val="000000"/>
                </a:solidFill>
                <a:latin typeface="+mn-ea"/>
                <a:ea typeface="+mn-ea"/>
                <a:cs typeface="함초롬돋움" panose="020B0504000101010101" pitchFamily="50" charset="-127"/>
              </a:rPr>
              <a:t>전복영어조합법인 </a:t>
            </a:r>
            <a:r>
              <a:rPr lang="en-US" altLang="ko-KR" sz="1400" b="1" kern="0" spc="-50" dirty="0">
                <a:solidFill>
                  <a:srgbClr val="000000"/>
                </a:solidFill>
                <a:latin typeface="+mn-ea"/>
                <a:ea typeface="+mn-ea"/>
                <a:cs typeface="함초롬돋움" panose="020B0504000101010101" pitchFamily="50" charset="-127"/>
              </a:rPr>
              <a:t>– </a:t>
            </a:r>
            <a:r>
              <a:rPr lang="ko-KR" altLang="en-US" sz="1400" b="1" kern="0" spc="-50" dirty="0">
                <a:solidFill>
                  <a:srgbClr val="000000"/>
                </a:solidFill>
                <a:latin typeface="+mn-ea"/>
                <a:ea typeface="+mn-ea"/>
                <a:cs typeface="함초롬돋움" panose="020B0504000101010101" pitchFamily="50" charset="-127"/>
              </a:rPr>
              <a:t>전복을 이용한 가공식품개발</a:t>
            </a:r>
            <a:r>
              <a:rPr lang="en-US" altLang="ko-KR" sz="1400" b="1" kern="0" spc="-50" dirty="0">
                <a:solidFill>
                  <a:srgbClr val="000000"/>
                </a:solidFill>
                <a:latin typeface="+mn-ea"/>
                <a:ea typeface="+mn-ea"/>
                <a:cs typeface="함초롬돋움" panose="020B0504000101010101" pitchFamily="50" charset="-127"/>
              </a:rPr>
              <a:t>(</a:t>
            </a:r>
            <a:r>
              <a:rPr lang="ko-KR" altLang="en-US" sz="1400" dirty="0">
                <a:latin typeface="+mn-ea"/>
                <a:ea typeface="+mn-ea"/>
              </a:rPr>
              <a:t>장조림과 고추장</a:t>
            </a:r>
            <a:r>
              <a:rPr lang="en-US" altLang="ko-KR" sz="1400" dirty="0">
                <a:latin typeface="+mn-ea"/>
                <a:ea typeface="+mn-ea"/>
              </a:rPr>
              <a:t>, </a:t>
            </a:r>
            <a:r>
              <a:rPr lang="ko-KR" altLang="en-US" sz="1400" dirty="0">
                <a:latin typeface="+mn-ea"/>
                <a:ea typeface="+mn-ea"/>
              </a:rPr>
              <a:t>즉석 </a:t>
            </a:r>
            <a:r>
              <a:rPr lang="ko-KR" altLang="en-US" sz="1400" dirty="0" err="1">
                <a:latin typeface="+mn-ea"/>
                <a:ea typeface="+mn-ea"/>
              </a:rPr>
              <a:t>전복죽</a:t>
            </a:r>
            <a:r>
              <a:rPr lang="en-US" altLang="ko-KR" sz="1400" dirty="0">
                <a:latin typeface="+mn-ea"/>
                <a:ea typeface="+mn-ea"/>
              </a:rPr>
              <a:t>) 207</a:t>
            </a:r>
            <a:r>
              <a:rPr lang="ko-KR" altLang="en-US" sz="1400" dirty="0">
                <a:latin typeface="+mn-ea"/>
                <a:ea typeface="+mn-ea"/>
              </a:rPr>
              <a:t>억원 매출</a:t>
            </a:r>
            <a:endParaRPr lang="en-US" altLang="ko-KR" sz="1400" dirty="0">
              <a:latin typeface="+mn-ea"/>
              <a:ea typeface="+mn-ea"/>
            </a:endParaRPr>
          </a:p>
          <a:p>
            <a:pPr marL="180975" indent="-180975" algn="just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ko-KR" altLang="en-US" sz="1400" dirty="0" err="1">
                <a:latin typeface="+mn-ea"/>
                <a:ea typeface="+mn-ea"/>
              </a:rPr>
              <a:t>전복전문유통회사인</a:t>
            </a:r>
            <a:r>
              <a:rPr lang="ko-KR" altLang="en-US" sz="1400" dirty="0">
                <a:latin typeface="+mn-ea"/>
                <a:ea typeface="+mn-ea"/>
              </a:rPr>
              <a:t> 완도전복㈜ </a:t>
            </a:r>
            <a:r>
              <a:rPr lang="en-US" altLang="ko-KR" sz="1400" dirty="0">
                <a:latin typeface="+mn-ea"/>
                <a:ea typeface="+mn-ea"/>
              </a:rPr>
              <a:t>– </a:t>
            </a:r>
            <a:r>
              <a:rPr lang="ko-KR" altLang="en-US" sz="1400" dirty="0">
                <a:latin typeface="+mn-ea"/>
                <a:ea typeface="+mn-ea"/>
              </a:rPr>
              <a:t>거래질서 교정</a:t>
            </a:r>
            <a:r>
              <a:rPr lang="en-US" altLang="ko-KR" sz="1400" dirty="0">
                <a:latin typeface="+mn-ea"/>
                <a:ea typeface="+mn-ea"/>
              </a:rPr>
              <a:t>(</a:t>
            </a:r>
            <a:r>
              <a:rPr lang="ko-KR" altLang="en-US" sz="1400" dirty="0">
                <a:latin typeface="+mn-ea"/>
                <a:ea typeface="+mn-ea"/>
              </a:rPr>
              <a:t>덤 없앰</a:t>
            </a:r>
            <a:r>
              <a:rPr lang="en-US" altLang="ko-KR" sz="1400" dirty="0">
                <a:latin typeface="+mn-ea"/>
                <a:ea typeface="+mn-ea"/>
              </a:rPr>
              <a:t>). </a:t>
            </a:r>
            <a:r>
              <a:rPr lang="ko-KR" altLang="en-US" sz="1400" dirty="0">
                <a:latin typeface="+mn-ea"/>
                <a:ea typeface="+mn-ea"/>
              </a:rPr>
              <a:t>큰 보관창고 설립</a:t>
            </a:r>
            <a:r>
              <a:rPr lang="en-US" altLang="ko-KR" sz="1400" dirty="0">
                <a:latin typeface="+mn-ea"/>
                <a:ea typeface="+mn-ea"/>
              </a:rPr>
              <a:t>, </a:t>
            </a:r>
            <a:r>
              <a:rPr lang="ko-KR" altLang="en-US" sz="1400" dirty="0">
                <a:latin typeface="+mn-ea"/>
                <a:ea typeface="+mn-ea"/>
              </a:rPr>
              <a:t>수출</a:t>
            </a:r>
            <a:r>
              <a:rPr lang="en-US" altLang="ko-KR" sz="1400" dirty="0">
                <a:latin typeface="+mn-ea"/>
                <a:ea typeface="+mn-ea"/>
              </a:rPr>
              <a:t>, </a:t>
            </a:r>
            <a:r>
              <a:rPr lang="ko-KR" altLang="en-US" sz="1400" dirty="0" err="1">
                <a:latin typeface="+mn-ea"/>
                <a:ea typeface="+mn-ea"/>
              </a:rPr>
              <a:t>활전복</a:t>
            </a:r>
            <a:r>
              <a:rPr lang="ko-KR" altLang="en-US" sz="1400" dirty="0">
                <a:latin typeface="+mn-ea"/>
                <a:ea typeface="+mn-ea"/>
              </a:rPr>
              <a:t> 판매</a:t>
            </a:r>
            <a:r>
              <a:rPr lang="en-US" altLang="ko-KR" sz="1400" dirty="0">
                <a:latin typeface="+mn-ea"/>
                <a:ea typeface="+mn-ea"/>
              </a:rPr>
              <a:t>, </a:t>
            </a:r>
            <a:r>
              <a:rPr lang="ko-KR" altLang="en-US" sz="1400" dirty="0">
                <a:latin typeface="+mn-ea"/>
                <a:ea typeface="+mn-ea"/>
              </a:rPr>
              <a:t>가공제품판매</a:t>
            </a:r>
            <a:r>
              <a:rPr lang="en-US" altLang="ko-KR" sz="1400" dirty="0">
                <a:latin typeface="+mn-ea"/>
                <a:ea typeface="+mn-ea"/>
              </a:rPr>
              <a:t>, </a:t>
            </a:r>
            <a:r>
              <a:rPr lang="ko-KR" altLang="en-US" sz="1400" dirty="0">
                <a:latin typeface="+mn-ea"/>
                <a:ea typeface="+mn-ea"/>
              </a:rPr>
              <a:t>온라인 판매 </a:t>
            </a:r>
            <a:r>
              <a:rPr lang="en-US" altLang="ko-KR" sz="1400" dirty="0">
                <a:latin typeface="+mn-ea"/>
                <a:ea typeface="+mn-ea"/>
              </a:rPr>
              <a:t>- </a:t>
            </a:r>
            <a:r>
              <a:rPr lang="ko-KR" altLang="en-US" sz="1400" kern="0" spc="-50" dirty="0">
                <a:solidFill>
                  <a:srgbClr val="000000"/>
                </a:solidFill>
                <a:latin typeface="+mn-ea"/>
              </a:rPr>
              <a:t>매출액 </a:t>
            </a:r>
            <a:r>
              <a:rPr lang="en-US" altLang="ko-KR" sz="1400" kern="0" spc="-50" dirty="0">
                <a:solidFill>
                  <a:srgbClr val="000000"/>
                </a:solidFill>
                <a:latin typeface="+mn-ea"/>
              </a:rPr>
              <a:t>11</a:t>
            </a:r>
            <a:r>
              <a:rPr lang="ko-KR" altLang="en-US" sz="1400" kern="0" spc="-50" dirty="0">
                <a:solidFill>
                  <a:srgbClr val="000000"/>
                </a:solidFill>
                <a:latin typeface="+mn-ea"/>
              </a:rPr>
              <a:t>년 </a:t>
            </a:r>
            <a:r>
              <a:rPr lang="en-US" altLang="ko-KR" sz="1400" kern="0" spc="-50" dirty="0">
                <a:solidFill>
                  <a:srgbClr val="000000"/>
                </a:solidFill>
                <a:latin typeface="+mn-ea"/>
              </a:rPr>
              <a:t>:574</a:t>
            </a:r>
            <a:r>
              <a:rPr lang="ko-KR" altLang="en-US" sz="1400" kern="0" spc="-50" dirty="0">
                <a:solidFill>
                  <a:srgbClr val="000000"/>
                </a:solidFill>
                <a:latin typeface="+mn-ea"/>
              </a:rPr>
              <a:t>톤</a:t>
            </a:r>
            <a:r>
              <a:rPr lang="en-US" altLang="ko-KR" sz="1400" kern="0" spc="-50" dirty="0">
                <a:solidFill>
                  <a:srgbClr val="000000"/>
                </a:solidFill>
                <a:latin typeface="+mn-ea"/>
              </a:rPr>
              <a:t>/220</a:t>
            </a:r>
            <a:r>
              <a:rPr lang="ko-KR" altLang="en-US" sz="1400" kern="0" spc="-50" dirty="0">
                <a:solidFill>
                  <a:srgbClr val="000000"/>
                </a:solidFill>
                <a:latin typeface="+mn-ea"/>
              </a:rPr>
              <a:t>억원</a:t>
            </a:r>
            <a:r>
              <a:rPr lang="en-US" altLang="ko-KR" sz="1400" kern="0" spc="-50" dirty="0">
                <a:solidFill>
                  <a:srgbClr val="000000"/>
                </a:solidFill>
                <a:latin typeface="+mn-ea"/>
              </a:rPr>
              <a:t>, 13</a:t>
            </a:r>
            <a:r>
              <a:rPr lang="ko-KR" altLang="en-US" sz="1400" kern="0" spc="-50" dirty="0">
                <a:solidFill>
                  <a:srgbClr val="000000"/>
                </a:solidFill>
                <a:latin typeface="+mn-ea"/>
              </a:rPr>
              <a:t>년 </a:t>
            </a:r>
            <a:r>
              <a:rPr lang="en-US" altLang="ko-KR" sz="1400" kern="0" spc="-50" dirty="0">
                <a:solidFill>
                  <a:srgbClr val="000000"/>
                </a:solidFill>
                <a:latin typeface="+mn-ea"/>
              </a:rPr>
              <a:t>: 713</a:t>
            </a:r>
            <a:r>
              <a:rPr lang="ko-KR" altLang="en-US" sz="1400" kern="0" spc="-50" dirty="0">
                <a:solidFill>
                  <a:srgbClr val="000000"/>
                </a:solidFill>
                <a:latin typeface="+mn-ea"/>
              </a:rPr>
              <a:t>톤</a:t>
            </a:r>
            <a:r>
              <a:rPr lang="en-US" altLang="ko-KR" sz="1400" kern="0" spc="-50" dirty="0">
                <a:solidFill>
                  <a:srgbClr val="000000"/>
                </a:solidFill>
                <a:latin typeface="+mn-ea"/>
              </a:rPr>
              <a:t>/261</a:t>
            </a:r>
            <a:r>
              <a:rPr lang="ko-KR" altLang="en-US" sz="1400" kern="0" spc="-50" dirty="0">
                <a:solidFill>
                  <a:srgbClr val="000000"/>
                </a:solidFill>
                <a:latin typeface="+mn-ea"/>
              </a:rPr>
              <a:t>억원 </a:t>
            </a:r>
            <a:r>
              <a:rPr lang="en-US" altLang="ko-KR" sz="1400" kern="0" spc="-50" dirty="0">
                <a:solidFill>
                  <a:srgbClr val="000000"/>
                </a:solidFill>
                <a:latin typeface="+mn-ea"/>
              </a:rPr>
              <a:t>20</a:t>
            </a:r>
            <a:r>
              <a:rPr lang="ko-KR" altLang="en-US" sz="1400" kern="0" spc="-50" dirty="0">
                <a:solidFill>
                  <a:srgbClr val="000000"/>
                </a:solidFill>
                <a:latin typeface="+mn-ea"/>
              </a:rPr>
              <a:t>년 </a:t>
            </a:r>
            <a:r>
              <a:rPr lang="en-US" altLang="ko-KR" sz="1400" kern="0" spc="-50" dirty="0">
                <a:solidFill>
                  <a:srgbClr val="000000"/>
                </a:solidFill>
                <a:latin typeface="+mn-ea"/>
              </a:rPr>
              <a:t>512</a:t>
            </a:r>
            <a:r>
              <a:rPr lang="ko-KR" altLang="en-US" sz="1400" kern="0" spc="-50" dirty="0">
                <a:solidFill>
                  <a:srgbClr val="000000"/>
                </a:solidFill>
                <a:latin typeface="+mn-ea"/>
              </a:rPr>
              <a:t>억원</a:t>
            </a:r>
            <a:endParaRPr lang="ko-KR" altLang="en-US" sz="1400" kern="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CF7C592D-2EAB-463F-8123-2BD7F72F51B9}"/>
              </a:ext>
            </a:extLst>
          </p:cNvPr>
          <p:cNvSpPr/>
          <p:nvPr/>
        </p:nvSpPr>
        <p:spPr>
          <a:xfrm>
            <a:off x="6491687" y="858198"/>
            <a:ext cx="2287806" cy="30777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ko-KR" altLang="en-US" sz="1400" kern="0" spc="-50" dirty="0">
                <a:solidFill>
                  <a:srgbClr val="000000"/>
                </a:solidFill>
                <a:latin typeface="함초롬바탕" panose="02030504000101010101" pitchFamily="18" charset="-127"/>
              </a:rPr>
              <a:t>완도전복</a:t>
            </a:r>
            <a:r>
              <a:rPr lang="en-US" altLang="ko-KR" sz="1400" kern="0" spc="-50" dirty="0">
                <a:solidFill>
                  <a:srgbClr val="000000"/>
                </a:solidFill>
                <a:latin typeface="함초롬바탕" panose="02030504000101010101" pitchFamily="18" charset="-127"/>
              </a:rPr>
              <a:t>(</a:t>
            </a:r>
            <a:r>
              <a:rPr lang="ko-KR" altLang="en-US" sz="1400" kern="0" spc="-50" dirty="0">
                <a:solidFill>
                  <a:srgbClr val="000000"/>
                </a:solidFill>
                <a:latin typeface="함초롬바탕" panose="02030504000101010101" pitchFamily="18" charset="-127"/>
              </a:rPr>
              <a:t>주</a:t>
            </a:r>
            <a:r>
              <a:rPr lang="en-US" altLang="ko-KR" sz="1400" kern="0" spc="-50" dirty="0">
                <a:solidFill>
                  <a:srgbClr val="000000"/>
                </a:solidFill>
                <a:latin typeface="함초롬바탕" panose="02030504000101010101" pitchFamily="18" charset="-127"/>
              </a:rPr>
              <a:t>)</a:t>
            </a:r>
            <a:r>
              <a:rPr lang="ko-KR" altLang="en-US" sz="1400" kern="0" spc="-50" dirty="0">
                <a:solidFill>
                  <a:srgbClr val="000000"/>
                </a:solidFill>
                <a:latin typeface="함초롬바탕" panose="02030504000101010101" pitchFamily="18" charset="-127"/>
              </a:rPr>
              <a:t>의 매출액 구성</a:t>
            </a:r>
            <a:endParaRPr lang="en-US" altLang="ko-KR" sz="1400" kern="0" spc="-50" dirty="0">
              <a:solidFill>
                <a:srgbClr val="000000"/>
              </a:solidFill>
              <a:latin typeface="함초롬바탕" panose="02030504000101010101" pitchFamily="18" charset="-127"/>
            </a:endParaRP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074" y="161925"/>
            <a:ext cx="827534" cy="704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375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8" descr="그림5 사본">
            <a:extLst>
              <a:ext uri="{FF2B5EF4-FFF2-40B4-BE49-F238E27FC236}">
                <a16:creationId xmlns:a16="http://schemas.microsoft.com/office/drawing/2014/main" id="{E10687A8-61CE-403C-90A3-FF214E8A2C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0" r="72000"/>
          <a:stretch>
            <a:fillRect/>
          </a:stretch>
        </p:blipFill>
        <p:spPr bwMode="auto">
          <a:xfrm>
            <a:off x="536575" y="44624"/>
            <a:ext cx="509587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28" descr="그림5 사본">
            <a:extLst>
              <a:ext uri="{FF2B5EF4-FFF2-40B4-BE49-F238E27FC236}">
                <a16:creationId xmlns:a16="http://schemas.microsoft.com/office/drawing/2014/main" id="{21094319-8786-4298-B41B-0C89306DAA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90"/>
          <a:stretch>
            <a:fillRect/>
          </a:stretch>
        </p:blipFill>
        <p:spPr bwMode="auto">
          <a:xfrm>
            <a:off x="5584825" y="41624"/>
            <a:ext cx="2376488" cy="91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9">
            <a:extLst>
              <a:ext uri="{FF2B5EF4-FFF2-40B4-BE49-F238E27FC236}">
                <a16:creationId xmlns:a16="http://schemas.microsoft.com/office/drawing/2014/main" id="{2E50A058-FEB1-489D-AD0D-B0270F92FD76}"/>
              </a:ext>
            </a:extLst>
          </p:cNvPr>
          <p:cNvSpPr>
            <a:spLocks noChangeArrowheads="1"/>
          </p:cNvSpPr>
          <p:nvPr/>
        </p:nvSpPr>
        <p:spPr>
          <a:xfrm>
            <a:off x="1089025" y="188640"/>
            <a:ext cx="7443788" cy="642937"/>
          </a:xfrm>
          <a:prstGeom prst="rect">
            <a:avLst/>
          </a:prstGeom>
        </p:spPr>
        <p:txBody>
          <a:bodyPr lIns="72000" anchor="ctr"/>
          <a:lstStyle/>
          <a:p>
            <a:pPr latinLnBrk="1">
              <a:buFont typeface="Marlett"/>
              <a:buNone/>
              <a:defRPr/>
            </a:pP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lt"/>
                <a:ea typeface="+mj-ea"/>
                <a:cs typeface="Arial"/>
              </a:rPr>
              <a:t> </a:t>
            </a: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j-ea"/>
                <a:ea typeface="+mj-ea"/>
                <a:cs typeface="Arial"/>
              </a:rPr>
              <a:t>지역 소기업</a:t>
            </a:r>
            <a:r>
              <a:rPr lang="en-US" altLang="ko-KR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j-ea"/>
                <a:ea typeface="+mj-ea"/>
                <a:cs typeface="Arial"/>
              </a:rPr>
              <a:t>/</a:t>
            </a: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j-ea"/>
                <a:ea typeface="+mj-ea"/>
                <a:cs typeface="Arial"/>
              </a:rPr>
              <a:t>자영업 기반 산업지구 발전 </a:t>
            </a: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j-ea"/>
                <a:ea typeface="+mj-ea"/>
              </a:rPr>
              <a:t> </a:t>
            </a:r>
            <a:r>
              <a:rPr lang="en-US" altLang="ko-KR" sz="28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맑은 고딕"/>
                <a:ea typeface="맑은 고딕"/>
              </a:rPr>
              <a:t>- </a:t>
            </a: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맑은 고딕"/>
                <a:ea typeface="맑은 고딕"/>
              </a:rPr>
              <a:t>노원의 더 숲</a:t>
            </a:r>
            <a:endParaRPr lang="ko-KR" altLang="en-US" sz="2000" b="1" spc="-150" dirty="0">
              <a:solidFill>
                <a:schemeClr val="bg1"/>
              </a:solidFill>
              <a:effectLst>
                <a:outerShdw blurRad="25400" dist="50800" dir="2700000" algn="tl">
                  <a:srgbClr val="0B0D33"/>
                </a:outerShdw>
              </a:effectLst>
              <a:latin typeface="맑은 고딕"/>
              <a:ea typeface="맑은 고딕"/>
            </a:endParaRP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074" y="108620"/>
            <a:ext cx="872951" cy="800100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1259632" y="1052736"/>
            <a:ext cx="6624736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/>
              <a:t>도심속의</a:t>
            </a:r>
            <a:r>
              <a:rPr lang="ko-KR" altLang="en-US" dirty="0"/>
              <a:t> 중산층 공동체형성을 위한 복합문화공간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074" y="1500138"/>
            <a:ext cx="4853742" cy="5169222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1960" y="5661248"/>
            <a:ext cx="4791744" cy="971686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05936" y="1552392"/>
            <a:ext cx="3905795" cy="1295581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64088" y="2858190"/>
            <a:ext cx="3528392" cy="2221859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5220072" y="5108472"/>
            <a:ext cx="37836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dirty="0">
                <a:latin typeface="+mj-lt"/>
                <a:hlinkClick r:id="rId8"/>
              </a:rPr>
              <a:t>‘뒷담화’ 장려 공간</a:t>
            </a:r>
            <a:r>
              <a:rPr lang="en-US" altLang="ko-KR" sz="1200" dirty="0">
                <a:latin typeface="+mj-lt"/>
                <a:hlinkClick r:id="rId8"/>
              </a:rPr>
              <a:t>… </a:t>
            </a:r>
            <a:r>
              <a:rPr lang="ko-KR" altLang="en-US" sz="1200" dirty="0">
                <a:latin typeface="+mj-lt"/>
                <a:hlinkClick r:id="rId8"/>
              </a:rPr>
              <a:t>들어가면 원자가 분자가 되는 곳 </a:t>
            </a:r>
            <a:r>
              <a:rPr lang="en-US" altLang="ko-KR" sz="1200" dirty="0">
                <a:latin typeface="+mj-lt"/>
                <a:hlinkClick r:id="rId8"/>
              </a:rPr>
              <a:t>(hani.co.kr)</a:t>
            </a:r>
            <a:r>
              <a:rPr lang="en-US" altLang="ko-KR" sz="1200" dirty="0">
                <a:latin typeface="+mj-lt"/>
              </a:rPr>
              <a:t> – </a:t>
            </a:r>
            <a:r>
              <a:rPr lang="ko-KR" altLang="en-US" sz="1200" dirty="0">
                <a:latin typeface="+mj-lt"/>
              </a:rPr>
              <a:t>한겨레</a:t>
            </a:r>
            <a:r>
              <a:rPr lang="en-US" altLang="ko-KR" sz="1200" dirty="0">
                <a:latin typeface="+mj-lt"/>
              </a:rPr>
              <a:t>21 2024. 3.22.</a:t>
            </a:r>
            <a:endParaRPr lang="ko-KR" altLang="en-US" sz="1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69907557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466" name="그룹 33">
            <a:extLst>
              <a:ext uri="{FF2B5EF4-FFF2-40B4-BE49-F238E27FC236}">
                <a16:creationId xmlns:a16="http://schemas.microsoft.com/office/drawing/2014/main" id="{04200FB3-3C44-48C6-90D6-F6888D8172DC}"/>
              </a:ext>
            </a:extLst>
          </p:cNvPr>
          <p:cNvGrpSpPr>
            <a:grpSpLocks/>
          </p:cNvGrpSpPr>
          <p:nvPr/>
        </p:nvGrpSpPr>
        <p:grpSpPr bwMode="auto">
          <a:xfrm>
            <a:off x="611188" y="130175"/>
            <a:ext cx="7146925" cy="777875"/>
            <a:chOff x="1512895" y="1383286"/>
            <a:chExt cx="7147019" cy="721444"/>
          </a:xfrm>
        </p:grpSpPr>
        <p:pic>
          <p:nvPicPr>
            <p:cNvPr id="62470" name="Picture 28" descr="그림5 사본">
              <a:extLst>
                <a:ext uri="{FF2B5EF4-FFF2-40B4-BE49-F238E27FC236}">
                  <a16:creationId xmlns:a16="http://schemas.microsoft.com/office/drawing/2014/main" id="{354E2862-619C-472A-9E88-7363227AF7B4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60" r="72000"/>
            <a:stretch>
              <a:fillRect/>
            </a:stretch>
          </p:blipFill>
          <p:spPr bwMode="auto">
            <a:xfrm>
              <a:off x="1512895" y="1383286"/>
              <a:ext cx="5202245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471" name="Picture 28" descr="그림5 사본">
              <a:extLst>
                <a:ext uri="{FF2B5EF4-FFF2-40B4-BE49-F238E27FC236}">
                  <a16:creationId xmlns:a16="http://schemas.microsoft.com/office/drawing/2014/main" id="{33E41886-E9A7-480F-8A98-A7C8539E6AE0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90"/>
            <a:stretch>
              <a:fillRect/>
            </a:stretch>
          </p:blipFill>
          <p:spPr bwMode="auto">
            <a:xfrm>
              <a:off x="6715140" y="1384730"/>
              <a:ext cx="1944774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E7C4B13A-6AEA-4100-8005-FFE49156B41B}"/>
              </a:ext>
            </a:extLst>
          </p:cNvPr>
          <p:cNvSpPr>
            <a:spLocks noChangeArrowheads="1"/>
          </p:cNvSpPr>
          <p:nvPr/>
        </p:nvSpPr>
        <p:spPr>
          <a:xfrm>
            <a:off x="1116013" y="161925"/>
            <a:ext cx="7704137" cy="674688"/>
          </a:xfrm>
          <a:prstGeom prst="rect">
            <a:avLst/>
          </a:prstGeom>
        </p:spPr>
        <p:txBody>
          <a:bodyPr lIns="72000" anchor="ctr"/>
          <a:lstStyle/>
          <a:p>
            <a:pPr latinLnBrk="1">
              <a:defRPr/>
            </a:pP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함초롬돋움" panose="020B0504000101010101" pitchFamily="50" charset="-127"/>
                <a:ea typeface="함초롬돋움" panose="020B0504000101010101" pitchFamily="50" charset="-127"/>
                <a:cs typeface="함초롬돋움" panose="020B0504000101010101" pitchFamily="50" charset="-127"/>
              </a:rPr>
              <a:t>지역 소기업</a:t>
            </a:r>
            <a:r>
              <a:rPr lang="en-US" altLang="ko-KR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함초롬돋움" panose="020B0504000101010101" pitchFamily="50" charset="-127"/>
                <a:ea typeface="함초롬돋움" panose="020B0504000101010101" pitchFamily="50" charset="-127"/>
                <a:cs typeface="함초롬돋움" panose="020B0504000101010101" pitchFamily="50" charset="-127"/>
              </a:rPr>
              <a:t>/</a:t>
            </a: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함초롬돋움" panose="020B0504000101010101" pitchFamily="50" charset="-127"/>
                <a:ea typeface="함초롬돋움" panose="020B0504000101010101" pitchFamily="50" charset="-127"/>
                <a:cs typeface="함초롬돋움" panose="020B0504000101010101" pitchFamily="50" charset="-127"/>
              </a:rPr>
              <a:t>자영업 기반 산업지구</a:t>
            </a: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  <a:cs typeface="Arial"/>
              </a:rPr>
              <a:t>  </a:t>
            </a:r>
            <a:r>
              <a:rPr lang="en-US" altLang="ko-KR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  <a:cs typeface="Arial"/>
              </a:rPr>
              <a:t>- </a:t>
            </a:r>
            <a:r>
              <a:rPr lang="ko-KR" altLang="en-US" sz="2000" b="1" dirty="0">
                <a:solidFill>
                  <a:schemeClr val="bg1"/>
                </a:solidFill>
                <a:latin typeface="+mn-ea"/>
                <a:ea typeface="+mn-ea"/>
              </a:rPr>
              <a:t>지역 축제와 박람회 분석</a:t>
            </a:r>
            <a:endParaRPr lang="ko-KR" altLang="ko-KR" sz="2000" b="1" spc="-150" dirty="0">
              <a:solidFill>
                <a:schemeClr val="bg1"/>
              </a:solidFill>
              <a:effectLst>
                <a:outerShdw blurRad="25400" dist="50800" dir="2700000" algn="tl">
                  <a:srgbClr val="0B0D33"/>
                </a:outerShdw>
              </a:effectLst>
              <a:latin typeface="+mn-ea"/>
              <a:ea typeface="+mn-ea"/>
              <a:cs typeface="Arial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0AB2D816-22BB-4B91-A721-16E658AAEBA6}"/>
              </a:ext>
            </a:extLst>
          </p:cNvPr>
          <p:cNvSpPr/>
          <p:nvPr/>
        </p:nvSpPr>
        <p:spPr>
          <a:xfrm>
            <a:off x="250825" y="908050"/>
            <a:ext cx="8713788" cy="5834063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latinLnBrk="1" hangingPunct="1">
              <a:defRPr/>
            </a:pPr>
            <a:r>
              <a:rPr lang="ko-KR" altLang="en-US" sz="2000" b="1">
                <a:latin typeface="맑은 고딕"/>
                <a:ea typeface="맑은 고딕"/>
              </a:rPr>
              <a:t>□ </a:t>
            </a:r>
            <a:r>
              <a:rPr lang="ko-KR" altLang="en-US" sz="2000" b="1"/>
              <a:t>축제와 박람회의 기본개념과 구상</a:t>
            </a:r>
          </a:p>
          <a:p>
            <a:pPr eaLnBrk="1" latinLnBrk="1" hangingPunct="1">
              <a:buFontTx/>
              <a:buChar char="-"/>
              <a:defRPr/>
            </a:pPr>
            <a:r>
              <a:rPr lang="ko-KR" altLang="en-US"/>
              <a:t> 지방자치단체에 의한 양자의 혼동</a:t>
            </a:r>
            <a:r>
              <a:rPr lang="en-US" altLang="ko-KR"/>
              <a:t>, </a:t>
            </a:r>
            <a:r>
              <a:rPr lang="ko-KR" altLang="en-US"/>
              <a:t>실제로는 상당한 차이 </a:t>
            </a:r>
          </a:p>
          <a:p>
            <a:pPr eaLnBrk="1" latinLnBrk="1" hangingPunct="1">
              <a:buFontTx/>
              <a:buChar char="-"/>
              <a:defRPr/>
            </a:pPr>
            <a:r>
              <a:rPr lang="en-US" altLang="ko-KR"/>
              <a:t> </a:t>
            </a:r>
            <a:r>
              <a:rPr lang="ko-KR" altLang="en-US"/>
              <a:t>지역축제 </a:t>
            </a:r>
            <a:r>
              <a:rPr lang="en-US" altLang="ko-KR"/>
              <a:t>– </a:t>
            </a:r>
            <a:r>
              <a:rPr lang="ko-KR" altLang="en-US"/>
              <a:t>지역특산물을 기반으로 전국적 판촉행사</a:t>
            </a:r>
            <a:r>
              <a:rPr lang="en-US" altLang="ko-KR"/>
              <a:t>(</a:t>
            </a:r>
            <a:r>
              <a:rPr lang="ko-KR" altLang="en-US"/>
              <a:t>교육</a:t>
            </a:r>
            <a:r>
              <a:rPr lang="en-US" altLang="ko-KR"/>
              <a:t>, </a:t>
            </a:r>
            <a:r>
              <a:rPr lang="ko-KR" altLang="en-US"/>
              <a:t>맛보기</a:t>
            </a:r>
            <a:r>
              <a:rPr lang="en-US" altLang="ko-KR"/>
              <a:t>, </a:t>
            </a:r>
            <a:r>
              <a:rPr lang="ko-KR" altLang="en-US"/>
              <a:t>제품판매</a:t>
            </a:r>
            <a:r>
              <a:rPr lang="en-US" altLang="ko-KR"/>
              <a:t>)</a:t>
            </a:r>
          </a:p>
          <a:p>
            <a:pPr eaLnBrk="1" latinLnBrk="1" hangingPunct="1">
              <a:buFontTx/>
              <a:buChar char="-"/>
              <a:defRPr/>
            </a:pPr>
            <a:r>
              <a:rPr lang="en-US" altLang="ko-KR"/>
              <a:t> </a:t>
            </a:r>
            <a:r>
              <a:rPr lang="ko-KR" altLang="en-US"/>
              <a:t>지역박람회</a:t>
            </a:r>
            <a:r>
              <a:rPr lang="en-US" altLang="ko-KR"/>
              <a:t>(fair, exhibition)</a:t>
            </a:r>
            <a:r>
              <a:rPr lang="ko-KR" altLang="en-US"/>
              <a:t> </a:t>
            </a:r>
            <a:r>
              <a:rPr lang="en-US" altLang="ko-KR"/>
              <a:t>– </a:t>
            </a:r>
            <a:r>
              <a:rPr lang="ko-KR" altLang="en-US"/>
              <a:t>다양하게 발전하고 새로 개발한 지역특산물</a:t>
            </a:r>
            <a:r>
              <a:rPr lang="en-US" altLang="ko-KR"/>
              <a:t>, </a:t>
            </a:r>
            <a:r>
              <a:rPr lang="ko-KR" altLang="en-US"/>
              <a:t>지역특수한 제품들을 박람회 참가자들에게 선보이고 향후 판매하고 이용할 수 있게 함</a:t>
            </a:r>
            <a:r>
              <a:rPr lang="en-US" altLang="ko-KR"/>
              <a:t>.</a:t>
            </a:r>
          </a:p>
          <a:p>
            <a:pPr eaLnBrk="1" latinLnBrk="1" hangingPunct="1">
              <a:defRPr/>
            </a:pPr>
            <a:endParaRPr lang="en-US" altLang="ko-KR" sz="1200"/>
          </a:p>
          <a:p>
            <a:pPr eaLnBrk="1" latinLnBrk="1" hangingPunct="1">
              <a:defRPr/>
            </a:pPr>
            <a:r>
              <a:rPr lang="ko-KR" altLang="en-US" sz="2000" b="1"/>
              <a:t>□ 장터로 전락한 지역축제</a:t>
            </a:r>
            <a:r>
              <a:rPr lang="en-US" altLang="ko-KR" sz="2000" b="1"/>
              <a:t>/</a:t>
            </a:r>
            <a:r>
              <a:rPr lang="ko-KR" altLang="en-US" sz="2000" b="1"/>
              <a:t>지역박람회</a:t>
            </a:r>
          </a:p>
          <a:p>
            <a:pPr eaLnBrk="1" latinLnBrk="1" hangingPunct="1">
              <a:buFontTx/>
              <a:buChar char="-"/>
              <a:defRPr/>
            </a:pPr>
            <a:r>
              <a:rPr lang="ko-KR" altLang="en-US"/>
              <a:t> 지역축제나 지역박람회에 지역특산물은 있으되 지속적인 연구개발과 노력을 통해 만들어낸 신제품들은 찾아보기 어렵고</a:t>
            </a:r>
            <a:r>
              <a:rPr lang="en-US" altLang="ko-KR"/>
              <a:t>, </a:t>
            </a:r>
            <a:r>
              <a:rPr lang="ko-KR" altLang="en-US"/>
              <a:t>과거와 같은 제품 판매</a:t>
            </a:r>
          </a:p>
          <a:p>
            <a:pPr eaLnBrk="1" latinLnBrk="1" hangingPunct="1">
              <a:buFontTx/>
              <a:buChar char="-"/>
              <a:defRPr/>
            </a:pPr>
            <a:r>
              <a:rPr lang="en-US" altLang="ko-KR"/>
              <a:t> 5</a:t>
            </a:r>
            <a:r>
              <a:rPr lang="ko-KR" altLang="en-US"/>
              <a:t>일장 순회장사꾼들이나 그 지역가게</a:t>
            </a:r>
            <a:r>
              <a:rPr lang="en-US" altLang="ko-KR"/>
              <a:t>, </a:t>
            </a:r>
            <a:r>
              <a:rPr lang="ko-KR" altLang="en-US"/>
              <a:t>노점상들이 전국 어디에 가나 발견할 수 있는 각종 음식</a:t>
            </a:r>
            <a:r>
              <a:rPr lang="en-US" altLang="ko-KR"/>
              <a:t>, </a:t>
            </a:r>
            <a:r>
              <a:rPr lang="ko-KR" altLang="en-US"/>
              <a:t>군것질을 지역축제를 계기로 </a:t>
            </a:r>
            <a:r>
              <a:rPr lang="en-US" altLang="ko-KR"/>
              <a:t>1</a:t>
            </a:r>
            <a:r>
              <a:rPr lang="ko-KR" altLang="en-US"/>
              <a:t>회적으로 판매하는 기회</a:t>
            </a:r>
            <a:r>
              <a:rPr lang="en-US" altLang="ko-KR"/>
              <a:t>.</a:t>
            </a:r>
          </a:p>
          <a:p>
            <a:pPr eaLnBrk="1" latinLnBrk="1" hangingPunct="1">
              <a:buFontTx/>
              <a:buChar char="-"/>
              <a:defRPr/>
            </a:pPr>
            <a:r>
              <a:rPr lang="en-US" altLang="ko-KR"/>
              <a:t> </a:t>
            </a:r>
            <a:r>
              <a:rPr lang="ko-KR" altLang="en-US"/>
              <a:t>지역의 특수한 제품을 끊임없이 개발하고 혁신하는 노력에 바탕을 둔 지역산업의 발전이 없는 지역축제</a:t>
            </a:r>
            <a:r>
              <a:rPr lang="en-US" altLang="ko-KR"/>
              <a:t>/</a:t>
            </a:r>
            <a:r>
              <a:rPr lang="ko-KR" altLang="en-US"/>
              <a:t>지역박람회는 </a:t>
            </a:r>
            <a:r>
              <a:rPr lang="en-US" altLang="ko-KR"/>
              <a:t>‘</a:t>
            </a:r>
            <a:r>
              <a:rPr lang="ko-KR" altLang="en-US"/>
              <a:t>형식적 행사</a:t>
            </a:r>
            <a:r>
              <a:rPr lang="en-US" altLang="ko-KR"/>
              <a:t>(</a:t>
            </a:r>
            <a:r>
              <a:rPr lang="ko-KR" altLang="en-US"/>
              <a:t>이벤트</a:t>
            </a:r>
            <a:r>
              <a:rPr lang="en-US" altLang="ko-KR"/>
              <a:t>)’</a:t>
            </a:r>
            <a:r>
              <a:rPr lang="ko-KR" altLang="en-US"/>
              <a:t>로 전락</a:t>
            </a:r>
            <a:r>
              <a:rPr lang="en-US" altLang="ko-KR"/>
              <a:t>.</a:t>
            </a:r>
          </a:p>
          <a:p>
            <a:pPr eaLnBrk="1" latinLnBrk="1" hangingPunct="1">
              <a:buFontTx/>
              <a:buChar char="-"/>
              <a:defRPr/>
            </a:pPr>
            <a:r>
              <a:rPr lang="en-US" altLang="ko-KR"/>
              <a:t> </a:t>
            </a:r>
            <a:r>
              <a:rPr lang="ko-KR" altLang="en-US"/>
              <a:t>지역박람회는 박람회를 찾는 사람들에게 그 장소에서 판매하는 것이 중심이 아니라 신제품</a:t>
            </a:r>
            <a:r>
              <a:rPr lang="en-US" altLang="ko-KR"/>
              <a:t>, </a:t>
            </a:r>
            <a:r>
              <a:rPr lang="ko-KR" altLang="en-US"/>
              <a:t>신소재</a:t>
            </a:r>
            <a:r>
              <a:rPr lang="en-US" altLang="ko-KR"/>
              <a:t>, </a:t>
            </a:r>
            <a:r>
              <a:rPr lang="ko-KR" altLang="en-US"/>
              <a:t>새 제조방법을 소개하기 위해 다양한 신제품소개</a:t>
            </a:r>
            <a:r>
              <a:rPr lang="en-US" altLang="ko-KR"/>
              <a:t>, </a:t>
            </a:r>
            <a:r>
              <a:rPr lang="ko-KR" altLang="en-US"/>
              <a:t>신제품 사용체험</a:t>
            </a:r>
            <a:r>
              <a:rPr lang="en-US" altLang="ko-KR"/>
              <a:t>, </a:t>
            </a:r>
            <a:r>
              <a:rPr lang="ko-KR" altLang="en-US"/>
              <a:t>신제품과 관련된 교육 등을 하는 기회가 되어야 함</a:t>
            </a:r>
            <a:r>
              <a:rPr lang="en-US" altLang="ko-KR"/>
              <a:t>. </a:t>
            </a:r>
          </a:p>
          <a:p>
            <a:pPr eaLnBrk="1" latinLnBrk="1" hangingPunct="1">
              <a:buFontTx/>
              <a:buChar char="-"/>
              <a:defRPr/>
            </a:pPr>
            <a:endParaRPr lang="en-US" altLang="ko-KR" sz="1400"/>
          </a:p>
          <a:p>
            <a:pPr eaLnBrk="1" latinLnBrk="1" hangingPunct="1">
              <a:defRPr/>
            </a:pPr>
            <a:r>
              <a:rPr lang="ko-KR" altLang="en-US" sz="2000" b="1"/>
              <a:t>□ 지역박람회</a:t>
            </a:r>
            <a:r>
              <a:rPr lang="en-US" altLang="ko-KR" sz="2000" b="1"/>
              <a:t>/</a:t>
            </a:r>
            <a:r>
              <a:rPr lang="ko-KR" altLang="en-US" sz="2000" b="1"/>
              <a:t>축제의 작은 싹</a:t>
            </a:r>
          </a:p>
          <a:p>
            <a:pPr eaLnBrk="1" latinLnBrk="1" hangingPunct="1">
              <a:buFontTx/>
              <a:buChar char="-"/>
              <a:defRPr/>
            </a:pPr>
            <a:r>
              <a:rPr lang="ko-KR" altLang="en-US"/>
              <a:t> 지역의 작은 공방</a:t>
            </a:r>
            <a:r>
              <a:rPr lang="en-US" altLang="ko-KR"/>
              <a:t>, </a:t>
            </a:r>
            <a:r>
              <a:rPr lang="ko-KR" altLang="en-US"/>
              <a:t>향교 등에서 각종 교육이나 제품만들기 행사</a:t>
            </a:r>
          </a:p>
          <a:p>
            <a:pPr eaLnBrk="1" latinLnBrk="1" hangingPunct="1">
              <a:buFontTx/>
              <a:buChar char="-"/>
              <a:defRPr/>
            </a:pPr>
            <a:r>
              <a:rPr lang="en-US" altLang="ko-KR"/>
              <a:t> </a:t>
            </a:r>
            <a:r>
              <a:rPr lang="ko-KR" altLang="en-US"/>
              <a:t>지역에서 지속적으로 축적해온 노력과 제품을 기반으로 하는 함평 나비</a:t>
            </a:r>
            <a:r>
              <a:rPr lang="en-US" altLang="ko-KR"/>
              <a:t>(</a:t>
            </a:r>
            <a:r>
              <a:rPr lang="ko-KR" altLang="en-US"/>
              <a:t>교육</a:t>
            </a:r>
            <a:r>
              <a:rPr lang="en-US" altLang="ko-KR"/>
              <a:t>)</a:t>
            </a:r>
            <a:r>
              <a:rPr lang="ko-KR" altLang="en-US"/>
              <a:t>축제</a:t>
            </a:r>
            <a:r>
              <a:rPr lang="en-US" altLang="ko-KR"/>
              <a:t>, </a:t>
            </a:r>
            <a:r>
              <a:rPr lang="ko-KR" altLang="en-US"/>
              <a:t>금산의 인삼축제 등은 발전의 싹을 포함하고 있음</a:t>
            </a:r>
            <a:r>
              <a:rPr lang="en-US" altLang="ko-KR"/>
              <a:t>.</a:t>
            </a:r>
            <a:endParaRPr lang="ko-KR" altLang="en-US"/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074" y="161925"/>
            <a:ext cx="827534" cy="704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106448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33"/>
          <p:cNvGrpSpPr/>
          <p:nvPr/>
        </p:nvGrpSpPr>
        <p:grpSpPr>
          <a:xfrm>
            <a:off x="611560" y="130878"/>
            <a:ext cx="7146925" cy="705834"/>
            <a:chOff x="1512895" y="1383286"/>
            <a:chExt cx="7147019" cy="721444"/>
          </a:xfrm>
        </p:grpSpPr>
        <p:pic>
          <p:nvPicPr>
            <p:cNvPr id="9" name="Picture 28" descr="그림5 사본"/>
            <p:cNvPicPr>
              <a:picLocks noChangeArrowheads="1"/>
            </p:cNvPicPr>
            <p:nvPr/>
          </p:nvPicPr>
          <p:blipFill rotWithShape="1">
            <a:blip r:embed="rId2" cstate="print"/>
            <a:srcRect l="7060" r="72000"/>
            <a:stretch>
              <a:fillRect/>
            </a:stretch>
          </p:blipFill>
          <p:spPr>
            <a:xfrm>
              <a:off x="1512895" y="1383286"/>
              <a:ext cx="5202245" cy="720000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pic>
          <p:nvPicPr>
            <p:cNvPr id="11" name="Picture 28" descr="그림5 사본"/>
            <p:cNvPicPr>
              <a:picLocks noChangeArrowheads="1"/>
            </p:cNvPicPr>
            <p:nvPr/>
          </p:nvPicPr>
          <p:blipFill rotWithShape="1">
            <a:blip r:embed="rId2" cstate="print"/>
            <a:srcRect l="26990"/>
            <a:stretch>
              <a:fillRect/>
            </a:stretch>
          </p:blipFill>
          <p:spPr>
            <a:xfrm>
              <a:off x="6715140" y="1384730"/>
              <a:ext cx="1944774" cy="720000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</p:grpSp>
      <p:sp>
        <p:nvSpPr>
          <p:cNvPr id="12" name="Rectangle 5"/>
          <p:cNvSpPr>
            <a:spLocks noChangeArrowheads="1"/>
          </p:cNvSpPr>
          <p:nvPr/>
        </p:nvSpPr>
        <p:spPr>
          <a:xfrm>
            <a:off x="1304201" y="161943"/>
            <a:ext cx="6868199" cy="602762"/>
          </a:xfrm>
          <a:prstGeom prst="rect">
            <a:avLst/>
          </a:prstGeom>
        </p:spPr>
        <p:txBody>
          <a:bodyPr lIns="72000" anchor="ctr"/>
          <a:lstStyle/>
          <a:p>
            <a:pPr>
              <a:lnSpc>
                <a:spcPts val="2600"/>
              </a:lnSpc>
              <a:defRPr/>
            </a:pP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함초롬돋움" panose="020B0504000101010101" pitchFamily="50" charset="-127"/>
                <a:ea typeface="함초롬돋움" panose="020B0504000101010101" pitchFamily="50" charset="-127"/>
                <a:cs typeface="함초롬돋움" panose="020B0504000101010101" pitchFamily="50" charset="-127"/>
              </a:rPr>
              <a:t>지역 소기업</a:t>
            </a:r>
            <a:r>
              <a:rPr lang="en-US" altLang="ko-KR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함초롬돋움" panose="020B0504000101010101" pitchFamily="50" charset="-127"/>
                <a:ea typeface="함초롬돋움" panose="020B0504000101010101" pitchFamily="50" charset="-127"/>
                <a:cs typeface="함초롬돋움" panose="020B0504000101010101" pitchFamily="50" charset="-127"/>
              </a:rPr>
              <a:t>/</a:t>
            </a: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함초롬돋움" panose="020B0504000101010101" pitchFamily="50" charset="-127"/>
                <a:ea typeface="함초롬돋움" panose="020B0504000101010101" pitchFamily="50" charset="-127"/>
                <a:cs typeface="함초롬돋움" panose="020B0504000101010101" pitchFamily="50" charset="-127"/>
              </a:rPr>
              <a:t>자영업 기반 </a:t>
            </a:r>
            <a:r>
              <a:rPr lang="ko-KR" altLang="en-US" sz="2400" b="1" spc="-150" dirty="0" err="1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함초롬돋움" panose="020B0504000101010101" pitchFamily="50" charset="-127"/>
                <a:ea typeface="함초롬돋움" panose="020B0504000101010101" pitchFamily="50" charset="-127"/>
                <a:cs typeface="함초롬돋움" panose="020B0504000101010101" pitchFamily="50" charset="-127"/>
              </a:rPr>
              <a:t>산업지구</a:t>
            </a:r>
            <a:r>
              <a:rPr lang="ko-KR" altLang="en-US" sz="28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cs typeface="Arial"/>
              </a:rPr>
              <a:t> </a:t>
            </a:r>
            <a:r>
              <a:rPr lang="ko-KR" altLang="en-US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cs typeface="Arial"/>
              </a:rPr>
              <a:t> </a:t>
            </a:r>
            <a:r>
              <a:rPr lang="en-US" altLang="ko-KR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cs typeface="Arial"/>
              </a:rPr>
              <a:t>- </a:t>
            </a:r>
            <a:r>
              <a:rPr lang="ko-KR" altLang="en-US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cs typeface="Arial"/>
              </a:rPr>
              <a:t>이탈리아 박람회와 사업지원서비스</a:t>
            </a:r>
            <a:endParaRPr lang="ko-KR" altLang="ko-KR" sz="2800" b="1" spc="-150" dirty="0">
              <a:solidFill>
                <a:schemeClr val="bg1"/>
              </a:solidFill>
              <a:effectLst>
                <a:outerShdw blurRad="25400" dist="50800" dir="2700000" algn="tl">
                  <a:srgbClr val="0B0D33"/>
                </a:outerShdw>
              </a:effectLst>
              <a:latin typeface="HY헤드라인M"/>
              <a:ea typeface="HY헤드라인M"/>
              <a:cs typeface="Arial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179512" y="1340768"/>
            <a:ext cx="8712968" cy="19442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b="1" dirty="0">
                <a:solidFill>
                  <a:schemeClr val="tx1"/>
                </a:solidFill>
                <a:latin typeface="맑은 고딕"/>
                <a:ea typeface="맑은 고딕"/>
              </a:rPr>
              <a:t>◇</a:t>
            </a:r>
            <a:r>
              <a:rPr lang="ko-KR" altLang="en-US" b="1" dirty="0">
                <a:solidFill>
                  <a:schemeClr val="tx1"/>
                </a:solidFill>
              </a:rPr>
              <a:t>각종 박람회와 전시회</a:t>
            </a:r>
          </a:p>
          <a:p>
            <a:pPr>
              <a:buFontTx/>
              <a:buChar char="-"/>
              <a:defRPr/>
            </a:pPr>
            <a:r>
              <a:rPr lang="ko-KR" altLang="en-US" sz="1400" dirty="0">
                <a:solidFill>
                  <a:schemeClr val="tx1"/>
                </a:solidFill>
              </a:rPr>
              <a:t> 무역박람회</a:t>
            </a:r>
            <a:r>
              <a:rPr lang="en-US" altLang="ko-KR" sz="1400" dirty="0">
                <a:solidFill>
                  <a:schemeClr val="tx1"/>
                </a:solidFill>
              </a:rPr>
              <a:t>(trade fairs)</a:t>
            </a:r>
            <a:r>
              <a:rPr lang="ko-KR" altLang="en-US" sz="1400" dirty="0">
                <a:solidFill>
                  <a:schemeClr val="tx1"/>
                </a:solidFill>
              </a:rPr>
              <a:t>수는 연간 </a:t>
            </a:r>
            <a:r>
              <a:rPr lang="en-US" altLang="ko-KR" sz="1400" dirty="0">
                <a:solidFill>
                  <a:schemeClr val="tx1"/>
                </a:solidFill>
              </a:rPr>
              <a:t>1,000</a:t>
            </a:r>
            <a:r>
              <a:rPr lang="ko-KR" altLang="en-US" sz="1400" dirty="0" err="1">
                <a:solidFill>
                  <a:schemeClr val="tx1"/>
                </a:solidFill>
              </a:rPr>
              <a:t>여회</a:t>
            </a:r>
            <a:r>
              <a:rPr lang="ko-KR" altLang="en-US" sz="1400" dirty="0">
                <a:solidFill>
                  <a:schemeClr val="tx1"/>
                </a:solidFill>
              </a:rPr>
              <a:t> 이상인데</a:t>
            </a:r>
            <a:r>
              <a:rPr lang="en-US" altLang="ko-KR" sz="1400" dirty="0">
                <a:solidFill>
                  <a:schemeClr val="tx1"/>
                </a:solidFill>
              </a:rPr>
              <a:t>, 195</a:t>
            </a:r>
            <a:r>
              <a:rPr lang="ko-KR" altLang="en-US" sz="1400" dirty="0">
                <a:solidFill>
                  <a:schemeClr val="tx1"/>
                </a:solidFill>
              </a:rPr>
              <a:t>개가 국제적인 박람회</a:t>
            </a:r>
            <a:r>
              <a:rPr lang="en-US" altLang="ko-KR" sz="1400" dirty="0">
                <a:solidFill>
                  <a:schemeClr val="tx1"/>
                </a:solidFill>
              </a:rPr>
              <a:t>/</a:t>
            </a:r>
            <a:r>
              <a:rPr lang="ko-KR" altLang="en-US" sz="1400" dirty="0">
                <a:solidFill>
                  <a:schemeClr val="tx1"/>
                </a:solidFill>
              </a:rPr>
              <a:t>전시회</a:t>
            </a:r>
            <a:r>
              <a:rPr lang="en-US" altLang="ko-KR" sz="1400" dirty="0">
                <a:solidFill>
                  <a:schemeClr val="tx1"/>
                </a:solidFill>
              </a:rPr>
              <a:t>, 422</a:t>
            </a:r>
            <a:r>
              <a:rPr lang="ko-KR" altLang="en-US" sz="1400" dirty="0">
                <a:solidFill>
                  <a:schemeClr val="tx1"/>
                </a:solidFill>
              </a:rPr>
              <a:t>개가 이탈리아 </a:t>
            </a:r>
            <a:r>
              <a:rPr lang="ko-KR" altLang="en-US" sz="1400" dirty="0" err="1">
                <a:solidFill>
                  <a:schemeClr val="tx1"/>
                </a:solidFill>
              </a:rPr>
              <a:t>전국박람회</a:t>
            </a:r>
            <a:r>
              <a:rPr lang="en-US" altLang="ko-KR" sz="1400" dirty="0">
                <a:solidFill>
                  <a:schemeClr val="tx1"/>
                </a:solidFill>
              </a:rPr>
              <a:t>, 113</a:t>
            </a:r>
            <a:r>
              <a:rPr lang="ko-KR" altLang="en-US" sz="1400" dirty="0">
                <a:solidFill>
                  <a:schemeClr val="tx1"/>
                </a:solidFill>
              </a:rPr>
              <a:t>개가 </a:t>
            </a:r>
            <a:r>
              <a:rPr lang="ko-KR" altLang="en-US" sz="1400" dirty="0" err="1">
                <a:solidFill>
                  <a:schemeClr val="tx1"/>
                </a:solidFill>
              </a:rPr>
              <a:t>지역박람회</a:t>
            </a:r>
            <a:r>
              <a:rPr lang="en-US" altLang="ko-KR" sz="1400" dirty="0">
                <a:solidFill>
                  <a:schemeClr val="tx1"/>
                </a:solidFill>
              </a:rPr>
              <a:t>/</a:t>
            </a:r>
            <a:r>
              <a:rPr lang="ko-KR" altLang="en-US" sz="1400" dirty="0">
                <a:solidFill>
                  <a:schemeClr val="tx1"/>
                </a:solidFill>
              </a:rPr>
              <a:t>전시회</a:t>
            </a:r>
          </a:p>
          <a:p>
            <a:pPr>
              <a:buFontTx/>
              <a:buChar char="-"/>
              <a:defRPr/>
            </a:pPr>
            <a:r>
              <a:rPr lang="en-US" altLang="ko-KR" sz="1400" dirty="0">
                <a:solidFill>
                  <a:schemeClr val="tx1"/>
                </a:solidFill>
              </a:rPr>
              <a:t> </a:t>
            </a:r>
            <a:r>
              <a:rPr lang="ko-KR" altLang="en-US" sz="1400" dirty="0">
                <a:solidFill>
                  <a:schemeClr val="tx1"/>
                </a:solidFill>
              </a:rPr>
              <a:t>무역박람회에서는 세계 </a:t>
            </a:r>
            <a:r>
              <a:rPr lang="en-US" altLang="ko-KR" sz="1400" dirty="0">
                <a:solidFill>
                  <a:schemeClr val="tx1"/>
                </a:solidFill>
              </a:rPr>
              <a:t>2</a:t>
            </a:r>
            <a:r>
              <a:rPr lang="ko-KR" altLang="en-US" sz="1400" dirty="0">
                <a:solidFill>
                  <a:schemeClr val="tx1"/>
                </a:solidFill>
              </a:rPr>
              <a:t>위 </a:t>
            </a:r>
            <a:r>
              <a:rPr lang="en-US" altLang="ko-KR" sz="1400" dirty="0">
                <a:solidFill>
                  <a:schemeClr val="tx1"/>
                </a:solidFill>
              </a:rPr>
              <a:t>– </a:t>
            </a:r>
            <a:r>
              <a:rPr lang="ko-KR" altLang="en-US" sz="1400" dirty="0">
                <a:solidFill>
                  <a:schemeClr val="tx1"/>
                </a:solidFill>
              </a:rPr>
              <a:t>최근에 </a:t>
            </a:r>
            <a:r>
              <a:rPr lang="en-US" altLang="ko-KR" sz="1400" dirty="0">
                <a:solidFill>
                  <a:schemeClr val="tx1"/>
                </a:solidFill>
              </a:rPr>
              <a:t>Fiera </a:t>
            </a:r>
            <a:r>
              <a:rPr lang="ko-KR" altLang="en-US" sz="1400" dirty="0">
                <a:solidFill>
                  <a:schemeClr val="tx1"/>
                </a:solidFill>
              </a:rPr>
              <a:t>밀라노 </a:t>
            </a:r>
            <a:r>
              <a:rPr lang="ko-KR" altLang="en-US" sz="1400" dirty="0" err="1">
                <a:solidFill>
                  <a:schemeClr val="tx1"/>
                </a:solidFill>
              </a:rPr>
              <a:t>전시센터</a:t>
            </a:r>
            <a:r>
              <a:rPr lang="ko-KR" altLang="en-US" sz="1400" dirty="0">
                <a:solidFill>
                  <a:schemeClr val="tx1"/>
                </a:solidFill>
              </a:rPr>
              <a:t> 건립</a:t>
            </a:r>
          </a:p>
          <a:p>
            <a:pPr marL="85725" lvl="0" indent="-85725">
              <a:buFont typeface="Arial" panose="020B0604020202020204" pitchFamily="34" charset="0"/>
              <a:buChar char="•"/>
              <a:defRPr/>
            </a:pPr>
            <a:r>
              <a:rPr lang="ko-KR" altLang="en-US" sz="1400" dirty="0">
                <a:solidFill>
                  <a:schemeClr val="tx1"/>
                </a:solidFill>
              </a:rPr>
              <a:t>금세공과 보석세공업은 </a:t>
            </a:r>
            <a:r>
              <a:rPr lang="en-US" altLang="ko-KR" sz="1400" dirty="0">
                <a:solidFill>
                  <a:schemeClr val="tx1"/>
                </a:solidFill>
              </a:rPr>
              <a:t>Vicenza</a:t>
            </a:r>
            <a:r>
              <a:rPr lang="ko-KR" altLang="en-US" sz="1400" dirty="0">
                <a:solidFill>
                  <a:schemeClr val="tx1"/>
                </a:solidFill>
              </a:rPr>
              <a:t>에서 열리는 </a:t>
            </a:r>
            <a:r>
              <a:rPr lang="en-US" altLang="ko-KR" sz="1400" dirty="0">
                <a:solidFill>
                  <a:schemeClr val="tx1"/>
                </a:solidFill>
              </a:rPr>
              <a:t>3</a:t>
            </a:r>
            <a:r>
              <a:rPr lang="ko-KR" altLang="en-US" sz="1400" dirty="0">
                <a:solidFill>
                  <a:schemeClr val="tx1"/>
                </a:solidFill>
              </a:rPr>
              <a:t>회</a:t>
            </a:r>
            <a:r>
              <a:rPr lang="en-US" altLang="ko-KR" sz="1400" dirty="0">
                <a:solidFill>
                  <a:schemeClr val="tx1"/>
                </a:solidFill>
              </a:rPr>
              <a:t>, Arezzo</a:t>
            </a:r>
            <a:r>
              <a:rPr lang="ko-KR" altLang="en-US" sz="1400" dirty="0">
                <a:solidFill>
                  <a:schemeClr val="tx1"/>
                </a:solidFill>
              </a:rPr>
              <a:t>에서 </a:t>
            </a:r>
            <a:r>
              <a:rPr lang="en-US" altLang="ko-KR" sz="1400" dirty="0">
                <a:solidFill>
                  <a:schemeClr val="tx1"/>
                </a:solidFill>
              </a:rPr>
              <a:t>1</a:t>
            </a:r>
            <a:r>
              <a:rPr lang="ko-KR" altLang="en-US" sz="1400" dirty="0">
                <a:solidFill>
                  <a:schemeClr val="tx1"/>
                </a:solidFill>
              </a:rPr>
              <a:t>회</a:t>
            </a:r>
            <a:r>
              <a:rPr lang="en-US" altLang="ko-KR" sz="1400" dirty="0">
                <a:solidFill>
                  <a:schemeClr val="tx1"/>
                </a:solidFill>
              </a:rPr>
              <a:t>, </a:t>
            </a:r>
            <a:r>
              <a:rPr lang="en-US" altLang="ko-KR" sz="1400" dirty="0" err="1">
                <a:solidFill>
                  <a:schemeClr val="tx1"/>
                </a:solidFill>
              </a:rPr>
              <a:t>Valenza</a:t>
            </a:r>
            <a:r>
              <a:rPr lang="en-US" altLang="ko-KR" sz="1400" dirty="0">
                <a:solidFill>
                  <a:schemeClr val="tx1"/>
                </a:solidFill>
              </a:rPr>
              <a:t> Po</a:t>
            </a:r>
            <a:r>
              <a:rPr lang="ko-KR" altLang="en-US" sz="1400" dirty="0">
                <a:solidFill>
                  <a:schemeClr val="tx1"/>
                </a:solidFill>
              </a:rPr>
              <a:t>에서 </a:t>
            </a:r>
            <a:r>
              <a:rPr lang="en-US" altLang="ko-KR" sz="1400" dirty="0">
                <a:solidFill>
                  <a:schemeClr val="tx1"/>
                </a:solidFill>
              </a:rPr>
              <a:t>1</a:t>
            </a:r>
            <a:r>
              <a:rPr lang="ko-KR" altLang="en-US" sz="1400" dirty="0">
                <a:solidFill>
                  <a:schemeClr val="tx1"/>
                </a:solidFill>
              </a:rPr>
              <a:t>회 전시회</a:t>
            </a:r>
            <a:r>
              <a:rPr lang="en-US" altLang="ko-KR" sz="1400" dirty="0">
                <a:solidFill>
                  <a:schemeClr val="tx1"/>
                </a:solidFill>
              </a:rPr>
              <a:t>, Vicenza</a:t>
            </a:r>
            <a:r>
              <a:rPr lang="ko-KR" altLang="en-US" sz="1400" dirty="0">
                <a:solidFill>
                  <a:schemeClr val="tx1"/>
                </a:solidFill>
              </a:rPr>
              <a:t>에서 </a:t>
            </a:r>
            <a:r>
              <a:rPr lang="en-US" altLang="ko-KR" sz="1400" dirty="0">
                <a:solidFill>
                  <a:schemeClr val="tx1"/>
                </a:solidFill>
              </a:rPr>
              <a:t>1</a:t>
            </a:r>
            <a:r>
              <a:rPr lang="ko-KR" altLang="en-US" sz="1400" dirty="0">
                <a:solidFill>
                  <a:schemeClr val="tx1"/>
                </a:solidFill>
              </a:rPr>
              <a:t>월 열리는 전시회에는 </a:t>
            </a:r>
            <a:r>
              <a:rPr lang="en-US" altLang="ko-KR" sz="1400" dirty="0">
                <a:solidFill>
                  <a:schemeClr val="tx1"/>
                </a:solidFill>
              </a:rPr>
              <a:t>1,500</a:t>
            </a:r>
            <a:r>
              <a:rPr lang="ko-KR" altLang="en-US" sz="1400" dirty="0">
                <a:solidFill>
                  <a:schemeClr val="tx1"/>
                </a:solidFill>
              </a:rPr>
              <a:t>개 회사가 참여</a:t>
            </a:r>
          </a:p>
          <a:p>
            <a:pPr marL="85725" lvl="0" indent="-85725">
              <a:buFont typeface="Arial" panose="020B0604020202020204" pitchFamily="34" charset="0"/>
              <a:buChar char="•"/>
              <a:defRPr/>
            </a:pPr>
            <a:r>
              <a:rPr lang="ko-KR" altLang="en-US" sz="1400" dirty="0">
                <a:solidFill>
                  <a:schemeClr val="tx1"/>
                </a:solidFill>
              </a:rPr>
              <a:t>밀라노 국제조명박람회인 </a:t>
            </a:r>
            <a:r>
              <a:rPr lang="en-US" altLang="ko-KR" sz="1400" dirty="0" err="1">
                <a:solidFill>
                  <a:schemeClr val="tx1"/>
                </a:solidFill>
              </a:rPr>
              <a:t>Euroluce</a:t>
            </a:r>
            <a:r>
              <a:rPr lang="ko-KR" altLang="en-US" sz="1400" dirty="0">
                <a:solidFill>
                  <a:schemeClr val="tx1"/>
                </a:solidFill>
              </a:rPr>
              <a:t>도 약 </a:t>
            </a:r>
            <a:r>
              <a:rPr lang="en-US" altLang="ko-KR" sz="1400" dirty="0">
                <a:solidFill>
                  <a:schemeClr val="tx1"/>
                </a:solidFill>
              </a:rPr>
              <a:t>30</a:t>
            </a:r>
            <a:r>
              <a:rPr lang="ko-KR" altLang="en-US" sz="1400" dirty="0">
                <a:solidFill>
                  <a:schemeClr val="tx1"/>
                </a:solidFill>
              </a:rPr>
              <a:t>만명 방문객</a:t>
            </a:r>
            <a:r>
              <a:rPr lang="en-US" altLang="ko-KR" sz="1400" dirty="0">
                <a:solidFill>
                  <a:schemeClr val="tx1"/>
                </a:solidFill>
              </a:rPr>
              <a:t>,</a:t>
            </a:r>
            <a:r>
              <a:rPr lang="ko-KR" altLang="en-US" sz="1400" dirty="0">
                <a:solidFill>
                  <a:schemeClr val="tx1"/>
                </a:solidFill>
              </a:rPr>
              <a:t> 이탈리아 조명회사들이 신제품 출품</a:t>
            </a:r>
            <a:r>
              <a:rPr lang="en-US" altLang="ko-KR" sz="1400" dirty="0">
                <a:solidFill>
                  <a:schemeClr val="tx1"/>
                </a:solidFill>
              </a:rPr>
              <a:t>, </a:t>
            </a:r>
            <a:r>
              <a:rPr lang="ko-KR" altLang="en-US" sz="1400" dirty="0">
                <a:solidFill>
                  <a:schemeClr val="tx1"/>
                </a:solidFill>
              </a:rPr>
              <a:t>제품경쟁력을 자랑하여 구매자들을 끄는 기회로 활용하고 있음 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323528" y="908720"/>
            <a:ext cx="3744416" cy="36004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2400" b="1"/>
              <a:t>산업지구 지원시스템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179512" y="3284984"/>
            <a:ext cx="8712968" cy="36004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b="1" dirty="0">
                <a:solidFill>
                  <a:schemeClr val="tx1"/>
                </a:solidFill>
                <a:latin typeface="맑은 고딕"/>
                <a:ea typeface="맑은 고딕"/>
              </a:rPr>
              <a:t>◇ </a:t>
            </a:r>
            <a:r>
              <a:rPr lang="ko-KR" altLang="en-US" b="1" dirty="0" err="1">
                <a:solidFill>
                  <a:schemeClr val="tx1"/>
                </a:solidFill>
                <a:latin typeface="맑은 고딕"/>
                <a:ea typeface="맑은 고딕"/>
              </a:rPr>
              <a:t>사업개발을</a:t>
            </a:r>
            <a:r>
              <a:rPr lang="ko-KR" altLang="en-US" b="1" dirty="0">
                <a:solidFill>
                  <a:schemeClr val="tx1"/>
                </a:solidFill>
                <a:latin typeface="맑은 고딕"/>
                <a:ea typeface="맑은 고딕"/>
              </a:rPr>
              <a:t> 위한 사업지원서비스</a:t>
            </a:r>
          </a:p>
          <a:p>
            <a:pPr>
              <a:buFontTx/>
              <a:buChar char="-"/>
              <a:defRPr/>
            </a:pPr>
            <a:r>
              <a:rPr lang="ko-KR" altLang="en-US" sz="1600" dirty="0">
                <a:solidFill>
                  <a:schemeClr val="tx1"/>
                </a:solidFill>
                <a:latin typeface="맑은 고딕"/>
                <a:ea typeface="맑은 고딕"/>
              </a:rPr>
              <a:t> </a:t>
            </a:r>
            <a:r>
              <a:rPr lang="ko-KR" altLang="en-US" sz="1400" dirty="0">
                <a:solidFill>
                  <a:schemeClr val="tx1"/>
                </a:solidFill>
                <a:latin typeface="맑은 고딕"/>
                <a:ea typeface="맑은 고딕"/>
              </a:rPr>
              <a:t>이탈리아의 </a:t>
            </a:r>
            <a:r>
              <a:rPr lang="en-US" altLang="ko-KR" sz="1400" dirty="0">
                <a:solidFill>
                  <a:schemeClr val="tx1"/>
                </a:solidFill>
                <a:latin typeface="맑은 고딕"/>
                <a:ea typeface="맑은 고딕"/>
              </a:rPr>
              <a:t>56</a:t>
            </a:r>
            <a:r>
              <a:rPr lang="ko-KR" altLang="en-US" sz="1400" dirty="0">
                <a:solidFill>
                  <a:schemeClr val="tx1"/>
                </a:solidFill>
                <a:latin typeface="맑은 고딕"/>
                <a:ea typeface="맑은 고딕"/>
              </a:rPr>
              <a:t>개 </a:t>
            </a:r>
            <a:r>
              <a:rPr lang="ko-KR" altLang="en-US" sz="1400" dirty="0" err="1">
                <a:solidFill>
                  <a:schemeClr val="tx1"/>
                </a:solidFill>
                <a:latin typeface="맑은 고딕"/>
                <a:ea typeface="맑은 고딕"/>
              </a:rPr>
              <a:t>산업지구에</a:t>
            </a:r>
            <a:r>
              <a:rPr lang="ko-KR" altLang="en-US" sz="1400" dirty="0">
                <a:solidFill>
                  <a:schemeClr val="tx1"/>
                </a:solidFill>
                <a:latin typeface="맑은 고딕"/>
                <a:ea typeface="맑은 고딕"/>
              </a:rPr>
              <a:t> </a:t>
            </a:r>
            <a:r>
              <a:rPr lang="en-US" altLang="ko-KR" sz="1400" dirty="0">
                <a:solidFill>
                  <a:schemeClr val="tx1"/>
                </a:solidFill>
                <a:latin typeface="맑은 고딕"/>
                <a:ea typeface="맑은 고딕"/>
              </a:rPr>
              <a:t>130</a:t>
            </a:r>
            <a:r>
              <a:rPr lang="ko-KR" altLang="en-US" sz="1400" dirty="0">
                <a:solidFill>
                  <a:schemeClr val="tx1"/>
                </a:solidFill>
                <a:latin typeface="맑은 고딕"/>
                <a:ea typeface="맑은 고딕"/>
              </a:rPr>
              <a:t>개 사업서비스센터 존재 확인  </a:t>
            </a:r>
          </a:p>
          <a:p>
            <a:pPr>
              <a:buFontTx/>
              <a:buChar char="-"/>
              <a:defRPr/>
            </a:pPr>
            <a:r>
              <a:rPr lang="en-US" altLang="ko-KR" sz="1400" dirty="0">
                <a:solidFill>
                  <a:schemeClr val="tx1"/>
                </a:solidFill>
                <a:latin typeface="맑은 고딕"/>
                <a:ea typeface="맑은 고딕"/>
              </a:rPr>
              <a:t> </a:t>
            </a:r>
            <a:r>
              <a:rPr lang="ko-KR" altLang="en-US" sz="1400" dirty="0">
                <a:solidFill>
                  <a:schemeClr val="tx1"/>
                </a:solidFill>
                <a:latin typeface="맑은 고딕"/>
                <a:ea typeface="맑은 고딕"/>
              </a:rPr>
              <a:t>사업지원서비스</a:t>
            </a:r>
            <a:r>
              <a:rPr lang="en-US" altLang="ko-KR" sz="1400" dirty="0">
                <a:solidFill>
                  <a:schemeClr val="tx1"/>
                </a:solidFill>
                <a:latin typeface="맑은 고딕"/>
                <a:ea typeface="맑은 고딕"/>
              </a:rPr>
              <a:t>(</a:t>
            </a:r>
            <a:r>
              <a:rPr lang="ko-KR" altLang="en-US" sz="1400" dirty="0">
                <a:solidFill>
                  <a:schemeClr val="tx1"/>
                </a:solidFill>
                <a:latin typeface="맑은 고딕"/>
                <a:ea typeface="맑은 고딕"/>
              </a:rPr>
              <a:t>시장실패</a:t>
            </a:r>
            <a:r>
              <a:rPr lang="en-US" altLang="ko-KR" sz="1400" dirty="0">
                <a:solidFill>
                  <a:schemeClr val="tx1"/>
                </a:solidFill>
                <a:latin typeface="맑은 고딕"/>
                <a:ea typeface="맑은 고딕"/>
              </a:rPr>
              <a:t>)</a:t>
            </a:r>
            <a:r>
              <a:rPr lang="ko-KR" altLang="en-US" sz="1400" dirty="0">
                <a:solidFill>
                  <a:schemeClr val="tx1"/>
                </a:solidFill>
                <a:latin typeface="맑은 고딕"/>
                <a:ea typeface="맑은 고딕"/>
              </a:rPr>
              <a:t>는 </a:t>
            </a:r>
            <a:r>
              <a:rPr lang="ko-KR" altLang="en-US" sz="1400" dirty="0" err="1">
                <a:solidFill>
                  <a:schemeClr val="tx1"/>
                </a:solidFill>
                <a:latin typeface="맑은 고딕"/>
                <a:ea typeface="맑은 고딕"/>
              </a:rPr>
              <a:t>개발적</a:t>
            </a:r>
            <a:r>
              <a:rPr lang="ko-KR" altLang="en-US" sz="1400" dirty="0">
                <a:solidFill>
                  <a:schemeClr val="tx1"/>
                </a:solidFill>
                <a:latin typeface="맑은 고딕"/>
                <a:ea typeface="맑은 고딕"/>
              </a:rPr>
              <a:t> 성격 때문에 </a:t>
            </a:r>
            <a:r>
              <a:rPr lang="ko-KR" altLang="en-US" sz="1400" dirty="0" err="1">
                <a:solidFill>
                  <a:schemeClr val="tx1"/>
                </a:solidFill>
                <a:latin typeface="맑은 고딕"/>
                <a:ea typeface="맑은 고딕"/>
              </a:rPr>
              <a:t>이익목적의</a:t>
            </a:r>
            <a:r>
              <a:rPr lang="ko-KR" altLang="en-US" sz="1400" dirty="0">
                <a:solidFill>
                  <a:schemeClr val="tx1"/>
                </a:solidFill>
                <a:latin typeface="맑은 고딕"/>
                <a:ea typeface="맑은 고딕"/>
              </a:rPr>
              <a:t> 시장에서 제공하기 어려움</a:t>
            </a:r>
          </a:p>
          <a:p>
            <a:pPr>
              <a:buFontTx/>
              <a:buChar char="-"/>
              <a:defRPr/>
            </a:pPr>
            <a:r>
              <a:rPr lang="en-US" altLang="ko-KR" sz="1400" dirty="0">
                <a:solidFill>
                  <a:schemeClr val="tx1"/>
                </a:solidFill>
                <a:latin typeface="맑은 고딕"/>
                <a:ea typeface="맑은 고딕"/>
              </a:rPr>
              <a:t> </a:t>
            </a:r>
            <a:r>
              <a:rPr lang="ko-KR" altLang="en-US" sz="1400" dirty="0">
                <a:solidFill>
                  <a:schemeClr val="tx1"/>
                </a:solidFill>
                <a:latin typeface="맑은 고딕"/>
                <a:ea typeface="맑은 고딕"/>
              </a:rPr>
              <a:t>신용보증</a:t>
            </a:r>
            <a:r>
              <a:rPr lang="en-US" altLang="ko-KR" sz="1400" dirty="0">
                <a:solidFill>
                  <a:schemeClr val="tx1"/>
                </a:solidFill>
                <a:latin typeface="맑은 고딕"/>
                <a:ea typeface="맑은 고딕"/>
              </a:rPr>
              <a:t>, </a:t>
            </a:r>
            <a:r>
              <a:rPr lang="ko-KR" altLang="en-US" sz="1400" dirty="0">
                <a:solidFill>
                  <a:schemeClr val="tx1"/>
                </a:solidFill>
                <a:latin typeface="맑은 고딕"/>
                <a:ea typeface="맑은 고딕"/>
              </a:rPr>
              <a:t>수출보험</a:t>
            </a:r>
            <a:r>
              <a:rPr lang="en-US" altLang="ko-KR" sz="1400" dirty="0">
                <a:solidFill>
                  <a:schemeClr val="tx1"/>
                </a:solidFill>
                <a:latin typeface="맑은 고딕"/>
                <a:ea typeface="맑은 고딕"/>
              </a:rPr>
              <a:t>/</a:t>
            </a:r>
            <a:r>
              <a:rPr lang="ko-KR" altLang="en-US" sz="1400" dirty="0">
                <a:solidFill>
                  <a:schemeClr val="tx1"/>
                </a:solidFill>
                <a:latin typeface="맑은 고딕"/>
                <a:ea typeface="맑은 고딕"/>
              </a:rPr>
              <a:t>촉진</a:t>
            </a:r>
            <a:r>
              <a:rPr lang="en-US" altLang="ko-KR" sz="1400" dirty="0">
                <a:solidFill>
                  <a:schemeClr val="tx1"/>
                </a:solidFill>
                <a:latin typeface="맑은 고딕"/>
                <a:ea typeface="맑은 고딕"/>
              </a:rPr>
              <a:t>, </a:t>
            </a:r>
            <a:r>
              <a:rPr lang="ko-KR" altLang="en-US" sz="1400" dirty="0">
                <a:solidFill>
                  <a:schemeClr val="tx1"/>
                </a:solidFill>
                <a:latin typeface="맑은 고딕"/>
                <a:ea typeface="맑은 고딕"/>
              </a:rPr>
              <a:t>박람회 개최</a:t>
            </a:r>
            <a:r>
              <a:rPr lang="en-US" altLang="ko-KR" sz="1400" dirty="0">
                <a:solidFill>
                  <a:schemeClr val="tx1"/>
                </a:solidFill>
                <a:latin typeface="맑은 고딕"/>
                <a:ea typeface="맑은 고딕"/>
              </a:rPr>
              <a:t>, </a:t>
            </a:r>
            <a:r>
              <a:rPr lang="ko-KR" altLang="en-US" sz="1400" dirty="0">
                <a:solidFill>
                  <a:schemeClr val="tx1"/>
                </a:solidFill>
                <a:latin typeface="맑은 고딕"/>
                <a:ea typeface="맑은 고딕"/>
              </a:rPr>
              <a:t>시장</a:t>
            </a:r>
            <a:r>
              <a:rPr lang="en-US" altLang="ko-KR" sz="1400" dirty="0">
                <a:solidFill>
                  <a:schemeClr val="tx1"/>
                </a:solidFill>
                <a:latin typeface="맑은 고딕"/>
                <a:ea typeface="맑은 고딕"/>
              </a:rPr>
              <a:t>/</a:t>
            </a:r>
            <a:r>
              <a:rPr lang="ko-KR" altLang="en-US" sz="1400" dirty="0" err="1">
                <a:solidFill>
                  <a:schemeClr val="tx1"/>
                </a:solidFill>
                <a:latin typeface="맑은 고딕"/>
                <a:ea typeface="맑은 고딕"/>
              </a:rPr>
              <a:t>기술진화에</a:t>
            </a:r>
            <a:r>
              <a:rPr lang="ko-KR" altLang="en-US" sz="1400" dirty="0">
                <a:solidFill>
                  <a:schemeClr val="tx1"/>
                </a:solidFill>
                <a:latin typeface="맑은 고딕"/>
                <a:ea typeface="맑은 고딕"/>
              </a:rPr>
              <a:t> 관한 정보접근</a:t>
            </a:r>
            <a:r>
              <a:rPr lang="en-US" altLang="ko-KR" sz="1400" dirty="0">
                <a:solidFill>
                  <a:schemeClr val="tx1"/>
                </a:solidFill>
                <a:latin typeface="맑은 고딕"/>
                <a:ea typeface="맑은 고딕"/>
              </a:rPr>
              <a:t>, </a:t>
            </a:r>
            <a:r>
              <a:rPr lang="ko-KR" altLang="en-US" sz="1400" dirty="0">
                <a:solidFill>
                  <a:schemeClr val="tx1"/>
                </a:solidFill>
                <a:latin typeface="맑은 고딕"/>
                <a:ea typeface="맑은 고딕"/>
              </a:rPr>
              <a:t>고객평가</a:t>
            </a:r>
            <a:r>
              <a:rPr lang="en-US" altLang="ko-KR" sz="1400" dirty="0">
                <a:solidFill>
                  <a:schemeClr val="tx1"/>
                </a:solidFill>
                <a:latin typeface="맑은 고딕"/>
                <a:ea typeface="맑은 고딕"/>
              </a:rPr>
              <a:t>, </a:t>
            </a:r>
            <a:r>
              <a:rPr lang="ko-KR" altLang="en-US" sz="1400" dirty="0">
                <a:solidFill>
                  <a:schemeClr val="tx1"/>
                </a:solidFill>
                <a:latin typeface="맑은 고딕"/>
                <a:ea typeface="맑은 고딕"/>
              </a:rPr>
              <a:t>컨설팅</a:t>
            </a:r>
            <a:r>
              <a:rPr lang="en-US" altLang="ko-KR" sz="1400" dirty="0">
                <a:solidFill>
                  <a:schemeClr val="tx1"/>
                </a:solidFill>
                <a:latin typeface="맑은 고딕"/>
                <a:ea typeface="맑은 고딕"/>
              </a:rPr>
              <a:t>, </a:t>
            </a:r>
            <a:r>
              <a:rPr lang="ko-KR" altLang="en-US" sz="1400" dirty="0">
                <a:solidFill>
                  <a:schemeClr val="tx1"/>
                </a:solidFill>
                <a:latin typeface="맑은 고딕"/>
                <a:ea typeface="맑은 고딕"/>
              </a:rPr>
              <a:t>훈련</a:t>
            </a:r>
            <a:r>
              <a:rPr lang="en-US" altLang="ko-KR" sz="1400" dirty="0">
                <a:solidFill>
                  <a:schemeClr val="tx1"/>
                </a:solidFill>
                <a:latin typeface="맑은 고딕"/>
                <a:ea typeface="맑은 고딕"/>
              </a:rPr>
              <a:t>, </a:t>
            </a:r>
            <a:r>
              <a:rPr lang="ko-KR" altLang="en-US" sz="1400" dirty="0">
                <a:solidFill>
                  <a:schemeClr val="tx1"/>
                </a:solidFill>
                <a:latin typeface="맑은 고딕"/>
                <a:ea typeface="맑은 고딕"/>
              </a:rPr>
              <a:t>쓰레기 처리</a:t>
            </a:r>
            <a:r>
              <a:rPr lang="en-US" altLang="ko-KR" sz="1400" dirty="0">
                <a:solidFill>
                  <a:schemeClr val="tx1"/>
                </a:solidFill>
                <a:latin typeface="맑은 고딕"/>
                <a:ea typeface="맑은 고딕"/>
              </a:rPr>
              <a:t>, </a:t>
            </a:r>
            <a:r>
              <a:rPr lang="ko-KR" altLang="en-US" sz="1400" dirty="0" err="1">
                <a:solidFill>
                  <a:schemeClr val="tx1"/>
                </a:solidFill>
                <a:latin typeface="맑은 고딕"/>
                <a:ea typeface="맑은 고딕"/>
              </a:rPr>
              <a:t>오염통제</a:t>
            </a:r>
            <a:r>
              <a:rPr lang="en-US" altLang="ko-KR" sz="1400" dirty="0">
                <a:solidFill>
                  <a:schemeClr val="tx1"/>
                </a:solidFill>
                <a:latin typeface="맑은 고딕"/>
                <a:ea typeface="맑은 고딕"/>
              </a:rPr>
              <a:t>, </a:t>
            </a:r>
            <a:r>
              <a:rPr lang="ko-KR" altLang="en-US" sz="1400" dirty="0">
                <a:solidFill>
                  <a:schemeClr val="tx1"/>
                </a:solidFill>
                <a:latin typeface="맑은 고딕"/>
                <a:ea typeface="맑은 고딕"/>
              </a:rPr>
              <a:t>품질인증</a:t>
            </a:r>
            <a:r>
              <a:rPr lang="en-US" altLang="ko-KR" sz="1400" dirty="0">
                <a:solidFill>
                  <a:schemeClr val="tx1"/>
                </a:solidFill>
                <a:latin typeface="맑은 고딕"/>
                <a:ea typeface="맑은 고딕"/>
              </a:rPr>
              <a:t>, </a:t>
            </a:r>
            <a:r>
              <a:rPr lang="ko-KR" altLang="en-US" sz="1400" dirty="0" err="1">
                <a:solidFill>
                  <a:schemeClr val="tx1"/>
                </a:solidFill>
                <a:latin typeface="맑은 고딕"/>
                <a:ea typeface="맑은 고딕"/>
              </a:rPr>
              <a:t>제품판촉</a:t>
            </a:r>
            <a:r>
              <a:rPr lang="en-US" altLang="ko-KR" sz="1400" dirty="0">
                <a:solidFill>
                  <a:schemeClr val="tx1"/>
                </a:solidFill>
                <a:latin typeface="맑은 고딕"/>
                <a:ea typeface="맑은 고딕"/>
              </a:rPr>
              <a:t>, </a:t>
            </a:r>
            <a:r>
              <a:rPr lang="ko-KR" altLang="en-US" sz="1400" dirty="0" err="1">
                <a:solidFill>
                  <a:schemeClr val="tx1"/>
                </a:solidFill>
                <a:latin typeface="맑은 고딕"/>
                <a:ea typeface="맑은 고딕"/>
              </a:rPr>
              <a:t>혁신지원</a:t>
            </a:r>
            <a:r>
              <a:rPr lang="en-US" altLang="ko-KR" sz="1400" dirty="0">
                <a:solidFill>
                  <a:schemeClr val="tx1"/>
                </a:solidFill>
                <a:latin typeface="맑은 고딕"/>
                <a:ea typeface="맑은 고딕"/>
              </a:rPr>
              <a:t>, </a:t>
            </a:r>
            <a:r>
              <a:rPr lang="ko-KR" altLang="en-US" sz="1400" dirty="0">
                <a:solidFill>
                  <a:schemeClr val="tx1"/>
                </a:solidFill>
                <a:latin typeface="맑은 고딕"/>
                <a:ea typeface="맑은 고딕"/>
              </a:rPr>
              <a:t>재료의 대량구매</a:t>
            </a:r>
            <a:r>
              <a:rPr lang="en-US" altLang="ko-KR" sz="1400" dirty="0">
                <a:solidFill>
                  <a:schemeClr val="tx1"/>
                </a:solidFill>
                <a:latin typeface="맑은 고딕"/>
                <a:ea typeface="맑은 고딕"/>
              </a:rPr>
              <a:t>, </a:t>
            </a:r>
            <a:r>
              <a:rPr lang="ko-KR" altLang="en-US" sz="1400" dirty="0" err="1">
                <a:solidFill>
                  <a:schemeClr val="tx1"/>
                </a:solidFill>
                <a:latin typeface="맑은 고딕"/>
                <a:ea typeface="맑은 고딕"/>
              </a:rPr>
              <a:t>제품테스트</a:t>
            </a:r>
            <a:r>
              <a:rPr lang="ko-KR" altLang="en-US" sz="1400" dirty="0">
                <a:solidFill>
                  <a:schemeClr val="tx1"/>
                </a:solidFill>
                <a:latin typeface="맑은 고딕"/>
                <a:ea typeface="맑은 고딕"/>
              </a:rPr>
              <a:t> 등 다양한 서비스 제공</a:t>
            </a:r>
          </a:p>
          <a:p>
            <a:pPr>
              <a:buFontTx/>
              <a:buChar char="-"/>
              <a:defRPr/>
            </a:pPr>
            <a:r>
              <a:rPr lang="en-US" altLang="ko-KR" sz="1400" dirty="0">
                <a:solidFill>
                  <a:schemeClr val="tx1"/>
                </a:solidFill>
                <a:latin typeface="맑은 고딕"/>
                <a:ea typeface="맑은 고딕"/>
              </a:rPr>
              <a:t> </a:t>
            </a:r>
            <a:r>
              <a:rPr lang="ko-KR" altLang="en-US" sz="1400" dirty="0">
                <a:solidFill>
                  <a:schemeClr val="tx1"/>
                </a:solidFill>
                <a:latin typeface="맑은 고딕"/>
                <a:ea typeface="맑은 고딕"/>
              </a:rPr>
              <a:t>명확한 가이드라인</a:t>
            </a:r>
            <a:r>
              <a:rPr lang="en-US" altLang="ko-KR" sz="1400" dirty="0">
                <a:solidFill>
                  <a:schemeClr val="tx1"/>
                </a:solidFill>
                <a:latin typeface="맑은 고딕"/>
                <a:ea typeface="맑은 고딕"/>
              </a:rPr>
              <a:t>, </a:t>
            </a:r>
            <a:r>
              <a:rPr lang="ko-KR" altLang="en-US" sz="1400" dirty="0">
                <a:solidFill>
                  <a:schemeClr val="tx1"/>
                </a:solidFill>
                <a:latin typeface="맑은 고딕"/>
                <a:ea typeface="맑은 고딕"/>
              </a:rPr>
              <a:t>기업들의 필요에 맞춤형서비스</a:t>
            </a:r>
            <a:r>
              <a:rPr lang="en-US" altLang="ko-KR" sz="1400" dirty="0">
                <a:solidFill>
                  <a:schemeClr val="tx1"/>
                </a:solidFill>
                <a:latin typeface="맑은 고딕"/>
                <a:ea typeface="맑은 고딕"/>
              </a:rPr>
              <a:t>, </a:t>
            </a:r>
            <a:r>
              <a:rPr lang="ko-KR" altLang="en-US" sz="1400" dirty="0">
                <a:solidFill>
                  <a:schemeClr val="tx1"/>
                </a:solidFill>
                <a:latin typeface="맑은 고딕"/>
                <a:ea typeface="맑은 고딕"/>
              </a:rPr>
              <a:t>내재화된 자율성의 획득</a:t>
            </a:r>
            <a:r>
              <a:rPr lang="en-US" altLang="ko-KR" sz="1400" dirty="0">
                <a:solidFill>
                  <a:schemeClr val="tx1"/>
                </a:solidFill>
                <a:latin typeface="맑은 고딕"/>
                <a:ea typeface="맑은 고딕"/>
              </a:rPr>
              <a:t>, </a:t>
            </a:r>
            <a:r>
              <a:rPr lang="ko-KR" altLang="en-US" sz="1400" dirty="0" err="1">
                <a:solidFill>
                  <a:schemeClr val="tx1"/>
                </a:solidFill>
                <a:latin typeface="맑은 고딕"/>
                <a:ea typeface="맑은 고딕"/>
              </a:rPr>
              <a:t>산업지구</a:t>
            </a:r>
            <a:r>
              <a:rPr lang="ko-KR" altLang="en-US" sz="1400" dirty="0">
                <a:solidFill>
                  <a:schemeClr val="tx1"/>
                </a:solidFill>
                <a:latin typeface="맑은 고딕"/>
                <a:ea typeface="맑은 고딕"/>
              </a:rPr>
              <a:t> 거버넌스 역량 </a:t>
            </a:r>
            <a:r>
              <a:rPr lang="en-US" altLang="ko-KR" sz="1400" dirty="0">
                <a:solidFill>
                  <a:schemeClr val="tx1"/>
                </a:solidFill>
                <a:latin typeface="맑은 고딕"/>
                <a:ea typeface="맑은 고딕"/>
              </a:rPr>
              <a:t>(governing capacity)</a:t>
            </a:r>
            <a:r>
              <a:rPr lang="ko-KR" altLang="en-US" sz="1400" dirty="0">
                <a:solidFill>
                  <a:schemeClr val="tx1"/>
                </a:solidFill>
                <a:latin typeface="맑은 고딕"/>
                <a:ea typeface="맑은 고딕"/>
              </a:rPr>
              <a:t>의 강화라는 특징 공유</a:t>
            </a:r>
          </a:p>
          <a:p>
            <a:pPr marL="180975" lvl="0" indent="-180975">
              <a:buFont typeface="Arial" panose="020B0604020202020204" pitchFamily="34" charset="0"/>
              <a:buChar char="•"/>
              <a:defRPr/>
            </a:pPr>
            <a:r>
              <a:rPr lang="ko-KR" altLang="en-US" sz="1400" b="1" dirty="0">
                <a:solidFill>
                  <a:schemeClr val="tx1"/>
                </a:solidFill>
              </a:rPr>
              <a:t>의자산업지구의 </a:t>
            </a:r>
            <a:r>
              <a:rPr lang="en-US" altLang="ko-KR" sz="1400" b="1" dirty="0" err="1">
                <a:solidFill>
                  <a:schemeClr val="tx1"/>
                </a:solidFill>
              </a:rPr>
              <a:t>Promosedia</a:t>
            </a:r>
            <a:r>
              <a:rPr lang="en-US" altLang="ko-KR" sz="1400" b="1" dirty="0">
                <a:solidFill>
                  <a:schemeClr val="tx1"/>
                </a:solidFill>
              </a:rPr>
              <a:t> </a:t>
            </a:r>
            <a:r>
              <a:rPr lang="en-US" altLang="ko-KR" sz="1400" dirty="0">
                <a:solidFill>
                  <a:schemeClr val="tx1"/>
                </a:solidFill>
                <a:latin typeface="맑은 고딕"/>
                <a:ea typeface="맑은 고딕"/>
              </a:rPr>
              <a:t>– </a:t>
            </a:r>
            <a:r>
              <a:rPr lang="en-US" altLang="ko-KR" sz="1400" dirty="0" err="1">
                <a:solidFill>
                  <a:schemeClr val="tx1"/>
                </a:solidFill>
                <a:latin typeface="맑은 고딕"/>
                <a:ea typeface="맑은 고딕"/>
              </a:rPr>
              <a:t>Manzano</a:t>
            </a:r>
            <a:r>
              <a:rPr lang="en-US" altLang="ko-KR" sz="1400" dirty="0">
                <a:solidFill>
                  <a:schemeClr val="tx1"/>
                </a:solidFill>
                <a:latin typeface="맑은 고딕"/>
                <a:ea typeface="맑은 고딕"/>
              </a:rPr>
              <a:t> </a:t>
            </a:r>
            <a:r>
              <a:rPr lang="ko-KR" altLang="en-US" sz="1400" dirty="0">
                <a:solidFill>
                  <a:schemeClr val="tx1"/>
                </a:solidFill>
                <a:latin typeface="맑은 고딕"/>
                <a:ea typeface="맑은 고딕"/>
              </a:rPr>
              <a:t>의자산업지구의 </a:t>
            </a:r>
            <a:r>
              <a:rPr lang="en-US" altLang="ko-KR" sz="1400" dirty="0">
                <a:solidFill>
                  <a:schemeClr val="tx1"/>
                </a:solidFill>
                <a:latin typeface="맑은 고딕"/>
                <a:ea typeface="맑은 고딕"/>
              </a:rPr>
              <a:t>100</a:t>
            </a:r>
            <a:r>
              <a:rPr lang="ko-KR" altLang="en-US" sz="1400" dirty="0">
                <a:solidFill>
                  <a:schemeClr val="tx1"/>
                </a:solidFill>
                <a:latin typeface="맑은 고딕"/>
                <a:ea typeface="맑은 고딕"/>
              </a:rPr>
              <a:t>개 의자제조회사들의 공동소유 수출지원기구로 수출시장에 대한 </a:t>
            </a:r>
            <a:r>
              <a:rPr lang="ko-KR" altLang="en-US" sz="1400" dirty="0" err="1">
                <a:solidFill>
                  <a:schemeClr val="tx1"/>
                </a:solidFill>
                <a:latin typeface="맑은 고딕"/>
                <a:ea typeface="맑은 고딕"/>
              </a:rPr>
              <a:t>접근기회를</a:t>
            </a:r>
            <a:r>
              <a:rPr lang="ko-KR" altLang="en-US" sz="1400" dirty="0">
                <a:solidFill>
                  <a:schemeClr val="tx1"/>
                </a:solidFill>
                <a:latin typeface="맑은 고딕"/>
                <a:ea typeface="맑은 고딕"/>
              </a:rPr>
              <a:t> 제공하기 위해 </a:t>
            </a:r>
            <a:r>
              <a:rPr lang="en-US" altLang="ko-KR" sz="1400" dirty="0">
                <a:solidFill>
                  <a:schemeClr val="tx1"/>
                </a:solidFill>
                <a:latin typeface="맑은 고딕"/>
                <a:ea typeface="맑은 고딕"/>
              </a:rPr>
              <a:t>1983</a:t>
            </a:r>
            <a:r>
              <a:rPr lang="ko-KR" altLang="en-US" sz="1400" dirty="0">
                <a:solidFill>
                  <a:schemeClr val="tx1"/>
                </a:solidFill>
                <a:latin typeface="맑은 고딕"/>
                <a:ea typeface="맑은 고딕"/>
              </a:rPr>
              <a:t>년 설립</a:t>
            </a:r>
            <a:r>
              <a:rPr lang="en-US" altLang="ko-KR" sz="1400" dirty="0">
                <a:solidFill>
                  <a:schemeClr val="tx1"/>
                </a:solidFill>
                <a:latin typeface="맑은 고딕"/>
                <a:ea typeface="맑은 고딕"/>
              </a:rPr>
              <a:t>. </a:t>
            </a:r>
            <a:r>
              <a:rPr lang="ko-KR" altLang="en-US" sz="1400" dirty="0">
                <a:solidFill>
                  <a:schemeClr val="tx1"/>
                </a:solidFill>
                <a:latin typeface="맑은 고딕"/>
                <a:ea typeface="맑은 고딕"/>
              </a:rPr>
              <a:t>중장기적인 목표는 </a:t>
            </a:r>
            <a:r>
              <a:rPr lang="ko-KR" altLang="en-US" sz="1400" dirty="0" err="1">
                <a:solidFill>
                  <a:schemeClr val="tx1"/>
                </a:solidFill>
                <a:latin typeface="맑은 고딕"/>
                <a:ea typeface="맑은 고딕"/>
              </a:rPr>
              <a:t>의자제</a:t>
            </a:r>
            <a:r>
              <a:rPr lang="ko-KR" altLang="en-US" sz="1400" dirty="0">
                <a:solidFill>
                  <a:schemeClr val="tx1"/>
                </a:solidFill>
                <a:latin typeface="맑은 고딕"/>
                <a:ea typeface="맑은 고딕"/>
              </a:rPr>
              <a:t> </a:t>
            </a:r>
            <a:r>
              <a:rPr lang="ko-KR" altLang="en-US" sz="1400" dirty="0" err="1">
                <a:solidFill>
                  <a:schemeClr val="tx1"/>
                </a:solidFill>
                <a:latin typeface="맑은 고딕"/>
                <a:ea typeface="맑은 고딕"/>
              </a:rPr>
              <a:t>조업체들이</a:t>
            </a:r>
            <a:r>
              <a:rPr lang="ko-KR" altLang="en-US" sz="1400" dirty="0">
                <a:solidFill>
                  <a:schemeClr val="tx1"/>
                </a:solidFill>
                <a:latin typeface="맑은 고딕"/>
                <a:ea typeface="맑은 고딕"/>
              </a:rPr>
              <a:t> 부가가치사슬에서 업그레이드하는 것 지원</a:t>
            </a:r>
          </a:p>
          <a:p>
            <a:pPr>
              <a:buFontTx/>
              <a:buChar char="-"/>
              <a:defRPr/>
            </a:pPr>
            <a:r>
              <a:rPr lang="en-US" altLang="ko-KR" sz="1400" dirty="0">
                <a:solidFill>
                  <a:schemeClr val="tx1"/>
                </a:solidFill>
                <a:latin typeface="맑은 고딕"/>
                <a:ea typeface="맑은 고딕"/>
              </a:rPr>
              <a:t> Udine </a:t>
            </a:r>
            <a:r>
              <a:rPr lang="ko-KR" altLang="en-US" sz="1400" dirty="0">
                <a:solidFill>
                  <a:schemeClr val="tx1"/>
                </a:solidFill>
                <a:latin typeface="맑은 고딕"/>
                <a:ea typeface="맑은 고딕"/>
              </a:rPr>
              <a:t>의자전시회의 매력을 높여서 전세계 의자생산자와 구매자들을 위한 중요한 만남의 기회로 전환</a:t>
            </a:r>
          </a:p>
          <a:p>
            <a:pPr>
              <a:buFontTx/>
              <a:buChar char="-"/>
              <a:defRPr/>
            </a:pPr>
            <a:r>
              <a:rPr lang="en-US" altLang="ko-KR" sz="1400" dirty="0">
                <a:solidFill>
                  <a:schemeClr val="tx1"/>
                </a:solidFill>
                <a:latin typeface="맑은 고딕"/>
                <a:ea typeface="맑은 고딕"/>
              </a:rPr>
              <a:t> </a:t>
            </a:r>
            <a:r>
              <a:rPr lang="ko-KR" altLang="en-US" sz="1400" dirty="0">
                <a:solidFill>
                  <a:schemeClr val="tx1"/>
                </a:solidFill>
                <a:latin typeface="맑은 고딕"/>
                <a:ea typeface="맑은 고딕"/>
              </a:rPr>
              <a:t>이 기구의 노력으로 </a:t>
            </a:r>
            <a:r>
              <a:rPr lang="en-US" altLang="ko-KR" sz="1400" dirty="0">
                <a:solidFill>
                  <a:schemeClr val="tx1"/>
                </a:solidFill>
                <a:latin typeface="맑은 고딕"/>
                <a:ea typeface="맑은 고딕"/>
              </a:rPr>
              <a:t>1983</a:t>
            </a:r>
            <a:r>
              <a:rPr lang="ko-KR" altLang="en-US" sz="1400" dirty="0">
                <a:solidFill>
                  <a:schemeClr val="tx1"/>
                </a:solidFill>
                <a:latin typeface="맑은 고딕"/>
                <a:ea typeface="맑은 고딕"/>
              </a:rPr>
              <a:t>년 방문자수가 </a:t>
            </a:r>
            <a:r>
              <a:rPr lang="en-US" altLang="ko-KR" sz="1400" dirty="0">
                <a:solidFill>
                  <a:schemeClr val="tx1"/>
                </a:solidFill>
                <a:latin typeface="맑은 고딕"/>
                <a:ea typeface="맑은 고딕"/>
              </a:rPr>
              <a:t>3,000</a:t>
            </a:r>
            <a:r>
              <a:rPr lang="ko-KR" altLang="en-US" sz="1400" dirty="0">
                <a:solidFill>
                  <a:schemeClr val="tx1"/>
                </a:solidFill>
                <a:latin typeface="맑은 고딕"/>
                <a:ea typeface="맑은 고딕"/>
              </a:rPr>
              <a:t>명에서 </a:t>
            </a:r>
            <a:r>
              <a:rPr lang="en-US" altLang="ko-KR" sz="1400" dirty="0">
                <a:solidFill>
                  <a:schemeClr val="tx1"/>
                </a:solidFill>
                <a:latin typeface="맑은 고딕"/>
                <a:ea typeface="맑은 고딕"/>
              </a:rPr>
              <a:t>1997</a:t>
            </a:r>
            <a:r>
              <a:rPr lang="ko-KR" altLang="en-US" sz="1400" dirty="0">
                <a:solidFill>
                  <a:schemeClr val="tx1"/>
                </a:solidFill>
                <a:latin typeface="맑은 고딕"/>
                <a:ea typeface="맑은 고딕"/>
              </a:rPr>
              <a:t>년 </a:t>
            </a:r>
            <a:r>
              <a:rPr lang="en-US" altLang="ko-KR" sz="1400" dirty="0">
                <a:solidFill>
                  <a:schemeClr val="tx1"/>
                </a:solidFill>
                <a:latin typeface="맑은 고딕"/>
                <a:ea typeface="맑은 고딕"/>
              </a:rPr>
              <a:t>15,000</a:t>
            </a:r>
            <a:r>
              <a:rPr lang="ko-KR" altLang="en-US" sz="1400" dirty="0">
                <a:solidFill>
                  <a:schemeClr val="tx1"/>
                </a:solidFill>
                <a:latin typeface="맑은 고딕"/>
                <a:ea typeface="맑은 고딕"/>
              </a:rPr>
              <a:t>명으로 </a:t>
            </a:r>
            <a:r>
              <a:rPr lang="en-US" altLang="ko-KR" sz="1400" dirty="0">
                <a:solidFill>
                  <a:schemeClr val="tx1"/>
                </a:solidFill>
                <a:latin typeface="맑은 고딕"/>
                <a:ea typeface="맑은 고딕"/>
              </a:rPr>
              <a:t>5</a:t>
            </a:r>
            <a:r>
              <a:rPr lang="ko-KR" altLang="en-US" sz="1400" dirty="0">
                <a:solidFill>
                  <a:schemeClr val="tx1"/>
                </a:solidFill>
                <a:latin typeface="맑은 고딕"/>
                <a:ea typeface="맑은 고딕"/>
              </a:rPr>
              <a:t>배 증가</a:t>
            </a:r>
            <a:r>
              <a:rPr lang="en-US" altLang="ko-KR" sz="1400" dirty="0">
                <a:solidFill>
                  <a:schemeClr val="tx1"/>
                </a:solidFill>
                <a:latin typeface="맑은 고딕"/>
                <a:ea typeface="맑은 고딕"/>
              </a:rPr>
              <a:t>, 15</a:t>
            </a:r>
            <a:r>
              <a:rPr lang="ko-KR" altLang="en-US" sz="1400" dirty="0">
                <a:solidFill>
                  <a:schemeClr val="tx1"/>
                </a:solidFill>
                <a:latin typeface="맑은 고딕"/>
                <a:ea typeface="맑은 고딕"/>
              </a:rPr>
              <a:t>년간 </a:t>
            </a:r>
            <a:r>
              <a:rPr lang="ko-KR" altLang="en-US" sz="1400" dirty="0" err="1">
                <a:solidFill>
                  <a:schemeClr val="tx1"/>
                </a:solidFill>
                <a:latin typeface="맑은 고딕"/>
                <a:ea typeface="맑은 고딕"/>
              </a:rPr>
              <a:t>생산의자</a:t>
            </a:r>
            <a:r>
              <a:rPr lang="ko-KR" altLang="en-US" sz="1400" dirty="0">
                <a:solidFill>
                  <a:schemeClr val="tx1"/>
                </a:solidFill>
                <a:latin typeface="맑은 고딕"/>
                <a:ea typeface="맑은 고딕"/>
              </a:rPr>
              <a:t> 수의 폭발적 증가</a:t>
            </a:r>
            <a:r>
              <a:rPr lang="en-US" altLang="ko-KR" sz="1400" dirty="0">
                <a:solidFill>
                  <a:schemeClr val="tx1"/>
                </a:solidFill>
                <a:latin typeface="맑은 고딕"/>
                <a:ea typeface="맑은 고딕"/>
              </a:rPr>
              <a:t>(4</a:t>
            </a:r>
            <a:r>
              <a:rPr lang="ko-KR" altLang="en-US" sz="1400" dirty="0" err="1">
                <a:solidFill>
                  <a:schemeClr val="tx1"/>
                </a:solidFill>
                <a:latin typeface="맑은 고딕"/>
                <a:ea typeface="맑은 고딕"/>
              </a:rPr>
              <a:t>천만개로</a:t>
            </a:r>
            <a:r>
              <a:rPr lang="en-US" altLang="ko-KR" sz="1400" dirty="0">
                <a:solidFill>
                  <a:schemeClr val="tx1"/>
                </a:solidFill>
                <a:latin typeface="맑은 고딕"/>
                <a:ea typeface="맑은 고딕"/>
              </a:rPr>
              <a:t>)</a:t>
            </a:r>
          </a:p>
          <a:p>
            <a:pPr marL="180975" lvl="0" indent="-180975">
              <a:buFont typeface="Arial" panose="020B0604020202020204" pitchFamily="34" charset="0"/>
              <a:buChar char="•"/>
              <a:defRPr/>
            </a:pPr>
            <a:r>
              <a:rPr lang="en-US" altLang="ko-KR" sz="1400" b="1" dirty="0">
                <a:solidFill>
                  <a:schemeClr val="tx1"/>
                </a:solidFill>
              </a:rPr>
              <a:t>Carpi</a:t>
            </a:r>
            <a:r>
              <a:rPr lang="ko-KR" altLang="en-US" sz="1400" b="1" dirty="0">
                <a:solidFill>
                  <a:schemeClr val="tx1"/>
                </a:solidFill>
              </a:rPr>
              <a:t> </a:t>
            </a:r>
            <a:r>
              <a:rPr lang="en-US" altLang="ko-KR" sz="1400" b="1" dirty="0">
                <a:solidFill>
                  <a:schemeClr val="tx1"/>
                </a:solidFill>
              </a:rPr>
              <a:t>Knitwear</a:t>
            </a:r>
            <a:r>
              <a:rPr lang="ko-KR" altLang="en-US" sz="1400" b="1" dirty="0">
                <a:solidFill>
                  <a:schemeClr val="tx1"/>
                </a:solidFill>
              </a:rPr>
              <a:t>지구 서비스센터</a:t>
            </a:r>
            <a:r>
              <a:rPr lang="en-US" altLang="ko-KR" sz="1400" b="1" dirty="0">
                <a:solidFill>
                  <a:schemeClr val="tx1"/>
                </a:solidFill>
              </a:rPr>
              <a:t>(CITER</a:t>
            </a:r>
            <a:r>
              <a:rPr lang="en-US" altLang="ko-KR" sz="1400" dirty="0">
                <a:solidFill>
                  <a:schemeClr val="tx1"/>
                </a:solidFill>
              </a:rPr>
              <a:t>) – </a:t>
            </a:r>
            <a:r>
              <a:rPr lang="ko-KR" altLang="en-US" sz="1400" dirty="0" err="1">
                <a:solidFill>
                  <a:schemeClr val="tx1"/>
                </a:solidFill>
              </a:rPr>
              <a:t>지역개발국</a:t>
            </a:r>
            <a:r>
              <a:rPr lang="en-US" altLang="ko-KR" sz="1400" dirty="0">
                <a:solidFill>
                  <a:schemeClr val="tx1"/>
                </a:solidFill>
              </a:rPr>
              <a:t>, </a:t>
            </a:r>
            <a:r>
              <a:rPr lang="ko-KR" altLang="en-US" sz="1400" dirty="0">
                <a:solidFill>
                  <a:schemeClr val="tx1"/>
                </a:solidFill>
              </a:rPr>
              <a:t>지구생산자협회</a:t>
            </a:r>
            <a:r>
              <a:rPr lang="en-US" altLang="ko-KR" sz="1400" dirty="0">
                <a:solidFill>
                  <a:schemeClr val="tx1"/>
                </a:solidFill>
              </a:rPr>
              <a:t>, </a:t>
            </a:r>
            <a:r>
              <a:rPr lang="ko-KR" altLang="en-US" sz="1400" dirty="0">
                <a:solidFill>
                  <a:schemeClr val="tx1"/>
                </a:solidFill>
              </a:rPr>
              <a:t>약 </a:t>
            </a:r>
            <a:r>
              <a:rPr lang="en-US" altLang="ko-KR" sz="1400" dirty="0">
                <a:solidFill>
                  <a:schemeClr val="tx1"/>
                </a:solidFill>
              </a:rPr>
              <a:t>500</a:t>
            </a:r>
            <a:r>
              <a:rPr lang="ko-KR" altLang="en-US" sz="1400" dirty="0">
                <a:solidFill>
                  <a:schemeClr val="tx1"/>
                </a:solidFill>
              </a:rPr>
              <a:t>개 중소기업의 공동소유 </a:t>
            </a:r>
            <a:endParaRPr lang="en-US" altLang="ko-KR" sz="1400" dirty="0">
              <a:solidFill>
                <a:schemeClr val="tx1"/>
              </a:solidFill>
            </a:endParaRPr>
          </a:p>
          <a:p>
            <a:pPr lvl="0">
              <a:defRPr/>
            </a:pPr>
            <a:r>
              <a:rPr lang="en-US" altLang="ko-KR" sz="1400" dirty="0">
                <a:solidFill>
                  <a:schemeClr val="tx1"/>
                </a:solidFill>
                <a:latin typeface="맑은 고딕"/>
                <a:ea typeface="맑은 고딕"/>
              </a:rPr>
              <a:t>- </a:t>
            </a:r>
            <a:r>
              <a:rPr lang="ko-KR" altLang="en-US" sz="1400" dirty="0">
                <a:solidFill>
                  <a:schemeClr val="tx1"/>
                </a:solidFill>
                <a:latin typeface="맑은 고딕"/>
                <a:ea typeface="맑은 고딕"/>
              </a:rPr>
              <a:t>역할 </a:t>
            </a:r>
            <a:r>
              <a:rPr lang="en-US" altLang="ko-KR" sz="1400" dirty="0">
                <a:solidFill>
                  <a:schemeClr val="tx1"/>
                </a:solidFill>
                <a:latin typeface="맑은 고딕"/>
                <a:ea typeface="맑은 고딕"/>
              </a:rPr>
              <a:t>– </a:t>
            </a:r>
            <a:r>
              <a:rPr lang="ko-KR" altLang="en-US" sz="1400" dirty="0">
                <a:solidFill>
                  <a:schemeClr val="tx1"/>
                </a:solidFill>
                <a:latin typeface="맑은 고딕"/>
                <a:ea typeface="맑은 고딕"/>
              </a:rPr>
              <a:t>섬유산업에서 패션의 진화</a:t>
            </a:r>
            <a:r>
              <a:rPr lang="en-US" altLang="ko-KR" sz="1400" dirty="0">
                <a:solidFill>
                  <a:schemeClr val="tx1"/>
                </a:solidFill>
                <a:latin typeface="맑은 고딕"/>
                <a:ea typeface="맑은 고딕"/>
              </a:rPr>
              <a:t>, </a:t>
            </a:r>
            <a:r>
              <a:rPr lang="ko-KR" altLang="en-US" sz="1400" dirty="0">
                <a:solidFill>
                  <a:schemeClr val="tx1"/>
                </a:solidFill>
                <a:latin typeface="맑은 고딕"/>
                <a:ea typeface="맑은 고딕"/>
              </a:rPr>
              <a:t>새로운 생산기술의 도입</a:t>
            </a:r>
            <a:r>
              <a:rPr lang="en-US" altLang="ko-KR" sz="1400" dirty="0">
                <a:solidFill>
                  <a:schemeClr val="tx1"/>
                </a:solidFill>
                <a:latin typeface="맑은 고딕"/>
                <a:ea typeface="맑은 고딕"/>
              </a:rPr>
              <a:t>, </a:t>
            </a:r>
            <a:r>
              <a:rPr lang="ko-KR" altLang="en-US" sz="1400" dirty="0">
                <a:solidFill>
                  <a:schemeClr val="tx1"/>
                </a:solidFill>
                <a:latin typeface="맑은 고딕"/>
                <a:ea typeface="맑은 고딕"/>
              </a:rPr>
              <a:t>하청업체의 이용가능성에 관한 방대한 </a:t>
            </a:r>
            <a:r>
              <a:rPr lang="ko-KR" altLang="en-US" sz="1400" dirty="0" err="1">
                <a:solidFill>
                  <a:schemeClr val="tx1"/>
                </a:solidFill>
                <a:latin typeface="맑은 고딕"/>
                <a:ea typeface="맑은 고딕"/>
              </a:rPr>
              <a:t>지식접근</a:t>
            </a:r>
            <a:r>
              <a:rPr lang="ko-KR" altLang="en-US" sz="1400" dirty="0">
                <a:solidFill>
                  <a:schemeClr val="tx1"/>
                </a:solidFill>
                <a:latin typeface="맑은 고딕"/>
                <a:ea typeface="맑은 고딕"/>
              </a:rPr>
              <a:t> 가능케 함</a:t>
            </a:r>
            <a:r>
              <a:rPr lang="en-US" altLang="ko-KR" sz="1400" dirty="0">
                <a:solidFill>
                  <a:schemeClr val="tx1"/>
                </a:solidFill>
                <a:latin typeface="맑은 고딕"/>
                <a:ea typeface="맑은 고딕"/>
              </a:rPr>
              <a:t>.  1970</a:t>
            </a:r>
            <a:r>
              <a:rPr lang="ko-KR" altLang="en-US" sz="1400" dirty="0" err="1">
                <a:solidFill>
                  <a:schemeClr val="tx1"/>
                </a:solidFill>
                <a:latin typeface="맑은 고딕"/>
                <a:ea typeface="맑은 고딕"/>
              </a:rPr>
              <a:t>년대말</a:t>
            </a:r>
            <a:r>
              <a:rPr lang="ko-KR" altLang="en-US" sz="1400" dirty="0">
                <a:solidFill>
                  <a:schemeClr val="tx1"/>
                </a:solidFill>
                <a:latin typeface="맑은 고딕"/>
                <a:ea typeface="맑은 고딕"/>
              </a:rPr>
              <a:t> 성공적 </a:t>
            </a:r>
            <a:r>
              <a:rPr lang="ko-KR" altLang="en-US" sz="1400" dirty="0" err="1">
                <a:solidFill>
                  <a:schemeClr val="tx1"/>
                </a:solidFill>
                <a:latin typeface="맑은 고딕"/>
                <a:ea typeface="맑은 고딕"/>
              </a:rPr>
              <a:t>훈련사업</a:t>
            </a:r>
            <a:r>
              <a:rPr lang="ko-KR" altLang="en-US" sz="1400" dirty="0">
                <a:solidFill>
                  <a:schemeClr val="tx1"/>
                </a:solidFill>
                <a:latin typeface="맑은 고딕"/>
                <a:ea typeface="맑은 고딕"/>
              </a:rPr>
              <a:t> 이후 </a:t>
            </a:r>
            <a:r>
              <a:rPr lang="en-US" altLang="ko-KR" sz="1400" dirty="0">
                <a:solidFill>
                  <a:schemeClr val="tx1"/>
                </a:solidFill>
                <a:latin typeface="맑은 고딕"/>
                <a:ea typeface="맑은 고딕"/>
              </a:rPr>
              <a:t>1980</a:t>
            </a:r>
            <a:r>
              <a:rPr lang="ko-KR" altLang="en-US" sz="1400" dirty="0">
                <a:solidFill>
                  <a:schemeClr val="tx1"/>
                </a:solidFill>
                <a:latin typeface="맑은 고딕"/>
                <a:ea typeface="맑은 고딕"/>
              </a:rPr>
              <a:t>년 설립</a:t>
            </a:r>
            <a:r>
              <a:rPr lang="en-US" altLang="ko-KR" sz="1400" dirty="0">
                <a:solidFill>
                  <a:schemeClr val="tx1"/>
                </a:solidFill>
                <a:latin typeface="맑은 고딕"/>
                <a:ea typeface="맑은 고딕"/>
              </a:rPr>
              <a:t>, </a:t>
            </a:r>
            <a:endParaRPr lang="en-US" altLang="ko-KR" sz="1400" dirty="0">
              <a:solidFill>
                <a:schemeClr val="tx1"/>
              </a:solidFill>
            </a:endParaRP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074" y="161925"/>
            <a:ext cx="827534" cy="602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841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 </a:t>
            </a:r>
            <a:fld id="{0DC7927D-64B7-486F-A18A-AE55E338EA96}" type="slidenum">
              <a:rPr lang="ko-KR" altLang="en-US" smtClean="0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pPr/>
              <a:t>3</a:t>
            </a:fld>
            <a:r>
              <a:rPr lang="ko-KR" altLang="en-US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 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975657" y="108751"/>
            <a:ext cx="4748471" cy="655953"/>
          </a:xfrm>
        </p:spPr>
        <p:txBody>
          <a:bodyPr/>
          <a:lstStyle/>
          <a:p>
            <a:pPr algn="l"/>
            <a:r>
              <a:rPr lang="ko-KR" altLang="en-US" dirty="0"/>
              <a:t>환경변화 </a:t>
            </a:r>
            <a:r>
              <a:rPr lang="en-US" altLang="ko-KR" dirty="0"/>
              <a:t>- </a:t>
            </a:r>
            <a:r>
              <a:rPr lang="ko-KR" altLang="en-US" dirty="0"/>
              <a:t>저성장시대로</a:t>
            </a:r>
          </a:p>
        </p:txBody>
      </p:sp>
      <p:sp>
        <p:nvSpPr>
          <p:cNvPr id="8" name="모서리가 둥근 직사각형 7"/>
          <p:cNvSpPr/>
          <p:nvPr/>
        </p:nvSpPr>
        <p:spPr bwMode="auto">
          <a:xfrm>
            <a:off x="556805" y="733510"/>
            <a:ext cx="4087203" cy="391234"/>
          </a:xfrm>
          <a:prstGeom prst="roundRect">
            <a:avLst>
              <a:gd name="adj" fmla="val 50000"/>
            </a:avLst>
          </a:prstGeom>
          <a:solidFill>
            <a:schemeClr val="tx2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en-US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돋움" pitchFamily="50" charset="-127"/>
                <a:ea typeface="돋움" pitchFamily="50" charset="-127"/>
              </a:rPr>
              <a:t>상대적 고임금</a:t>
            </a:r>
            <a:r>
              <a:rPr kumimoji="0" lang="en-US" altLang="ko-KR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돋움" pitchFamily="50" charset="-127"/>
                <a:ea typeface="돋움" pitchFamily="50" charset="-127"/>
              </a:rPr>
              <a:t>/</a:t>
            </a:r>
            <a:r>
              <a:rPr kumimoji="0" lang="ko-KR" altLang="en-US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돋움" pitchFamily="50" charset="-127"/>
                <a:ea typeface="돋움" pitchFamily="50" charset="-127"/>
              </a:rPr>
              <a:t>저성장 </a:t>
            </a:r>
            <a:r>
              <a:rPr kumimoji="0" lang="ko-KR" altLang="en-US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돋움" pitchFamily="50" charset="-127"/>
                <a:ea typeface="돋움" pitchFamily="50" charset="-127"/>
              </a:rPr>
              <a:t>시대시대로</a:t>
            </a:r>
            <a:endParaRPr kumimoji="0" lang="ko-KR" altLang="en-US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돋움" pitchFamily="50" charset="-127"/>
              <a:ea typeface="돋움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233B5AA-F336-4653-8DE1-269678CA9930}"/>
              </a:ext>
            </a:extLst>
          </p:cNvPr>
          <p:cNvSpPr txBox="1"/>
          <p:nvPr/>
        </p:nvSpPr>
        <p:spPr>
          <a:xfrm>
            <a:off x="348119" y="132265"/>
            <a:ext cx="545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spc="-150" dirty="0">
                <a:solidFill>
                  <a:schemeClr val="bg1"/>
                </a:solidFill>
                <a:latin typeface="Arial Black" panose="020B0A04020102020204" pitchFamily="34" charset="0"/>
                <a:ea typeface="나눔스퀘어라운드 Bold" panose="020B0600000101010101" pitchFamily="50" charset="-127"/>
              </a:rPr>
              <a:t>Ⅰ</a:t>
            </a:r>
            <a:endParaRPr lang="ko-KR" altLang="en-US" sz="2800" b="1" spc="-150" dirty="0">
              <a:solidFill>
                <a:schemeClr val="bg1"/>
              </a:solidFill>
              <a:latin typeface="Arial Black" panose="020B0A04020102020204" pitchFamily="34" charset="0"/>
              <a:ea typeface="나눔스퀘어라운드 Bold" panose="020B0600000101010101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8195094" y="17252"/>
            <a:ext cx="948906" cy="7246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5367683"/>
              </p:ext>
            </p:extLst>
          </p:nvPr>
        </p:nvGraphicFramePr>
        <p:xfrm>
          <a:off x="319176" y="1629067"/>
          <a:ext cx="8298610" cy="48242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7381">
                  <a:extLst>
                    <a:ext uri="{9D8B030D-6E8A-4147-A177-3AD203B41FA5}">
                      <a16:colId xmlns:a16="http://schemas.microsoft.com/office/drawing/2014/main" val="1388163995"/>
                    </a:ext>
                  </a:extLst>
                </a:gridCol>
                <a:gridCol w="1008747">
                  <a:extLst>
                    <a:ext uri="{9D8B030D-6E8A-4147-A177-3AD203B41FA5}">
                      <a16:colId xmlns:a16="http://schemas.microsoft.com/office/drawing/2014/main" val="3399169404"/>
                    </a:ext>
                  </a:extLst>
                </a:gridCol>
                <a:gridCol w="1008747">
                  <a:extLst>
                    <a:ext uri="{9D8B030D-6E8A-4147-A177-3AD203B41FA5}">
                      <a16:colId xmlns:a16="http://schemas.microsoft.com/office/drawing/2014/main" val="2207698938"/>
                    </a:ext>
                  </a:extLst>
                </a:gridCol>
                <a:gridCol w="1008747">
                  <a:extLst>
                    <a:ext uri="{9D8B030D-6E8A-4147-A177-3AD203B41FA5}">
                      <a16:colId xmlns:a16="http://schemas.microsoft.com/office/drawing/2014/main" val="3130008437"/>
                    </a:ext>
                  </a:extLst>
                </a:gridCol>
                <a:gridCol w="1008747">
                  <a:extLst>
                    <a:ext uri="{9D8B030D-6E8A-4147-A177-3AD203B41FA5}">
                      <a16:colId xmlns:a16="http://schemas.microsoft.com/office/drawing/2014/main" val="3392046337"/>
                    </a:ext>
                  </a:extLst>
                </a:gridCol>
                <a:gridCol w="1008747">
                  <a:extLst>
                    <a:ext uri="{9D8B030D-6E8A-4147-A177-3AD203B41FA5}">
                      <a16:colId xmlns:a16="http://schemas.microsoft.com/office/drawing/2014/main" val="3840217364"/>
                    </a:ext>
                  </a:extLst>
                </a:gridCol>
                <a:gridCol w="1008747">
                  <a:extLst>
                    <a:ext uri="{9D8B030D-6E8A-4147-A177-3AD203B41FA5}">
                      <a16:colId xmlns:a16="http://schemas.microsoft.com/office/drawing/2014/main" val="780645264"/>
                    </a:ext>
                  </a:extLst>
                </a:gridCol>
                <a:gridCol w="1008747">
                  <a:extLst>
                    <a:ext uri="{9D8B030D-6E8A-4147-A177-3AD203B41FA5}">
                      <a16:colId xmlns:a16="http://schemas.microsoft.com/office/drawing/2014/main" val="622973703"/>
                    </a:ext>
                  </a:extLst>
                </a:gridCol>
              </a:tblGrid>
              <a:tr h="321618"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1600" u="none" strike="noStrike" dirty="0">
                          <a:effectLst/>
                        </a:rPr>
                        <a:t>　</a:t>
                      </a:r>
                      <a:endParaRPr lang="ko-KR" alt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2000</a:t>
                      </a:r>
                      <a:endParaRPr lang="en-US" altLang="ko-KR" sz="1600" b="0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2005</a:t>
                      </a:r>
                      <a:endParaRPr lang="en-US" altLang="ko-KR" sz="1600" b="0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2010</a:t>
                      </a:r>
                      <a:endParaRPr lang="en-US" altLang="ko-KR" sz="1600" b="0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</a:t>
                      </a:r>
                      <a:endParaRPr lang="en-US" altLang="ko-KR" sz="1600" b="0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en-US" altLang="ko-KR" sz="1600" b="0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en-US" altLang="ko-KR" sz="1600" b="0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en-US" altLang="ko-KR" sz="1600" b="0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845023079"/>
                  </a:ext>
                </a:extLst>
              </a:tr>
              <a:tr h="321618">
                <a:tc>
                  <a:txBody>
                    <a:bodyPr/>
                    <a:lstStyle/>
                    <a:p>
                      <a:pPr algn="ctr" fontAlgn="t"/>
                      <a:r>
                        <a:rPr lang="ko-KR" altLang="en-US" sz="1600" u="none" strike="noStrike" dirty="0">
                          <a:effectLst/>
                        </a:rPr>
                        <a:t>호주</a:t>
                      </a:r>
                      <a:endParaRPr lang="ko-KR" altLang="en-US" sz="1600" b="0" i="0" u="none" strike="noStrike" dirty="0"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48,213 </a:t>
                      </a:r>
                      <a:endParaRPr lang="en-US" altLang="ko-KR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52,014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55,536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57,744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60,377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60,681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59,408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77492136"/>
                  </a:ext>
                </a:extLst>
              </a:tr>
              <a:tr h="321618">
                <a:tc>
                  <a:txBody>
                    <a:bodyPr/>
                    <a:lstStyle/>
                    <a:p>
                      <a:pPr algn="ctr" fontAlgn="t"/>
                      <a:r>
                        <a:rPr lang="ko-KR" altLang="en-US" sz="1600" u="none" strike="noStrike" dirty="0">
                          <a:effectLst/>
                        </a:rPr>
                        <a:t>벨기에</a:t>
                      </a:r>
                      <a:endParaRPr lang="ko-KR" altLang="en-US" sz="1600" b="0" i="0" u="none" strike="noStrike" dirty="0"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60,929 </a:t>
                      </a:r>
                      <a:endParaRPr lang="en-US" altLang="ko-KR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62,140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63,295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65,017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63,677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65,521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64,848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07145698"/>
                  </a:ext>
                </a:extLst>
              </a:tr>
              <a:tr h="321618">
                <a:tc>
                  <a:txBody>
                    <a:bodyPr/>
                    <a:lstStyle/>
                    <a:p>
                      <a:pPr algn="ctr" fontAlgn="t"/>
                      <a:r>
                        <a:rPr lang="ko-KR" altLang="en-US" sz="1600" u="none" strike="noStrike" dirty="0">
                          <a:effectLst/>
                        </a:rPr>
                        <a:t>캐나다</a:t>
                      </a:r>
                      <a:endParaRPr lang="ko-KR" altLang="en-US" sz="1600" b="0" i="0" u="none" strike="noStrike" dirty="0"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46,526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48,326 </a:t>
                      </a:r>
                      <a:endParaRPr lang="en-US" altLang="ko-KR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52,457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55,400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59,160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59,569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59,050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1821227"/>
                  </a:ext>
                </a:extLst>
              </a:tr>
              <a:tr h="321618">
                <a:tc>
                  <a:txBody>
                    <a:bodyPr/>
                    <a:lstStyle/>
                    <a:p>
                      <a:pPr algn="ctr" fontAlgn="t"/>
                      <a:r>
                        <a:rPr lang="ko-KR" altLang="en-US" sz="1600" u="none" strike="noStrike" dirty="0">
                          <a:effectLst/>
                        </a:rPr>
                        <a:t>프랑스</a:t>
                      </a:r>
                      <a:endParaRPr lang="ko-KR" altLang="en-US" sz="1600" b="0" i="0" u="none" strike="noStrike" dirty="0"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43,694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46,824 </a:t>
                      </a:r>
                      <a:endParaRPr lang="en-US" altLang="ko-KR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49,926 </a:t>
                      </a:r>
                      <a:endParaRPr lang="en-US" altLang="ko-KR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51,415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50,550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52,542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52,764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80658721"/>
                  </a:ext>
                </a:extLst>
              </a:tr>
              <a:tr h="321618">
                <a:tc>
                  <a:txBody>
                    <a:bodyPr/>
                    <a:lstStyle/>
                    <a:p>
                      <a:pPr algn="ctr" fontAlgn="t"/>
                      <a:r>
                        <a:rPr lang="ko-KR" altLang="en-US" sz="1600" u="none" strike="noStrike" dirty="0">
                          <a:effectLst/>
                        </a:rPr>
                        <a:t>독일</a:t>
                      </a:r>
                      <a:endParaRPr lang="ko-KR" altLang="en-US" sz="1600" b="0" i="0" u="none" strike="noStrike" dirty="0"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51,344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52,378 </a:t>
                      </a:r>
                      <a:endParaRPr lang="en-US" altLang="ko-KR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52,912 </a:t>
                      </a:r>
                      <a:endParaRPr lang="en-US" altLang="ko-KR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57,431 </a:t>
                      </a:r>
                      <a:endParaRPr lang="en-US" altLang="ko-KR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60,309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60,291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58,940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865539674"/>
                  </a:ext>
                </a:extLst>
              </a:tr>
              <a:tr h="321618">
                <a:tc>
                  <a:txBody>
                    <a:bodyPr/>
                    <a:lstStyle/>
                    <a:p>
                      <a:pPr algn="ctr" fontAlgn="t"/>
                      <a:r>
                        <a:rPr lang="ko-KR" altLang="en-US" sz="1600" u="none" strike="noStrike" dirty="0">
                          <a:effectLst/>
                        </a:rPr>
                        <a:t>이탈리아</a:t>
                      </a:r>
                      <a:endParaRPr lang="ko-KR" altLang="en-US" sz="1600" b="0" i="0" u="none" strike="noStrike" dirty="0"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45,290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46,654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47,629 </a:t>
                      </a:r>
                      <a:endParaRPr lang="en-US" altLang="ko-KR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46,103 </a:t>
                      </a:r>
                      <a:endParaRPr lang="en-US" altLang="ko-KR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44,246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45,961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44,893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33653613"/>
                  </a:ext>
                </a:extLst>
              </a:tr>
              <a:tr h="321618">
                <a:tc>
                  <a:txBody>
                    <a:bodyPr/>
                    <a:lstStyle/>
                    <a:p>
                      <a:pPr algn="ctr" fontAlgn="t"/>
                      <a:r>
                        <a:rPr lang="ko-KR" altLang="en-US" sz="1600" u="none" strike="noStrike" dirty="0">
                          <a:effectLst/>
                        </a:rPr>
                        <a:t>일본</a:t>
                      </a:r>
                      <a:endParaRPr lang="ko-KR" altLang="en-US" sz="1600" b="0" i="0" u="none" strike="noStrike" dirty="0"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41,428 </a:t>
                      </a:r>
                      <a:endParaRPr lang="en-US" altLang="ko-KR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41,936 </a:t>
                      </a:r>
                      <a:endParaRPr lang="en-US" altLang="ko-KR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40,999 </a:t>
                      </a:r>
                      <a:endParaRPr lang="en-US" altLang="ko-KR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40,062 </a:t>
                      </a:r>
                      <a:endParaRPr lang="en-US" altLang="ko-KR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41,442 </a:t>
                      </a:r>
                      <a:endParaRPr lang="en-US" altLang="ko-KR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42,041 </a:t>
                      </a:r>
                      <a:endParaRPr lang="en-US" altLang="ko-KR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41,509 </a:t>
                      </a:r>
                      <a:endParaRPr lang="en-US" altLang="ko-KR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7016618"/>
                  </a:ext>
                </a:extLst>
              </a:tr>
              <a:tr h="321618">
                <a:tc>
                  <a:txBody>
                    <a:bodyPr/>
                    <a:lstStyle/>
                    <a:p>
                      <a:pPr algn="ctr" fontAlgn="t"/>
                      <a:r>
                        <a:rPr lang="ko-KR" altLang="en-US" sz="1600" u="none" strike="noStrike" dirty="0">
                          <a:effectLst/>
                        </a:rPr>
                        <a:t>한국</a:t>
                      </a:r>
                      <a:endParaRPr lang="ko-KR" altLang="en-US" sz="1600" b="0" i="0" u="none" strike="noStrike" dirty="0"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32,243 </a:t>
                      </a:r>
                      <a:endParaRPr lang="en-US" altLang="ko-KR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37,719 </a:t>
                      </a:r>
                      <a:endParaRPr lang="en-US" altLang="ko-KR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39,730 </a:t>
                      </a:r>
                      <a:endParaRPr lang="en-US" altLang="ko-KR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41,878 </a:t>
                      </a:r>
                      <a:endParaRPr lang="en-US" altLang="ko-KR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48,294 </a:t>
                      </a:r>
                      <a:endParaRPr lang="en-US" altLang="ko-KR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49,143 </a:t>
                      </a:r>
                      <a:endParaRPr lang="en-US" altLang="ko-KR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48,922 </a:t>
                      </a:r>
                      <a:endParaRPr lang="en-US" altLang="ko-KR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3196593"/>
                  </a:ext>
                </a:extLst>
              </a:tr>
              <a:tr h="321618">
                <a:tc>
                  <a:txBody>
                    <a:bodyPr/>
                    <a:lstStyle/>
                    <a:p>
                      <a:pPr algn="ctr" fontAlgn="t"/>
                      <a:r>
                        <a:rPr lang="ko-KR" altLang="en-US" sz="1600" u="none" strike="noStrike" dirty="0">
                          <a:effectLst/>
                        </a:rPr>
                        <a:t>멕시코</a:t>
                      </a:r>
                      <a:endParaRPr lang="ko-KR" altLang="en-US" sz="1600" b="0" i="0" u="none" strike="noStrike" dirty="0"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17,311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18,778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17,618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17,730 </a:t>
                      </a:r>
                      <a:endParaRPr lang="en-US" altLang="ko-KR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17,467 </a:t>
                      </a:r>
                      <a:endParaRPr lang="en-US" altLang="ko-KR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17,637 </a:t>
                      </a:r>
                      <a:endParaRPr lang="en-US" altLang="ko-KR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16,685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52655499"/>
                  </a:ext>
                </a:extLst>
              </a:tr>
              <a:tr h="321618">
                <a:tc>
                  <a:txBody>
                    <a:bodyPr/>
                    <a:lstStyle/>
                    <a:p>
                      <a:pPr algn="ctr" fontAlgn="t"/>
                      <a:r>
                        <a:rPr lang="ko-KR" altLang="en-US" sz="1600" u="none" strike="noStrike" dirty="0">
                          <a:effectLst/>
                        </a:rPr>
                        <a:t>네덜란드</a:t>
                      </a:r>
                      <a:endParaRPr lang="ko-KR" altLang="en-US" sz="1600" b="0" i="0" u="none" strike="noStrike" dirty="0"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60,063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62,543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66,270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66,841 </a:t>
                      </a:r>
                      <a:endParaRPr lang="en-US" altLang="ko-KR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67,163 </a:t>
                      </a:r>
                      <a:endParaRPr lang="en-US" altLang="ko-KR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66,221 </a:t>
                      </a:r>
                      <a:endParaRPr lang="en-US" altLang="ko-KR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63,225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63618775"/>
                  </a:ext>
                </a:extLst>
              </a:tr>
              <a:tr h="321618">
                <a:tc>
                  <a:txBody>
                    <a:bodyPr/>
                    <a:lstStyle/>
                    <a:p>
                      <a:pPr algn="ctr" fontAlgn="t"/>
                      <a:r>
                        <a:rPr lang="ko-KR" altLang="en-US" sz="1600" u="none" strike="noStrike" dirty="0">
                          <a:effectLst/>
                        </a:rPr>
                        <a:t>스웨덴</a:t>
                      </a:r>
                      <a:endParaRPr lang="ko-KR" altLang="en-US" sz="1600" b="0" i="0" u="none" strike="noStrike" dirty="0"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37,651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41,216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45,337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48,770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51,214 </a:t>
                      </a:r>
                      <a:endParaRPr lang="en-US" altLang="ko-KR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51,929 </a:t>
                      </a:r>
                      <a:endParaRPr lang="en-US" altLang="ko-KR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50,407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228383046"/>
                  </a:ext>
                </a:extLst>
              </a:tr>
              <a:tr h="321618">
                <a:tc>
                  <a:txBody>
                    <a:bodyPr/>
                    <a:lstStyle/>
                    <a:p>
                      <a:pPr algn="ctr" fontAlgn="t"/>
                      <a:r>
                        <a:rPr lang="ko-KR" altLang="en-US" sz="1600" u="none" strike="noStrike" dirty="0">
                          <a:effectLst/>
                        </a:rPr>
                        <a:t>영국</a:t>
                      </a:r>
                      <a:endParaRPr lang="ko-KR" altLang="en-US" sz="1600" b="0" i="0" u="none" strike="noStrike" dirty="0"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44,967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50,067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52,455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52,549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53,612 </a:t>
                      </a:r>
                      <a:endParaRPr lang="en-US" altLang="ko-KR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54,762 </a:t>
                      </a:r>
                      <a:endParaRPr lang="en-US" altLang="ko-KR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53,985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85480255"/>
                  </a:ext>
                </a:extLst>
              </a:tr>
              <a:tr h="321618">
                <a:tc>
                  <a:txBody>
                    <a:bodyPr/>
                    <a:lstStyle/>
                    <a:p>
                      <a:pPr algn="ctr" fontAlgn="t"/>
                      <a:r>
                        <a:rPr lang="ko-KR" altLang="en-US" sz="1600" u="none" strike="noStrike" dirty="0">
                          <a:effectLst/>
                        </a:rPr>
                        <a:t>미국</a:t>
                      </a:r>
                      <a:endParaRPr lang="ko-KR" altLang="en-US" sz="1600" b="0" i="0" u="none" strike="noStrike" dirty="0"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61,132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63,987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67,263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70,320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77,567 </a:t>
                      </a:r>
                      <a:endParaRPr lang="en-US" altLang="ko-KR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78,894 </a:t>
                      </a:r>
                      <a:endParaRPr lang="en-US" altLang="ko-KR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77,463 </a:t>
                      </a:r>
                      <a:endParaRPr lang="en-US" altLang="ko-KR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173839479"/>
                  </a:ext>
                </a:extLst>
              </a:tr>
              <a:tr h="32161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 dirty="0">
                          <a:effectLst/>
                        </a:rPr>
                        <a:t>OECD </a:t>
                      </a:r>
                      <a:r>
                        <a:rPr lang="ko-KR" altLang="en-US" sz="1600" u="none" strike="noStrike" dirty="0">
                          <a:effectLst/>
                        </a:rPr>
                        <a:t>회원국</a:t>
                      </a:r>
                      <a:endParaRPr lang="ko-KR" altLang="en-US" sz="1600" b="0" i="0" u="none" strike="noStrike" dirty="0"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45,489 </a:t>
                      </a:r>
                      <a:endParaRPr lang="en-US" altLang="ko-KR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47,449 </a:t>
                      </a:r>
                      <a:endParaRPr lang="en-US" altLang="ko-KR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48,881 </a:t>
                      </a:r>
                      <a:endParaRPr lang="en-US" altLang="ko-KR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50,336 </a:t>
                      </a:r>
                      <a:endParaRPr lang="en-US" altLang="ko-KR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53,448 </a:t>
                      </a:r>
                      <a:endParaRPr lang="en-US" altLang="ko-KR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54,258 </a:t>
                      </a:r>
                      <a:endParaRPr lang="en-US" altLang="ko-KR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53,416 </a:t>
                      </a:r>
                      <a:endParaRPr lang="en-US" altLang="ko-KR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218696"/>
                  </a:ext>
                </a:extLst>
              </a:tr>
            </a:tbl>
          </a:graphicData>
        </a:graphic>
      </p:graphicFrame>
      <p:sp>
        <p:nvSpPr>
          <p:cNvPr id="13" name="직사각형 12"/>
          <p:cNvSpPr/>
          <p:nvPr/>
        </p:nvSpPr>
        <p:spPr>
          <a:xfrm>
            <a:off x="463192" y="6465323"/>
            <a:ext cx="4756880" cy="276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/>
              <a:t> </a:t>
            </a:r>
            <a:r>
              <a:rPr lang="ko-KR" altLang="en-US" sz="1100" dirty="0">
                <a:solidFill>
                  <a:schemeClr val="tx1"/>
                </a:solidFill>
              </a:rPr>
              <a:t>자료</a:t>
            </a:r>
            <a:r>
              <a:rPr lang="en-US" altLang="ko-KR" sz="1100" dirty="0">
                <a:solidFill>
                  <a:schemeClr val="tx1"/>
                </a:solidFill>
              </a:rPr>
              <a:t>: OECD. 2023.  </a:t>
            </a:r>
            <a:r>
              <a:rPr lang="en-US" altLang="ko-KR" sz="1100" dirty="0" err="1">
                <a:solidFill>
                  <a:schemeClr val="tx1"/>
                </a:solidFill>
              </a:rPr>
              <a:t>OECD.stat</a:t>
            </a:r>
            <a:r>
              <a:rPr lang="en-US" altLang="ko-KR" sz="1100" dirty="0">
                <a:solidFill>
                  <a:schemeClr val="tx1"/>
                </a:solidFill>
              </a:rPr>
              <a:t>. Dataset: average annual wages</a:t>
            </a:r>
            <a:endParaRPr lang="ko-KR" altLang="en-US" sz="1100" dirty="0">
              <a:solidFill>
                <a:schemeClr val="tx1"/>
              </a:solidFill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6181452" y="1343744"/>
            <a:ext cx="237276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100" u="sng" dirty="0">
                <a:hlinkClick r:id="rId2" tooltip="Click once to display linked information. Click and hold to select this cell."/>
              </a:rPr>
              <a:t>단위</a:t>
            </a:r>
            <a:r>
              <a:rPr lang="en-US" altLang="ko-KR" sz="1100" u="sng" dirty="0">
                <a:hlinkClick r:id="rId2" tooltip="Click once to display linked information. Click and hold to select this cell."/>
              </a:rPr>
              <a:t>: 2022 USD PPPs</a:t>
            </a:r>
            <a:r>
              <a:rPr lang="en-US" altLang="ko-KR" sz="1100" u="sng" dirty="0"/>
              <a:t>(</a:t>
            </a:r>
            <a:r>
              <a:rPr lang="en-US" altLang="ko-KR" sz="1100" u="sng" dirty="0">
                <a:hlinkClick r:id="rId2" tooltip="Click once to display linked information. Click and hold to select this cell."/>
              </a:rPr>
              <a:t>2022 </a:t>
            </a:r>
            <a:r>
              <a:rPr lang="ko-KR" altLang="en-US" sz="1100" u="sng" dirty="0">
                <a:hlinkClick r:id="rId2" tooltip="Click once to display linked information. Click and hold to select this cell."/>
              </a:rPr>
              <a:t>고정가격</a:t>
            </a:r>
            <a:r>
              <a:rPr lang="en-US" altLang="ko-KR" sz="1100" u="sng" dirty="0"/>
              <a:t>)</a:t>
            </a:r>
            <a:endParaRPr lang="ko-KR" altLang="en-US" sz="1100" dirty="0"/>
          </a:p>
        </p:txBody>
      </p:sp>
      <p:sp>
        <p:nvSpPr>
          <p:cNvPr id="15" name="직사각형 14"/>
          <p:cNvSpPr/>
          <p:nvPr/>
        </p:nvSpPr>
        <p:spPr>
          <a:xfrm>
            <a:off x="785004" y="1191278"/>
            <a:ext cx="5115464" cy="3655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/>
              <a:t>OECD </a:t>
            </a:r>
            <a:r>
              <a:rPr lang="ko-KR" altLang="en-US" sz="2000" dirty="0"/>
              <a:t>주요국 연평균 임금수준 국제비교</a:t>
            </a:r>
          </a:p>
        </p:txBody>
      </p:sp>
    </p:spTree>
    <p:extLst>
      <p:ext uri="{BB962C8B-B14F-4D97-AF65-F5344CB8AC3E}">
        <p14:creationId xmlns:p14="http://schemas.microsoft.com/office/powerpoint/2010/main" val="427574541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8" descr="그림5 사본">
            <a:extLst>
              <a:ext uri="{FF2B5EF4-FFF2-40B4-BE49-F238E27FC236}">
                <a16:creationId xmlns:a16="http://schemas.microsoft.com/office/drawing/2014/main" id="{1AD596A0-F13D-442C-9FCB-12703B805C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0" r="72000"/>
          <a:stretch>
            <a:fillRect/>
          </a:stretch>
        </p:blipFill>
        <p:spPr bwMode="auto">
          <a:xfrm>
            <a:off x="536575" y="108006"/>
            <a:ext cx="5095875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Picture 28" descr="그림5 사본">
            <a:extLst>
              <a:ext uri="{FF2B5EF4-FFF2-40B4-BE49-F238E27FC236}">
                <a16:creationId xmlns:a16="http://schemas.microsoft.com/office/drawing/2014/main" id="{E0207FFB-D052-412D-B0AF-F7612F9C2D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90"/>
          <a:stretch>
            <a:fillRect/>
          </a:stretch>
        </p:blipFill>
        <p:spPr bwMode="auto">
          <a:xfrm>
            <a:off x="5584825" y="107683"/>
            <a:ext cx="2376488" cy="865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9">
            <a:extLst>
              <a:ext uri="{FF2B5EF4-FFF2-40B4-BE49-F238E27FC236}">
                <a16:creationId xmlns:a16="http://schemas.microsoft.com/office/drawing/2014/main" id="{9C94E2AA-D288-47F4-94C2-A65110FCA0B1}"/>
              </a:ext>
            </a:extLst>
          </p:cNvPr>
          <p:cNvSpPr>
            <a:spLocks noChangeArrowheads="1"/>
          </p:cNvSpPr>
          <p:nvPr/>
        </p:nvSpPr>
        <p:spPr>
          <a:xfrm>
            <a:off x="1089024" y="265114"/>
            <a:ext cx="7659439" cy="569912"/>
          </a:xfrm>
          <a:prstGeom prst="rect">
            <a:avLst/>
          </a:prstGeom>
        </p:spPr>
        <p:txBody>
          <a:bodyPr lIns="72000" anchor="ctr"/>
          <a:lstStyle/>
          <a:p>
            <a:pPr latinLnBrk="1">
              <a:buFont typeface="Marlett"/>
              <a:buNone/>
              <a:defRPr/>
            </a:pP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  <a:cs typeface="Arial"/>
              </a:rPr>
              <a:t>지역 소기업</a:t>
            </a:r>
            <a:r>
              <a:rPr lang="en-US" altLang="ko-KR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  <a:cs typeface="Arial"/>
              </a:rPr>
              <a:t>/</a:t>
            </a: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  <a:cs typeface="Arial"/>
              </a:rPr>
              <a:t>자영업 기반 </a:t>
            </a:r>
            <a:r>
              <a:rPr lang="ko-KR" altLang="en-US" sz="2400" b="1" spc="-150" dirty="0" err="1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  <a:cs typeface="Arial"/>
              </a:rPr>
              <a:t>산업지구</a:t>
            </a: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</a:rPr>
              <a:t> </a:t>
            </a:r>
            <a:r>
              <a:rPr lang="en-US" altLang="ko-KR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맑은 고딕"/>
                <a:ea typeface="맑은 고딕"/>
              </a:rPr>
              <a:t>-</a:t>
            </a:r>
            <a:r>
              <a:rPr lang="ko-KR" altLang="en-US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맑은 고딕"/>
                <a:ea typeface="맑은 고딕"/>
              </a:rPr>
              <a:t> 이탈리아 지역 산업지구 사례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37901F98-1F36-49A7-920E-D1D8A835C727}"/>
              </a:ext>
            </a:extLst>
          </p:cNvPr>
          <p:cNvSpPr/>
          <p:nvPr/>
        </p:nvSpPr>
        <p:spPr>
          <a:xfrm>
            <a:off x="179388" y="1484784"/>
            <a:ext cx="4932362" cy="5062537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marL="85725" lvl="1" indent="-85725" eaLnBrk="1" latinLnBrk="1" hangingPunct="1">
              <a:defRPr/>
            </a:pP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- 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밀짚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, </a:t>
            </a:r>
            <a:r>
              <a:rPr lang="ko-KR" altLang="en-US" sz="1700" b="1" spc="-100" dirty="0" err="1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섬유천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, </a:t>
            </a:r>
            <a:r>
              <a:rPr lang="ko-KR" altLang="en-US" sz="1700" b="1" spc="-100" dirty="0" err="1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휄트천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, 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양모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, 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가죽으로 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1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년에 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6,000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만개 모자 제조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, 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유럽 최대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(50%)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 모자제조지구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, 1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년 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1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억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5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천만 유로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(2.061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억원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) 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매출액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, 1,700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명의 주민 대부분이 </a:t>
            </a:r>
            <a:r>
              <a:rPr lang="ko-KR" altLang="en-US" sz="1700" b="1" spc="-100" dirty="0" err="1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모자제조에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 직간접으로 종사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, 800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년 역사</a:t>
            </a:r>
            <a:endParaRPr lang="en-US" altLang="ko-KR" sz="1700" b="1" spc="-100" dirty="0">
              <a:solidFill>
                <a:srgbClr val="3333FF"/>
              </a:solidFill>
              <a:latin typeface="맑은 고딕"/>
              <a:ea typeface="맑은 고딕"/>
            </a:endParaRPr>
          </a:p>
          <a:p>
            <a:pPr marL="85725" lvl="1" indent="-85725" eaLnBrk="1" latinLnBrk="1" hangingPunct="1">
              <a:buFontTx/>
              <a:buChar char="-"/>
              <a:defRPr/>
            </a:pP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초기에 손으로 생산하던 밀짚모자가 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19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세기말 대규모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 생산으로 </a:t>
            </a:r>
            <a:r>
              <a:rPr lang="ko-KR" altLang="en-US" sz="1700" b="1" spc="-100" dirty="0" err="1">
                <a:solidFill>
                  <a:srgbClr val="3333FF"/>
                </a:solidFill>
                <a:latin typeface="맑은 고딕"/>
                <a:ea typeface="맑은 고딕"/>
              </a:rPr>
              <a:t>전환되여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 </a:t>
            </a:r>
            <a:r>
              <a:rPr lang="ko-KR" altLang="en-US" sz="1700" b="1" spc="-100" dirty="0" err="1">
                <a:solidFill>
                  <a:srgbClr val="3333FF"/>
                </a:solidFill>
                <a:latin typeface="맑은 고딕"/>
                <a:ea typeface="맑은 고딕"/>
              </a:rPr>
              <a:t>모자생산을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 산업화한 중심지가 됨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. 1950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년대 후반이 되어서야 고도로 전문화된 </a:t>
            </a:r>
            <a:r>
              <a:rPr lang="ko-KR" altLang="en-US" sz="1700" b="1" spc="-100" dirty="0" err="1">
                <a:solidFill>
                  <a:srgbClr val="3333FF"/>
                </a:solidFill>
                <a:latin typeface="맑은 고딕"/>
                <a:ea typeface="맑은 고딕"/>
              </a:rPr>
              <a:t>모자지구가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 됨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.</a:t>
            </a:r>
          </a:p>
          <a:p>
            <a:pPr marL="85725" lvl="1" indent="-85725" eaLnBrk="1" latinLnBrk="1" hangingPunct="1">
              <a:buFontTx/>
              <a:buChar char="-"/>
              <a:defRPr/>
            </a:pP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 1980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년대 후반 생산혁신으로 많은 모자생산회사들이 전략적인 위상 재설정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(repositioning) –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저가의 표준화된 모자 생산에서 고도로 차별화되고 상당한 부가가치가 붙은 모자생산으로 </a:t>
            </a:r>
            <a:endParaRPr lang="en-US" altLang="ko-KR" sz="1700" b="1" spc="-100" dirty="0">
              <a:solidFill>
                <a:srgbClr val="3333FF"/>
              </a:solidFill>
              <a:latin typeface="맑은 고딕"/>
              <a:ea typeface="맑은 고딕"/>
            </a:endParaRPr>
          </a:p>
          <a:p>
            <a:pPr marL="85725" lvl="1" indent="-85725" eaLnBrk="1" latinLnBrk="1" hangingPunct="1">
              <a:buFontTx/>
              <a:buChar char="-"/>
              <a:defRPr/>
            </a:pP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 </a:t>
            </a:r>
            <a:r>
              <a:rPr lang="ko-KR" altLang="en-US" sz="1700" b="1" spc="-100" dirty="0" err="1">
                <a:solidFill>
                  <a:srgbClr val="3333FF"/>
                </a:solidFill>
                <a:latin typeface="맑은 고딕"/>
                <a:ea typeface="맑은 고딕"/>
              </a:rPr>
              <a:t>모자생산이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 </a:t>
            </a:r>
            <a:r>
              <a:rPr lang="ko-KR" altLang="en-US" sz="1700" b="1" spc="-100" dirty="0" err="1">
                <a:solidFill>
                  <a:srgbClr val="3333FF"/>
                </a:solidFill>
                <a:latin typeface="맑은 고딕"/>
                <a:ea typeface="맑은 고딕"/>
              </a:rPr>
              <a:t>몬타포네의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 최대 소득원과 관광자원이 되었고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, </a:t>
            </a:r>
            <a:r>
              <a:rPr lang="ko-KR" altLang="en-US" sz="1700" b="1" spc="-100" dirty="0" err="1">
                <a:solidFill>
                  <a:srgbClr val="3333FF"/>
                </a:solidFill>
                <a:latin typeface="맑은 고딕"/>
                <a:ea typeface="맑은 고딕"/>
              </a:rPr>
              <a:t>모자박물관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(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모자제조과정 시현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) 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설립과 국제 </a:t>
            </a:r>
            <a:r>
              <a:rPr lang="ko-KR" altLang="en-US" sz="1700" b="1" spc="-100" dirty="0" err="1">
                <a:solidFill>
                  <a:srgbClr val="3333FF"/>
                </a:solidFill>
                <a:latin typeface="맑은 고딕"/>
                <a:ea typeface="맑은 고딕"/>
              </a:rPr>
              <a:t>모자쇼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 개최</a:t>
            </a:r>
            <a:endParaRPr lang="en-US" altLang="ko-KR" sz="1700" b="1" spc="-100" dirty="0">
              <a:solidFill>
                <a:srgbClr val="3333FF"/>
              </a:solidFill>
              <a:latin typeface="맑은 고딕"/>
              <a:ea typeface="맑은 고딕"/>
            </a:endParaRPr>
          </a:p>
          <a:p>
            <a:pPr marL="85725" lvl="1" indent="-85725" eaLnBrk="1" latinLnBrk="1" hangingPunct="1">
              <a:buFontTx/>
              <a:buChar char="-"/>
              <a:defRPr/>
            </a:pP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 </a:t>
            </a:r>
            <a:r>
              <a:rPr lang="ko-KR" altLang="en-US" sz="1700" b="1" spc="-100" dirty="0" err="1">
                <a:solidFill>
                  <a:srgbClr val="3333FF"/>
                </a:solidFill>
                <a:latin typeface="맑은 고딕"/>
                <a:ea typeface="맑은 고딕"/>
              </a:rPr>
              <a:t>최대회사는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 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100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명의 직원을 거느린 </a:t>
            </a:r>
            <a:r>
              <a:rPr lang="en-US" altLang="ko-KR" sz="1700" b="1" spc="-100" dirty="0" err="1">
                <a:solidFill>
                  <a:srgbClr val="3333FF"/>
                </a:solidFill>
                <a:latin typeface="맑은 고딕"/>
                <a:ea typeface="맑은 고딕"/>
              </a:rPr>
              <a:t>Icas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로 대부분 가족들로 구성된 모자소기업들과 비교할 때 매우 큰 회사로 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1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년에 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1,000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만개 모자 생산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. 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이탈리아 군대로부터 </a:t>
            </a:r>
            <a:r>
              <a:rPr lang="ko-KR" altLang="en-US" sz="1700" b="1" spc="-100" dirty="0" err="1">
                <a:solidFill>
                  <a:srgbClr val="3333FF"/>
                </a:solidFill>
                <a:latin typeface="맑은 고딕"/>
                <a:ea typeface="맑은 고딕"/>
              </a:rPr>
              <a:t>모자주문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, 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이탈리아 </a:t>
            </a:r>
            <a:r>
              <a:rPr lang="ko-KR" altLang="en-US" sz="1700" b="1" spc="-100" dirty="0" err="1">
                <a:solidFill>
                  <a:srgbClr val="3333FF"/>
                </a:solidFill>
                <a:latin typeface="맑은 고딕"/>
                <a:ea typeface="맑은 고딕"/>
              </a:rPr>
              <a:t>월드컵팀의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</a:rPr>
              <a:t> 모자 생산자</a:t>
            </a:r>
            <a:endParaRPr lang="en-US" altLang="ko-KR" sz="1700" b="1" spc="-100" dirty="0">
              <a:solidFill>
                <a:srgbClr val="3333FF"/>
              </a:solidFill>
              <a:latin typeface="맑은 고딕"/>
              <a:ea typeface="맑은 고딕"/>
            </a:endParaRPr>
          </a:p>
        </p:txBody>
      </p:sp>
      <p:pic>
        <p:nvPicPr>
          <p:cNvPr id="27655" name="Picture 2" descr="022521-Italy-and-Hats-Weaving-Hat-1024x682">
            <a:extLst>
              <a:ext uri="{FF2B5EF4-FFF2-40B4-BE49-F238E27FC236}">
                <a16:creationId xmlns:a16="http://schemas.microsoft.com/office/drawing/2014/main" id="{0D82F105-95C2-4444-B763-DE3C439FEF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7313" y="1556792"/>
            <a:ext cx="1839912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6" name="그림 1">
            <a:extLst>
              <a:ext uri="{FF2B5EF4-FFF2-40B4-BE49-F238E27FC236}">
                <a16:creationId xmlns:a16="http://schemas.microsoft.com/office/drawing/2014/main" id="{5F741ADC-D2A1-4517-BCD0-8E2DA8AFD7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7225" y="1556792"/>
            <a:ext cx="2065338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7" name="그림 1">
            <a:extLst>
              <a:ext uri="{FF2B5EF4-FFF2-40B4-BE49-F238E27FC236}">
                <a16:creationId xmlns:a16="http://schemas.microsoft.com/office/drawing/2014/main" id="{27E766D8-5D2E-40F7-9322-B4A7D4CC79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2863" y="3309193"/>
            <a:ext cx="3949700" cy="3036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6BF44047-8AF6-46D8-BF3B-2CC477E9B09C}"/>
              </a:ext>
            </a:extLst>
          </p:cNvPr>
          <p:cNvSpPr/>
          <p:nvPr/>
        </p:nvSpPr>
        <p:spPr>
          <a:xfrm>
            <a:off x="179388" y="980728"/>
            <a:ext cx="8893175" cy="461963"/>
          </a:xfrm>
          <a:prstGeom prst="rect">
            <a:avLst/>
          </a:prstGeom>
          <a:solidFill>
            <a:schemeClr val="tx2"/>
          </a:solidFill>
        </p:spPr>
        <p:txBody>
          <a:bodyPr>
            <a:spAutoFit/>
          </a:bodyPr>
          <a:lstStyle/>
          <a:p>
            <a:pPr marL="266700" indent="-266700" eaLnBrk="1" latinLnBrk="1" hangingPunct="1">
              <a:defRPr/>
            </a:pPr>
            <a:r>
              <a:rPr lang="ko-KR" altLang="en-US" sz="2000" b="1" spc="-100" dirty="0">
                <a:solidFill>
                  <a:schemeClr val="bg1"/>
                </a:solidFill>
                <a:latin typeface="맑은 고딕"/>
                <a:ea typeface="맑은 고딕"/>
              </a:rPr>
              <a:t>■ </a:t>
            </a:r>
            <a:r>
              <a:rPr lang="ko-KR" altLang="en-US" sz="2000" b="1" spc="-100" dirty="0" err="1">
                <a:solidFill>
                  <a:schemeClr val="bg1"/>
                </a:solidFill>
                <a:latin typeface="맑은 고딕"/>
                <a:ea typeface="맑은 고딕"/>
              </a:rPr>
              <a:t>모자지구</a:t>
            </a:r>
            <a:r>
              <a:rPr lang="en-US" altLang="ko-KR" sz="2400" b="1" spc="-100" dirty="0">
                <a:solidFill>
                  <a:schemeClr val="bg1"/>
                </a:solidFill>
                <a:latin typeface="맑은 고딕"/>
                <a:ea typeface="맑은 고딕"/>
              </a:rPr>
              <a:t>– </a:t>
            </a:r>
            <a:r>
              <a:rPr lang="ko-KR" altLang="en-US" b="1" spc="-100" dirty="0" err="1">
                <a:solidFill>
                  <a:schemeClr val="bg1"/>
                </a:solidFill>
                <a:latin typeface="맑은 고딕"/>
                <a:ea typeface="맑은 고딕"/>
              </a:rPr>
              <a:t>몬타포네</a:t>
            </a:r>
            <a:r>
              <a:rPr lang="en-US" altLang="ko-KR" b="1" spc="-100" dirty="0">
                <a:solidFill>
                  <a:schemeClr val="bg1"/>
                </a:solidFill>
                <a:latin typeface="맑은 고딕"/>
                <a:ea typeface="맑은 고딕"/>
              </a:rPr>
              <a:t>(</a:t>
            </a:r>
            <a:r>
              <a:rPr lang="en-US" altLang="ko-KR" b="1" spc="-100" dirty="0" err="1">
                <a:solidFill>
                  <a:schemeClr val="bg1"/>
                </a:solidFill>
                <a:latin typeface="맑은 고딕"/>
                <a:ea typeface="맑은 고딕"/>
              </a:rPr>
              <a:t>Montappone</a:t>
            </a:r>
            <a:r>
              <a:rPr lang="en-US" altLang="ko-KR" b="1" spc="-100" dirty="0">
                <a:solidFill>
                  <a:schemeClr val="bg1"/>
                </a:solidFill>
                <a:latin typeface="맑은 고딕"/>
                <a:ea typeface="맑은 고딕"/>
              </a:rPr>
              <a:t>, Marche</a:t>
            </a:r>
            <a:r>
              <a:rPr lang="ko-KR" altLang="en-US" b="1" spc="-100" dirty="0">
                <a:solidFill>
                  <a:schemeClr val="bg1"/>
                </a:solidFill>
                <a:latin typeface="맑은 고딕"/>
                <a:ea typeface="맑은 고딕"/>
              </a:rPr>
              <a:t>주의 </a:t>
            </a:r>
            <a:r>
              <a:rPr lang="ko-KR" altLang="en-US" b="1" spc="-100" dirty="0" err="1">
                <a:solidFill>
                  <a:schemeClr val="bg1"/>
                </a:solidFill>
                <a:latin typeface="맑은 고딕"/>
                <a:ea typeface="맑은 고딕"/>
              </a:rPr>
              <a:t>아스콜리</a:t>
            </a:r>
            <a:r>
              <a:rPr lang="ko-KR" altLang="en-US" b="1" spc="-100" dirty="0">
                <a:solidFill>
                  <a:schemeClr val="bg1"/>
                </a:solidFill>
                <a:latin typeface="맑은 고딕"/>
                <a:ea typeface="맑은 고딕"/>
              </a:rPr>
              <a:t> </a:t>
            </a:r>
            <a:r>
              <a:rPr lang="ko-KR" altLang="en-US" b="1" spc="-100" dirty="0" err="1">
                <a:solidFill>
                  <a:schemeClr val="bg1"/>
                </a:solidFill>
                <a:latin typeface="맑은 고딕"/>
                <a:ea typeface="맑은 고딕"/>
              </a:rPr>
              <a:t>피체노</a:t>
            </a:r>
            <a:r>
              <a:rPr lang="en-US" altLang="ko-KR" b="1" spc="-100" dirty="0">
                <a:solidFill>
                  <a:schemeClr val="bg1"/>
                </a:solidFill>
                <a:latin typeface="맑은 고딕"/>
                <a:ea typeface="맑은 고딕"/>
              </a:rPr>
              <a:t>(Ascoli </a:t>
            </a:r>
            <a:r>
              <a:rPr lang="en-US" altLang="ko-KR" b="1" spc="-100" dirty="0" err="1">
                <a:solidFill>
                  <a:schemeClr val="bg1"/>
                </a:solidFill>
                <a:latin typeface="맑은 고딕"/>
                <a:ea typeface="맑은 고딕"/>
              </a:rPr>
              <a:t>Picheno</a:t>
            </a:r>
            <a:r>
              <a:rPr lang="en-US" altLang="ko-KR" b="1" spc="-100" dirty="0">
                <a:solidFill>
                  <a:schemeClr val="bg1"/>
                </a:solidFill>
                <a:latin typeface="맑은 고딕"/>
                <a:ea typeface="맑은 고딕"/>
              </a:rPr>
              <a:t>)</a:t>
            </a:r>
            <a:r>
              <a:rPr lang="ko-KR" altLang="en-US" b="1" spc="-100" dirty="0">
                <a:solidFill>
                  <a:schemeClr val="bg1"/>
                </a:solidFill>
                <a:latin typeface="맑은 고딕"/>
                <a:ea typeface="맑은 고딕"/>
              </a:rPr>
              <a:t>지방 </a:t>
            </a:r>
            <a:endParaRPr lang="en-US" altLang="ko-KR" sz="2400" dirty="0">
              <a:solidFill>
                <a:schemeClr val="bg1"/>
              </a:solidFill>
              <a:latin typeface="HY헤드라인M"/>
              <a:ea typeface="HY헤드라인M"/>
            </a:endParaRP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6074" y="161924"/>
            <a:ext cx="827534" cy="74612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8" descr="그림5 사본">
            <a:extLst>
              <a:ext uri="{FF2B5EF4-FFF2-40B4-BE49-F238E27FC236}">
                <a16:creationId xmlns:a16="http://schemas.microsoft.com/office/drawing/2014/main" id="{94A0969C-1C25-45FD-8C4A-CCA539553D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0" r="72000"/>
          <a:stretch>
            <a:fillRect/>
          </a:stretch>
        </p:blipFill>
        <p:spPr bwMode="auto">
          <a:xfrm>
            <a:off x="536575" y="116632"/>
            <a:ext cx="5095875" cy="754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Picture 28" descr="그림5 사본">
            <a:extLst>
              <a:ext uri="{FF2B5EF4-FFF2-40B4-BE49-F238E27FC236}">
                <a16:creationId xmlns:a16="http://schemas.microsoft.com/office/drawing/2014/main" id="{1DDED8D4-EA0B-4E54-92C7-CBDD7FB4FB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90"/>
          <a:stretch>
            <a:fillRect/>
          </a:stretch>
        </p:blipFill>
        <p:spPr bwMode="auto">
          <a:xfrm>
            <a:off x="5584825" y="116631"/>
            <a:ext cx="2376488" cy="754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9">
            <a:extLst>
              <a:ext uri="{FF2B5EF4-FFF2-40B4-BE49-F238E27FC236}">
                <a16:creationId xmlns:a16="http://schemas.microsoft.com/office/drawing/2014/main" id="{40ECBD52-4F40-4360-8B7A-90E6D69095FA}"/>
              </a:ext>
            </a:extLst>
          </p:cNvPr>
          <p:cNvSpPr>
            <a:spLocks noChangeArrowheads="1"/>
          </p:cNvSpPr>
          <p:nvPr/>
        </p:nvSpPr>
        <p:spPr>
          <a:xfrm>
            <a:off x="1089025" y="180014"/>
            <a:ext cx="7443788" cy="642937"/>
          </a:xfrm>
          <a:prstGeom prst="rect">
            <a:avLst/>
          </a:prstGeom>
        </p:spPr>
        <p:txBody>
          <a:bodyPr lIns="72000" anchor="ctr"/>
          <a:lstStyle/>
          <a:p>
            <a:pPr latinLnBrk="1">
              <a:buFont typeface="Marlett"/>
              <a:buNone/>
              <a:defRPr/>
            </a:pP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j-ea"/>
                <a:ea typeface="+mj-ea"/>
                <a:cs typeface="Arial"/>
              </a:rPr>
              <a:t> 지역 소기업</a:t>
            </a:r>
            <a:r>
              <a:rPr lang="en-US" altLang="ko-KR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j-ea"/>
                <a:ea typeface="+mj-ea"/>
                <a:cs typeface="Arial"/>
              </a:rPr>
              <a:t>/</a:t>
            </a: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j-ea"/>
                <a:ea typeface="+mj-ea"/>
                <a:cs typeface="Arial"/>
              </a:rPr>
              <a:t>자영업 기반 </a:t>
            </a:r>
            <a:r>
              <a:rPr lang="ko-KR" altLang="en-US" sz="2400" b="1" spc="-150" dirty="0" err="1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j-ea"/>
                <a:ea typeface="+mj-ea"/>
                <a:cs typeface="Arial"/>
              </a:rPr>
              <a:t>산업지구</a:t>
            </a:r>
            <a:r>
              <a:rPr lang="ko-KR" altLang="en-US" sz="28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맑은 고딕"/>
                <a:ea typeface="맑은 고딕"/>
              </a:rPr>
              <a:t> </a:t>
            </a:r>
            <a:r>
              <a:rPr lang="en-US" altLang="ko-KR" sz="28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맑은 고딕"/>
                <a:ea typeface="맑은 고딕"/>
              </a:rPr>
              <a:t>-</a:t>
            </a:r>
            <a:r>
              <a:rPr lang="ko-KR" altLang="en-US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맑은 고딕"/>
                <a:ea typeface="맑은 고딕"/>
              </a:rPr>
              <a:t> 이탈리아 지역산업지구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E81B69C-52C2-42B4-9667-ACCCEBDEFB82}"/>
              </a:ext>
            </a:extLst>
          </p:cNvPr>
          <p:cNvSpPr/>
          <p:nvPr/>
        </p:nvSpPr>
        <p:spPr>
          <a:xfrm>
            <a:off x="179388" y="1484313"/>
            <a:ext cx="5868987" cy="5324475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marL="85725" lvl="1" indent="-85725" eaLnBrk="1" latinLnBrk="1" hangingPunct="1">
              <a:buFontTx/>
              <a:buChar char="-"/>
              <a:defRPr/>
            </a:pP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원래는 소의 발톱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, 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물소의 뼈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, 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뿔이나 단단한 나무 조각으로 작은 디스크를 만들어 세심하게 깎고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, </a:t>
            </a:r>
            <a:r>
              <a:rPr lang="ko-KR" altLang="en-US" sz="1700" b="1" spc="-100" dirty="0" err="1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새책하여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 고품질의 단추를 제작하여 밀라노와 </a:t>
            </a:r>
            <a:r>
              <a:rPr lang="ko-KR" altLang="en-US" sz="1700" b="1" spc="-100" dirty="0" err="1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베네토주의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 양복장이들이 사용할 수 있게 하였음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.</a:t>
            </a:r>
          </a:p>
          <a:p>
            <a:pPr marL="85725" lvl="1" indent="-85725" eaLnBrk="1" latinLnBrk="1" hangingPunct="1">
              <a:buFontTx/>
              <a:buChar char="-"/>
              <a:defRPr/>
            </a:pP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아메리카의 팜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(Palm)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나무의 씨앗에서 추출한 걸쭉한 </a:t>
            </a:r>
            <a:r>
              <a:rPr lang="ko-KR" altLang="en-US" sz="1700" b="1" spc="-100" dirty="0" err="1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흰색액인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lang="ko-KR" altLang="en-US" sz="1700" b="1" spc="-100" dirty="0" err="1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코로조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(</a:t>
            </a:r>
            <a:r>
              <a:rPr lang="en-US" altLang="ko-KR" sz="1700" b="1" spc="-100" dirty="0" err="1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corozo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)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를 굽는데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, 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이때 어떤 색깔로 바꿀 수 있고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, 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냉각하면 돌처럼 극히 단단한  재질이 되는데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, 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이탈리아에서 단추의 대량생산 시에   단추의 </a:t>
            </a:r>
            <a:r>
              <a:rPr lang="ko-KR" altLang="en-US" sz="1700" b="1" spc="-100" dirty="0" err="1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신재료로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 활용했는데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, </a:t>
            </a:r>
            <a:r>
              <a:rPr lang="ko-KR" altLang="en-US" sz="1700" b="1" spc="-100" dirty="0" err="1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혁신적이었음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.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(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이탈리아 단추 혁신가인 </a:t>
            </a:r>
            <a:r>
              <a:rPr lang="ko-KR" altLang="en-US" sz="1700" b="1" spc="-100" dirty="0" err="1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에두아르도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lang="ko-KR" altLang="en-US" sz="1700" b="1" spc="-100" dirty="0" err="1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타크치니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)</a:t>
            </a:r>
          </a:p>
          <a:p>
            <a:pPr marL="85725" lvl="1" indent="-85725" eaLnBrk="1" latinLnBrk="1" hangingPunct="1">
              <a:buFontTx/>
              <a:buChar char="-"/>
              <a:defRPr/>
            </a:pP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150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개 중소기업들이 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2,000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명의 노동자 고용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, 1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년에 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2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억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5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천만 유로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(3,360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억원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)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의 매출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, 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이탈리아 </a:t>
            </a:r>
            <a:r>
              <a:rPr lang="ko-KR" altLang="en-US" sz="1700" b="1" spc="-100" dirty="0" err="1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단추생산의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2/3 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차이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, </a:t>
            </a:r>
          </a:p>
          <a:p>
            <a:pPr marL="85725" lvl="1" indent="-85725" eaLnBrk="1" latinLnBrk="1" hangingPunct="1">
              <a:buFontTx/>
              <a:buChar char="-"/>
              <a:defRPr/>
            </a:pP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이탈리아 단추가 전세계 수출액의 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20%, 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연간 매출액 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4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억 유로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(5,380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억원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)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의 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½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을 수출로 올릴 정도로 세계 시장에서 리더십의 위치 차지</a:t>
            </a:r>
            <a:endParaRPr lang="en-US" altLang="ko-KR" sz="1700" b="1" spc="-100" dirty="0">
              <a:solidFill>
                <a:srgbClr val="3333FF"/>
              </a:solidFill>
              <a:latin typeface="맑은 고딕"/>
              <a:ea typeface="맑은 고딕"/>
              <a:cs typeface="맑은 고딕"/>
            </a:endParaRPr>
          </a:p>
          <a:p>
            <a:pPr marL="85725" lvl="1" indent="-85725" eaLnBrk="1" latinLnBrk="1" hangingPunct="1">
              <a:buFontTx/>
              <a:buChar char="-"/>
              <a:defRPr/>
            </a:pP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단추의 생산을 상당부분 흡수하는 이탈리아의 의류와 </a:t>
            </a:r>
            <a:r>
              <a:rPr lang="ko-KR" altLang="en-US" sz="1700" b="1" spc="-100" dirty="0" err="1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패션사업의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 제품의 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2/3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를 수출하는 것을 고려하면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, 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이탈리아 산 단추의 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80% 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가량을 수출하는 셈이 되어 이탈리아 단추가 세계시장의 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40% 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점유</a:t>
            </a: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.</a:t>
            </a:r>
          </a:p>
          <a:p>
            <a:pPr marL="85725" lvl="1" indent="-85725" eaLnBrk="1" latinLnBrk="1" hangingPunct="1">
              <a:buFontTx/>
              <a:buChar char="-"/>
              <a:defRPr/>
            </a:pPr>
            <a:r>
              <a:rPr lang="en-US" altLang="ko-KR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lang="ko-KR" altLang="en-US" sz="1700" b="1" spc="-100" dirty="0">
                <a:solidFill>
                  <a:srgbClr val="3333FF"/>
                </a:solidFill>
                <a:latin typeface="맑은 고딕"/>
                <a:ea typeface="맑은 고딕"/>
                <a:cs typeface="맑은 고딕"/>
              </a:rPr>
              <a:t>지능적인 전문화와 고품질 제품 때문에 세계무대에서 높게 평가받는 소수의 기업으로 성장</a:t>
            </a:r>
            <a:endParaRPr lang="en-US" altLang="ko-KR" sz="1700" b="1" spc="-100" dirty="0">
              <a:solidFill>
                <a:srgbClr val="3333FF"/>
              </a:solidFill>
              <a:latin typeface="맑은 고딕"/>
              <a:ea typeface="맑은 고딕"/>
              <a:cs typeface="맑은 고딕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617B6E2E-B88B-4E26-8D50-7E9A16DFB109}"/>
              </a:ext>
            </a:extLst>
          </p:cNvPr>
          <p:cNvSpPr/>
          <p:nvPr/>
        </p:nvSpPr>
        <p:spPr>
          <a:xfrm>
            <a:off x="179388" y="1019175"/>
            <a:ext cx="8893175" cy="400050"/>
          </a:xfrm>
          <a:prstGeom prst="rect">
            <a:avLst/>
          </a:prstGeom>
          <a:solidFill>
            <a:schemeClr val="tx2"/>
          </a:solidFill>
        </p:spPr>
        <p:txBody>
          <a:bodyPr>
            <a:spAutoFit/>
          </a:bodyPr>
          <a:lstStyle/>
          <a:p>
            <a:pPr marL="266700" indent="-266700" eaLnBrk="1" latinLnBrk="1" hangingPunct="1">
              <a:defRPr/>
            </a:pPr>
            <a:r>
              <a:rPr lang="ko-KR" altLang="en-US" sz="2000" b="1" spc="-100" dirty="0">
                <a:solidFill>
                  <a:schemeClr val="bg1"/>
                </a:solidFill>
                <a:latin typeface="맑은 고딕"/>
                <a:ea typeface="맑은 고딕"/>
              </a:rPr>
              <a:t>■ </a:t>
            </a:r>
            <a:r>
              <a:rPr lang="ko-KR" altLang="en-US" sz="2000" b="1" spc="-100" dirty="0" err="1">
                <a:solidFill>
                  <a:schemeClr val="bg1"/>
                </a:solidFill>
                <a:latin typeface="맑은 고딕"/>
                <a:ea typeface="맑은 고딕"/>
              </a:rPr>
              <a:t>단추지구</a:t>
            </a:r>
            <a:r>
              <a:rPr lang="en-US" altLang="ko-KR" sz="1600" b="1" spc="-100" dirty="0">
                <a:solidFill>
                  <a:schemeClr val="bg1"/>
                </a:solidFill>
                <a:latin typeface="맑은 고딕"/>
                <a:ea typeface="맑은 고딕"/>
              </a:rPr>
              <a:t>(</a:t>
            </a:r>
            <a:r>
              <a:rPr lang="ko-KR" altLang="en-US" sz="1600" b="1" spc="-100" dirty="0">
                <a:solidFill>
                  <a:schemeClr val="bg1"/>
                </a:solidFill>
                <a:latin typeface="맑은 고딕"/>
                <a:ea typeface="맑은 고딕"/>
              </a:rPr>
              <a:t>골짜기</a:t>
            </a:r>
            <a:r>
              <a:rPr lang="en-US" altLang="ko-KR" sz="1600" b="1" spc="-100" dirty="0">
                <a:solidFill>
                  <a:schemeClr val="bg1"/>
                </a:solidFill>
                <a:latin typeface="맑은 고딕"/>
                <a:ea typeface="맑은 고딕"/>
              </a:rPr>
              <a:t>)</a:t>
            </a:r>
            <a:r>
              <a:rPr lang="en-US" altLang="ko-KR" sz="2000" b="1" spc="-100" dirty="0">
                <a:solidFill>
                  <a:schemeClr val="bg1"/>
                </a:solidFill>
                <a:latin typeface="맑은 고딕"/>
                <a:ea typeface="맑은 고딕"/>
              </a:rPr>
              <a:t>: </a:t>
            </a:r>
            <a:r>
              <a:rPr lang="ko-KR" altLang="en-US" sz="1500" b="1" spc="-100" dirty="0">
                <a:solidFill>
                  <a:schemeClr val="bg1"/>
                </a:solidFill>
                <a:latin typeface="맑은 고딕"/>
                <a:ea typeface="맑은 고딕"/>
              </a:rPr>
              <a:t>발 </a:t>
            </a:r>
            <a:r>
              <a:rPr lang="ko-KR" altLang="en-US" sz="1500" b="1" spc="-100" dirty="0" err="1">
                <a:solidFill>
                  <a:schemeClr val="bg1"/>
                </a:solidFill>
                <a:latin typeface="맑은 고딕"/>
                <a:ea typeface="맑은 고딕"/>
              </a:rPr>
              <a:t>칼레피오</a:t>
            </a:r>
            <a:r>
              <a:rPr lang="en-US" altLang="ko-KR" sz="1500" b="1" spc="-100" dirty="0">
                <a:solidFill>
                  <a:schemeClr val="bg1"/>
                </a:solidFill>
                <a:latin typeface="맑은 고딕"/>
                <a:ea typeface="맑은 고딕"/>
              </a:rPr>
              <a:t>(Val </a:t>
            </a:r>
            <a:r>
              <a:rPr lang="en-US" altLang="ko-KR" sz="1500" b="1" spc="-100" dirty="0" err="1">
                <a:solidFill>
                  <a:schemeClr val="bg1"/>
                </a:solidFill>
                <a:latin typeface="맑은 고딕"/>
                <a:ea typeface="맑은 고딕"/>
              </a:rPr>
              <a:t>Calepio</a:t>
            </a:r>
            <a:r>
              <a:rPr lang="en-US" altLang="ko-KR" sz="1500" b="1" spc="-100" dirty="0">
                <a:solidFill>
                  <a:schemeClr val="bg1"/>
                </a:solidFill>
                <a:latin typeface="맑은 고딕"/>
                <a:ea typeface="맑은 고딕"/>
              </a:rPr>
              <a:t>) Lombardy</a:t>
            </a:r>
            <a:r>
              <a:rPr lang="ko-KR" altLang="en-US" sz="1500" b="1" spc="-100" dirty="0">
                <a:solidFill>
                  <a:schemeClr val="bg1"/>
                </a:solidFill>
                <a:latin typeface="맑은 고딕"/>
                <a:ea typeface="맑은 고딕"/>
              </a:rPr>
              <a:t>주의 </a:t>
            </a:r>
            <a:r>
              <a:rPr lang="ko-KR" altLang="en-US" sz="1500" b="1" spc="-100" dirty="0" err="1">
                <a:solidFill>
                  <a:schemeClr val="bg1"/>
                </a:solidFill>
                <a:latin typeface="맑은 고딕"/>
                <a:ea typeface="맑은 고딕"/>
              </a:rPr>
              <a:t>베르가모와</a:t>
            </a:r>
            <a:r>
              <a:rPr lang="ko-KR" altLang="en-US" sz="1500" b="1" spc="-100" dirty="0">
                <a:solidFill>
                  <a:schemeClr val="bg1"/>
                </a:solidFill>
                <a:latin typeface="맑은 고딕"/>
                <a:ea typeface="맑은 고딕"/>
              </a:rPr>
              <a:t> </a:t>
            </a:r>
            <a:r>
              <a:rPr lang="ko-KR" altLang="en-US" sz="1500" b="1" spc="-100" dirty="0" err="1">
                <a:solidFill>
                  <a:schemeClr val="bg1"/>
                </a:solidFill>
                <a:latin typeface="맑은 고딕"/>
                <a:ea typeface="맑은 고딕"/>
              </a:rPr>
              <a:t>브레스치아</a:t>
            </a:r>
            <a:r>
              <a:rPr lang="ko-KR" altLang="en-US" sz="1500" b="1" spc="-100" dirty="0">
                <a:solidFill>
                  <a:schemeClr val="bg1"/>
                </a:solidFill>
                <a:latin typeface="맑은 고딕"/>
                <a:ea typeface="맑은 고딕"/>
              </a:rPr>
              <a:t> 사이의 골짜기</a:t>
            </a:r>
            <a:endParaRPr lang="en-US" altLang="ko-KR" sz="1500" dirty="0">
              <a:solidFill>
                <a:schemeClr val="bg1"/>
              </a:solidFill>
              <a:latin typeface="HY헤드라인M"/>
              <a:ea typeface="HY헤드라인M"/>
            </a:endParaRPr>
          </a:p>
        </p:txBody>
      </p:sp>
      <p:pic>
        <p:nvPicPr>
          <p:cNvPr id="28680" name="Picture 2" descr="Two centuries of Italian buttons">
            <a:extLst>
              <a:ext uri="{FF2B5EF4-FFF2-40B4-BE49-F238E27FC236}">
                <a16:creationId xmlns:a16="http://schemas.microsoft.com/office/drawing/2014/main" id="{AB33AD43-78B4-4E83-947C-FC61E53D17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375" y="2058988"/>
            <a:ext cx="2925763" cy="414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074" y="161924"/>
            <a:ext cx="827534" cy="661027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3">
            <a:extLst>
              <a:ext uri="{FF2B5EF4-FFF2-40B4-BE49-F238E27FC236}">
                <a16:creationId xmlns:a16="http://schemas.microsoft.com/office/drawing/2014/main" id="{E0F53A47-B55C-4ED1-BFB4-62E50A45AB0B}"/>
              </a:ext>
            </a:extLst>
          </p:cNvPr>
          <p:cNvGrpSpPr>
            <a:grpSpLocks/>
          </p:cNvGrpSpPr>
          <p:nvPr/>
        </p:nvGrpSpPr>
        <p:grpSpPr bwMode="auto">
          <a:xfrm>
            <a:off x="611188" y="130175"/>
            <a:ext cx="7146925" cy="823913"/>
            <a:chOff x="1512895" y="1383286"/>
            <a:chExt cx="7147019" cy="721444"/>
          </a:xfrm>
        </p:grpSpPr>
        <p:pic>
          <p:nvPicPr>
            <p:cNvPr id="3" name="Picture 28" descr="그림5 사본">
              <a:extLst>
                <a:ext uri="{FF2B5EF4-FFF2-40B4-BE49-F238E27FC236}">
                  <a16:creationId xmlns:a16="http://schemas.microsoft.com/office/drawing/2014/main" id="{F4C79C2D-024A-4C26-99C2-5D71F102780F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60" r="72000"/>
            <a:stretch>
              <a:fillRect/>
            </a:stretch>
          </p:blipFill>
          <p:spPr bwMode="auto">
            <a:xfrm>
              <a:off x="1512895" y="1383286"/>
              <a:ext cx="5202245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Picture 28" descr="그림5 사본">
              <a:extLst>
                <a:ext uri="{FF2B5EF4-FFF2-40B4-BE49-F238E27FC236}">
                  <a16:creationId xmlns:a16="http://schemas.microsoft.com/office/drawing/2014/main" id="{9C13DDCD-24F9-4F4B-881E-970F2317DA98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90"/>
            <a:stretch>
              <a:fillRect/>
            </a:stretch>
          </p:blipFill>
          <p:spPr bwMode="auto">
            <a:xfrm>
              <a:off x="6715140" y="1384730"/>
              <a:ext cx="1944774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Rectangle 5">
            <a:extLst>
              <a:ext uri="{FF2B5EF4-FFF2-40B4-BE49-F238E27FC236}">
                <a16:creationId xmlns:a16="http://schemas.microsoft.com/office/drawing/2014/main" id="{4B44FF59-EDD3-4A32-B831-BFFA286E7042}"/>
              </a:ext>
            </a:extLst>
          </p:cNvPr>
          <p:cNvSpPr>
            <a:spLocks noChangeArrowheads="1"/>
          </p:cNvSpPr>
          <p:nvPr/>
        </p:nvSpPr>
        <p:spPr>
          <a:xfrm>
            <a:off x="1116013" y="161925"/>
            <a:ext cx="7704137" cy="792163"/>
          </a:xfrm>
          <a:prstGeom prst="rect">
            <a:avLst/>
          </a:prstGeom>
        </p:spPr>
        <p:txBody>
          <a:bodyPr lIns="72000" anchor="ctr"/>
          <a:lstStyle/>
          <a:p>
            <a:pPr latinLnBrk="1">
              <a:defRPr/>
            </a:pP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  <a:cs typeface="Arial"/>
              </a:rPr>
              <a:t>지역의 소기업</a:t>
            </a:r>
            <a:r>
              <a:rPr lang="en-US" altLang="ko-KR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  <a:cs typeface="Arial"/>
              </a:rPr>
              <a:t>/</a:t>
            </a: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  <a:cs typeface="Arial"/>
              </a:rPr>
              <a:t>자영업의 제품개발과 혁신 </a:t>
            </a:r>
            <a:r>
              <a:rPr lang="en-US" altLang="ko-KR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  <a:cs typeface="Arial"/>
              </a:rPr>
              <a:t>– </a:t>
            </a:r>
            <a:r>
              <a:rPr lang="ko-KR" altLang="en-US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  <a:cs typeface="Arial"/>
              </a:rPr>
              <a:t>일본의 젓가락</a:t>
            </a:r>
            <a:endParaRPr lang="ko-KR" altLang="ko-KR" b="1" spc="-150" dirty="0">
              <a:solidFill>
                <a:schemeClr val="bg1"/>
              </a:solidFill>
              <a:effectLst>
                <a:outerShdw blurRad="25400" dist="50800" dir="2700000" algn="tl">
                  <a:srgbClr val="0B0D33"/>
                </a:outerShdw>
              </a:effectLst>
              <a:latin typeface="+mn-ea"/>
              <a:ea typeface="+mn-ea"/>
              <a:cs typeface="Arial"/>
            </a:endParaRPr>
          </a:p>
        </p:txBody>
      </p:sp>
      <p:pic>
        <p:nvPicPr>
          <p:cNvPr id="2049" name="_x342057048" descr="EMB00000bf059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293096"/>
            <a:ext cx="4248149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051" name="_x342056688" descr="EMB00000bf0590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56258"/>
            <a:ext cx="4248150" cy="2524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_x342055824" descr="EMB00000bf0590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330" y="1053554"/>
            <a:ext cx="4248150" cy="503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_x342029976" descr="EMB00000bf0590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147" y="1692182"/>
            <a:ext cx="4104455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_x342029760" descr="EMB00000bf0590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778" y="1072329"/>
            <a:ext cx="3845174" cy="534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직사각형 13"/>
          <p:cNvSpPr/>
          <p:nvPr/>
        </p:nvSpPr>
        <p:spPr>
          <a:xfrm>
            <a:off x="3074118" y="1123619"/>
            <a:ext cx="1210588" cy="4324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1600" b="1" kern="0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밤벚꽃놀이</a:t>
            </a:r>
            <a:endParaRPr lang="ko-KR" altLang="en-US" sz="1600" b="1" kern="0" spc="0" dirty="0">
              <a:solidFill>
                <a:srgbClr val="00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6074" y="161924"/>
            <a:ext cx="827534" cy="74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324558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_x342026520" descr="EMB00000bf059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384" y="860612"/>
            <a:ext cx="6408712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_x342027096" descr="EMB00000bf059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477" y="3717032"/>
            <a:ext cx="5400675" cy="2957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6084168" y="3761745"/>
            <a:ext cx="2808312" cy="189135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 latinLnBrk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1600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다양한 종류의 축하 </a:t>
            </a:r>
            <a:r>
              <a:rPr lang="en-US" altLang="ko-KR" sz="1600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소중한 분을 대접하는 특별한 시간</a:t>
            </a:r>
            <a:r>
              <a:rPr lang="en-US" altLang="ko-KR" sz="1600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즉 ‘</a:t>
            </a:r>
            <a:r>
              <a:rPr lang="ko-KR" altLang="en-US" sz="1600" kern="0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하레’의</a:t>
            </a:r>
            <a:r>
              <a:rPr lang="ko-KR" altLang="en-US" sz="1600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날에 ‘젓가락 </a:t>
            </a:r>
            <a:r>
              <a:rPr lang="ko-KR" altLang="en-US" sz="1600" kern="0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본점’의</a:t>
            </a:r>
            <a:r>
              <a:rPr lang="ko-KR" altLang="en-US" sz="1600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젓가락을 찾는 손님이 많다고 합니다</a:t>
            </a:r>
            <a:endParaRPr lang="ko-KR" altLang="en-US" sz="1600" kern="0" spc="0" dirty="0">
              <a:solidFill>
                <a:srgbClr val="00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467544" y="1082119"/>
            <a:ext cx="1656184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 latinLnBrk="1">
              <a:spcBef>
                <a:spcPts val="0"/>
              </a:spcBef>
              <a:spcAft>
                <a:spcPts val="0"/>
              </a:spcAft>
            </a:pPr>
            <a:r>
              <a:rPr lang="ko-KR" altLang="en-US" b="1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용도에 따른 젓가락의 길이</a:t>
            </a:r>
            <a:endParaRPr lang="ko-KR" altLang="en-US" sz="1800" b="1" kern="0" spc="0" dirty="0">
              <a:solidFill>
                <a:srgbClr val="00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6111589" y="5873634"/>
            <a:ext cx="2565507" cy="5847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 latinLnBrk="1">
              <a:spcBef>
                <a:spcPts val="0"/>
              </a:spcBef>
              <a:spcAft>
                <a:spcPts val="0"/>
              </a:spcAft>
            </a:pPr>
            <a:r>
              <a:rPr lang="ko-KR" altLang="en-US" sz="1600" b="1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사이프러스와 삼나무의 다양한 젓가락</a:t>
            </a:r>
            <a:endParaRPr lang="ko-KR" altLang="en-US" sz="1600" b="1" kern="0" spc="0" dirty="0">
              <a:solidFill>
                <a:srgbClr val="00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7" name="그룹 33">
            <a:extLst>
              <a:ext uri="{FF2B5EF4-FFF2-40B4-BE49-F238E27FC236}">
                <a16:creationId xmlns:a16="http://schemas.microsoft.com/office/drawing/2014/main" id="{E0F53A47-B55C-4ED1-BFB4-62E50A45AB0B}"/>
              </a:ext>
            </a:extLst>
          </p:cNvPr>
          <p:cNvGrpSpPr>
            <a:grpSpLocks/>
          </p:cNvGrpSpPr>
          <p:nvPr/>
        </p:nvGrpSpPr>
        <p:grpSpPr bwMode="auto">
          <a:xfrm>
            <a:off x="611188" y="30783"/>
            <a:ext cx="7146925" cy="823913"/>
            <a:chOff x="1512895" y="1383286"/>
            <a:chExt cx="7147019" cy="721444"/>
          </a:xfrm>
        </p:grpSpPr>
        <p:pic>
          <p:nvPicPr>
            <p:cNvPr id="8" name="Picture 28" descr="그림5 사본">
              <a:extLst>
                <a:ext uri="{FF2B5EF4-FFF2-40B4-BE49-F238E27FC236}">
                  <a16:creationId xmlns:a16="http://schemas.microsoft.com/office/drawing/2014/main" id="{F4C79C2D-024A-4C26-99C2-5D71F102780F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60" r="72000"/>
            <a:stretch>
              <a:fillRect/>
            </a:stretch>
          </p:blipFill>
          <p:spPr bwMode="auto">
            <a:xfrm>
              <a:off x="1512895" y="1383286"/>
              <a:ext cx="5202245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28" descr="그림5 사본">
              <a:extLst>
                <a:ext uri="{FF2B5EF4-FFF2-40B4-BE49-F238E27FC236}">
                  <a16:creationId xmlns:a16="http://schemas.microsoft.com/office/drawing/2014/main" id="{9C13DDCD-24F9-4F4B-881E-970F2317DA98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90"/>
            <a:stretch>
              <a:fillRect/>
            </a:stretch>
          </p:blipFill>
          <p:spPr bwMode="auto">
            <a:xfrm>
              <a:off x="6715140" y="1384730"/>
              <a:ext cx="1944774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Rectangle 5">
            <a:extLst>
              <a:ext uri="{FF2B5EF4-FFF2-40B4-BE49-F238E27FC236}">
                <a16:creationId xmlns:a16="http://schemas.microsoft.com/office/drawing/2014/main" id="{4B44FF59-EDD3-4A32-B831-BFFA286E7042}"/>
              </a:ext>
            </a:extLst>
          </p:cNvPr>
          <p:cNvSpPr>
            <a:spLocks noChangeArrowheads="1"/>
          </p:cNvSpPr>
          <p:nvPr/>
        </p:nvSpPr>
        <p:spPr>
          <a:xfrm>
            <a:off x="1116013" y="62533"/>
            <a:ext cx="7704137" cy="792163"/>
          </a:xfrm>
          <a:prstGeom prst="rect">
            <a:avLst/>
          </a:prstGeom>
        </p:spPr>
        <p:txBody>
          <a:bodyPr lIns="72000" anchor="ctr"/>
          <a:lstStyle/>
          <a:p>
            <a:pPr latinLnBrk="1">
              <a:defRPr/>
            </a:pP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  <a:cs typeface="Arial"/>
              </a:rPr>
              <a:t>지역의 소기업</a:t>
            </a:r>
            <a:r>
              <a:rPr lang="en-US" altLang="ko-KR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  <a:cs typeface="Arial"/>
              </a:rPr>
              <a:t>/</a:t>
            </a: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  <a:cs typeface="Arial"/>
              </a:rPr>
              <a:t>자영업의 제품개발과 혁신 </a:t>
            </a:r>
            <a:r>
              <a:rPr lang="en-US" altLang="ko-KR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  <a:cs typeface="Arial"/>
              </a:rPr>
              <a:t>– </a:t>
            </a:r>
            <a:r>
              <a:rPr lang="ko-KR" altLang="en-US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  <a:cs typeface="Arial"/>
              </a:rPr>
              <a:t>일본의 젓가락</a:t>
            </a:r>
            <a:endParaRPr lang="ko-KR" altLang="ko-KR" b="1" spc="-150" dirty="0">
              <a:solidFill>
                <a:schemeClr val="bg1"/>
              </a:solidFill>
              <a:effectLst>
                <a:outerShdw blurRad="25400" dist="50800" dir="2700000" algn="tl">
                  <a:srgbClr val="0B0D33"/>
                </a:outerShdw>
              </a:effectLst>
              <a:latin typeface="+mn-ea"/>
              <a:ea typeface="+mn-ea"/>
              <a:cs typeface="Arial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9939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6074" y="62532"/>
            <a:ext cx="827534" cy="74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477541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-3747" y="595536"/>
            <a:ext cx="138986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5" name="_x342057048" descr="EMB00000bf0590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39826"/>
            <a:ext cx="8496944" cy="5529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그룹 33">
            <a:extLst>
              <a:ext uri="{FF2B5EF4-FFF2-40B4-BE49-F238E27FC236}">
                <a16:creationId xmlns:a16="http://schemas.microsoft.com/office/drawing/2014/main" id="{E0F53A47-B55C-4ED1-BFB4-62E50A45AB0B}"/>
              </a:ext>
            </a:extLst>
          </p:cNvPr>
          <p:cNvGrpSpPr>
            <a:grpSpLocks/>
          </p:cNvGrpSpPr>
          <p:nvPr/>
        </p:nvGrpSpPr>
        <p:grpSpPr bwMode="auto">
          <a:xfrm>
            <a:off x="611188" y="130176"/>
            <a:ext cx="7146925" cy="738478"/>
            <a:chOff x="1512895" y="1383286"/>
            <a:chExt cx="7147019" cy="721444"/>
          </a:xfrm>
        </p:grpSpPr>
        <p:pic>
          <p:nvPicPr>
            <p:cNvPr id="5" name="Picture 28" descr="그림5 사본">
              <a:extLst>
                <a:ext uri="{FF2B5EF4-FFF2-40B4-BE49-F238E27FC236}">
                  <a16:creationId xmlns:a16="http://schemas.microsoft.com/office/drawing/2014/main" id="{F4C79C2D-024A-4C26-99C2-5D71F102780F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60" r="72000"/>
            <a:stretch>
              <a:fillRect/>
            </a:stretch>
          </p:blipFill>
          <p:spPr bwMode="auto">
            <a:xfrm>
              <a:off x="1512895" y="1383286"/>
              <a:ext cx="5202245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28" descr="그림5 사본">
              <a:extLst>
                <a:ext uri="{FF2B5EF4-FFF2-40B4-BE49-F238E27FC236}">
                  <a16:creationId xmlns:a16="http://schemas.microsoft.com/office/drawing/2014/main" id="{9C13DDCD-24F9-4F4B-881E-970F2317DA98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90"/>
            <a:stretch>
              <a:fillRect/>
            </a:stretch>
          </p:blipFill>
          <p:spPr bwMode="auto">
            <a:xfrm>
              <a:off x="6715140" y="1384730"/>
              <a:ext cx="1944774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Rectangle 5">
            <a:extLst>
              <a:ext uri="{FF2B5EF4-FFF2-40B4-BE49-F238E27FC236}">
                <a16:creationId xmlns:a16="http://schemas.microsoft.com/office/drawing/2014/main" id="{4B44FF59-EDD3-4A32-B831-BFFA286E7042}"/>
              </a:ext>
            </a:extLst>
          </p:cNvPr>
          <p:cNvSpPr>
            <a:spLocks noChangeArrowheads="1"/>
          </p:cNvSpPr>
          <p:nvPr/>
        </p:nvSpPr>
        <p:spPr>
          <a:xfrm>
            <a:off x="1116013" y="161925"/>
            <a:ext cx="7704137" cy="792163"/>
          </a:xfrm>
          <a:prstGeom prst="rect">
            <a:avLst/>
          </a:prstGeom>
        </p:spPr>
        <p:txBody>
          <a:bodyPr lIns="72000" anchor="ctr"/>
          <a:lstStyle/>
          <a:p>
            <a:pPr latinLnBrk="1">
              <a:defRPr/>
            </a:pP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  <a:cs typeface="Arial"/>
              </a:rPr>
              <a:t>지역의 소기업</a:t>
            </a:r>
            <a:r>
              <a:rPr lang="en-US" altLang="ko-KR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  <a:cs typeface="Arial"/>
              </a:rPr>
              <a:t>/</a:t>
            </a: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  <a:cs typeface="Arial"/>
              </a:rPr>
              <a:t>자영업의 제품개발과 혁신 </a:t>
            </a:r>
            <a:r>
              <a:rPr lang="en-US" altLang="ko-KR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  <a:cs typeface="Arial"/>
              </a:rPr>
              <a:t>– </a:t>
            </a:r>
            <a:r>
              <a:rPr lang="ko-KR" altLang="en-US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  <a:cs typeface="Arial"/>
              </a:rPr>
              <a:t>일본의 젓가락</a:t>
            </a:r>
            <a:endParaRPr lang="ko-KR" altLang="ko-KR" b="1" spc="-150" dirty="0">
              <a:solidFill>
                <a:schemeClr val="bg1"/>
              </a:solidFill>
              <a:effectLst>
                <a:outerShdw blurRad="25400" dist="50800" dir="2700000" algn="tl">
                  <a:srgbClr val="0B0D33"/>
                </a:outerShdw>
              </a:effectLst>
              <a:latin typeface="+mn-ea"/>
              <a:ea typeface="+mn-ea"/>
              <a:cs typeface="Arial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395536" y="965870"/>
            <a:ext cx="2426568" cy="4535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/>
              <a:t>다양한 젓가락 종류</a:t>
            </a: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074" y="161925"/>
            <a:ext cx="827534" cy="674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552428"/>
      </p:ext>
    </p:ext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그룹 33">
            <a:extLst>
              <a:ext uri="{FF2B5EF4-FFF2-40B4-BE49-F238E27FC236}">
                <a16:creationId xmlns:a16="http://schemas.microsoft.com/office/drawing/2014/main" id="{7010645E-A23D-4787-BEA5-B9AAB1AA2206}"/>
              </a:ext>
            </a:extLst>
          </p:cNvPr>
          <p:cNvGrpSpPr>
            <a:grpSpLocks/>
          </p:cNvGrpSpPr>
          <p:nvPr/>
        </p:nvGrpSpPr>
        <p:grpSpPr bwMode="auto">
          <a:xfrm>
            <a:off x="611188" y="15707"/>
            <a:ext cx="7146925" cy="820906"/>
            <a:chOff x="1512895" y="1383286"/>
            <a:chExt cx="7147019" cy="721444"/>
          </a:xfrm>
        </p:grpSpPr>
        <p:pic>
          <p:nvPicPr>
            <p:cNvPr id="29702" name="Picture 28" descr="그림5 사본">
              <a:extLst>
                <a:ext uri="{FF2B5EF4-FFF2-40B4-BE49-F238E27FC236}">
                  <a16:creationId xmlns:a16="http://schemas.microsoft.com/office/drawing/2014/main" id="{4B114DB6-83B4-4062-B35B-ABAB2DA0DCEF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60" r="72000"/>
            <a:stretch>
              <a:fillRect/>
            </a:stretch>
          </p:blipFill>
          <p:spPr bwMode="auto">
            <a:xfrm>
              <a:off x="1512895" y="1383286"/>
              <a:ext cx="5202245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3" name="Picture 28" descr="그림5 사본">
              <a:extLst>
                <a:ext uri="{FF2B5EF4-FFF2-40B4-BE49-F238E27FC236}">
                  <a16:creationId xmlns:a16="http://schemas.microsoft.com/office/drawing/2014/main" id="{4F865C52-E710-406A-A993-21BDCA8826E7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90"/>
            <a:stretch>
              <a:fillRect/>
            </a:stretch>
          </p:blipFill>
          <p:spPr bwMode="auto">
            <a:xfrm>
              <a:off x="6715140" y="1384730"/>
              <a:ext cx="1944774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926116CF-2A06-40F0-A275-4806E263A84C}"/>
              </a:ext>
            </a:extLst>
          </p:cNvPr>
          <p:cNvSpPr>
            <a:spLocks noChangeArrowheads="1"/>
          </p:cNvSpPr>
          <p:nvPr/>
        </p:nvSpPr>
        <p:spPr>
          <a:xfrm>
            <a:off x="1116013" y="116632"/>
            <a:ext cx="7704137" cy="674688"/>
          </a:xfrm>
          <a:prstGeom prst="rect">
            <a:avLst/>
          </a:prstGeom>
        </p:spPr>
        <p:txBody>
          <a:bodyPr lIns="72000" anchor="ctr"/>
          <a:lstStyle/>
          <a:p>
            <a:pPr latinLnBrk="1">
              <a:defRPr/>
            </a:pP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  <a:cs typeface="Arial"/>
              </a:rPr>
              <a:t> 지역 소기업</a:t>
            </a:r>
            <a:r>
              <a:rPr lang="en-US" altLang="ko-KR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  <a:cs typeface="Arial"/>
              </a:rPr>
              <a:t>/</a:t>
            </a: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  <a:cs typeface="Arial"/>
              </a:rPr>
              <a:t>자영업 기반 산업지구 혁신 역량</a:t>
            </a:r>
          </a:p>
        </p:txBody>
      </p:sp>
      <p:sp>
        <p:nvSpPr>
          <p:cNvPr id="29701" name="Rectangle 2">
            <a:extLst>
              <a:ext uri="{FF2B5EF4-FFF2-40B4-BE49-F238E27FC236}">
                <a16:creationId xmlns:a16="http://schemas.microsoft.com/office/drawing/2014/main" id="{DD0F89EE-8FED-44F0-B295-740A0245D9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656" y="1143333"/>
            <a:ext cx="8499493" cy="5447645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/>
            <a:r>
              <a:rPr lang="ko-KR" altLang="en-US" sz="20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○ 지역 산업지구의 자동 </a:t>
            </a:r>
            <a:r>
              <a:rPr lang="ko-KR" altLang="en-US" sz="20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메카니즘</a:t>
            </a:r>
            <a:endParaRPr lang="en-US" altLang="ko-KR" sz="20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85750" indent="-285750" eaLnBrk="1" hangingPunct="1">
              <a:buFontTx/>
              <a:buChar char="-"/>
            </a:pPr>
            <a:r>
              <a:rPr lang="ko-KR" altLang="en-US" dirty="0">
                <a:latin typeface="+mn-ea"/>
                <a:ea typeface="+mn-ea"/>
              </a:rPr>
              <a:t>높은 생산의 전문화</a:t>
            </a:r>
            <a:endParaRPr lang="en-US" altLang="ko-KR" dirty="0">
              <a:latin typeface="+mn-ea"/>
              <a:ea typeface="+mn-ea"/>
            </a:endParaRPr>
          </a:p>
          <a:p>
            <a:pPr marL="285750" indent="-285750" eaLnBrk="1" hangingPunct="1">
              <a:buFontTx/>
              <a:buChar char="-"/>
            </a:pPr>
            <a:r>
              <a:rPr lang="ko-KR" altLang="en-US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지역기업들 간의 높은 분업</a:t>
            </a:r>
            <a:r>
              <a:rPr lang="en-US" altLang="ko-KR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상당히 높은 생산의 상호의존성</a:t>
            </a:r>
            <a:r>
              <a:rPr lang="en-US" altLang="ko-KR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종속성과 다름</a:t>
            </a:r>
            <a:r>
              <a:rPr lang="en-US" altLang="ko-KR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285750" indent="-285750" eaLnBrk="1" hangingPunct="1">
              <a:buFontTx/>
              <a:buChar char="-"/>
            </a:pPr>
            <a:r>
              <a:rPr lang="ko-KR" altLang="en-US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다수의 지역소기업</a:t>
            </a:r>
            <a:r>
              <a:rPr lang="en-US" altLang="ko-KR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(often</a:t>
            </a:r>
            <a:r>
              <a:rPr lang="ko-KR" altLang="en-US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천개 이상</a:t>
            </a:r>
            <a:r>
              <a:rPr lang="en-US" altLang="ko-KR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과 </a:t>
            </a:r>
            <a:r>
              <a:rPr lang="ko-KR" altLang="en-US" sz="17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리딩기업의</a:t>
            </a:r>
            <a:r>
              <a:rPr lang="ko-KR" altLang="en-US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부재</a:t>
            </a:r>
            <a:r>
              <a:rPr lang="en-US" altLang="ko-KR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생산시스템 내의 기업들의 높은 자율성</a:t>
            </a:r>
            <a:r>
              <a:rPr lang="en-US" altLang="ko-KR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en-US" altLang="ko-KR" sz="17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85750" indent="-285750" eaLnBrk="1" hangingPunct="1">
              <a:buFontTx/>
              <a:buChar char="-"/>
            </a:pPr>
            <a:r>
              <a:rPr lang="ko-KR" altLang="en-US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기업과 생산공장 수준의 고수준의 전문화</a:t>
            </a:r>
            <a:r>
              <a:rPr lang="en-US" altLang="ko-KR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각 </a:t>
            </a:r>
            <a:r>
              <a:rPr lang="ko-KR" altLang="en-US" sz="17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생생공정에서</a:t>
            </a:r>
            <a:r>
              <a:rPr lang="ko-KR" altLang="en-US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높은 규모의 경쟁 실현</a:t>
            </a:r>
            <a:r>
              <a:rPr lang="en-US" altLang="ko-KR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285750" indent="-285750" eaLnBrk="1" hangingPunct="1">
              <a:buFontTx/>
              <a:buChar char="-"/>
            </a:pPr>
            <a:r>
              <a:rPr lang="ko-KR" altLang="en-US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효율적인 정보의 소통과 흐름</a:t>
            </a:r>
            <a:r>
              <a:rPr lang="en-US" altLang="ko-KR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지식은 기업들의 공동 자산</a:t>
            </a:r>
            <a:r>
              <a:rPr lang="en-US" altLang="ko-KR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285750" indent="-285750" eaLnBrk="1" hangingPunct="1">
              <a:buFontTx/>
              <a:buChar char="-"/>
            </a:pPr>
            <a:r>
              <a:rPr lang="ko-KR" altLang="en-US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경제 주체들 간의 면대면 관계는 조직적</a:t>
            </a:r>
            <a:r>
              <a:rPr lang="en-US" altLang="ko-KR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기술적 개선과 정보의 확산 촉진</a:t>
            </a:r>
            <a:endParaRPr lang="en-US" altLang="ko-KR" sz="17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eaLnBrk="1" hangingPunct="1"/>
            <a:endParaRPr lang="en-US" altLang="ko-KR" sz="1200" b="1" dirty="0"/>
          </a:p>
          <a:p>
            <a:pPr eaLnBrk="1" hangingPunct="1"/>
            <a:r>
              <a:rPr lang="ko-KR" altLang="en-US" sz="20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○ 산업지구의 동적 모델</a:t>
            </a:r>
            <a:r>
              <a:rPr lang="en-US" altLang="ko-KR" sz="20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0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동적인 특징</a:t>
            </a:r>
            <a:r>
              <a:rPr lang="en-US" altLang="ko-KR" sz="20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0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공동체 기반</a:t>
            </a:r>
            <a:r>
              <a:rPr lang="en-US" altLang="ko-KR" sz="20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0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eaLnBrk="1" hangingPunct="1"/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① 지역내 소기업 간 분업의 증대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–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지역의 생산전문화와 관련되어 여러 생산지사와 보완적 부문의 참여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상호의존성은 부문내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부문 간에 관련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와 함께 기업들 간의 생산의 상호의존성 증가 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–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확산과 모방효과는 </a:t>
            </a:r>
            <a:r>
              <a:rPr lang="ko-KR" altLang="en-US" sz="16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의도치않게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기업간 지식확산과 지역시스템에서 결정적 다수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(critical mass)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를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낳음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eaLnBrk="1" hangingPunct="1"/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② 지역수준에서 지식과 기술적 숙련의 점진적 축적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외부경제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–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다른 지역과 비교하여 지역생산조직의 지역의 동적인 경쟁우위 유지</a:t>
            </a:r>
            <a:endParaRPr lang="en-US" altLang="ko-KR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eaLnBrk="1" hangingPunct="1"/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③ 신기업들의 높은 </a:t>
            </a:r>
            <a:r>
              <a:rPr lang="ko-KR" altLang="en-US" sz="16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창업률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–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사회혁신과 위험감수를 촉진하는 조직적 기업가적인 숙련의 생산과 재생산은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사회적 가치와 경제적 계산역량의 확산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높은 사회적 이동성에 의해 보완</a:t>
            </a:r>
            <a:endParaRPr lang="en-US" altLang="ko-KR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eaLnBrk="1" hangingPunct="1"/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④ 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지역경제시스템의 점증하는 복잡성은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신생산부문과 생산지사의 점진적 참여와 더불어 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전문화 부문과의 상호작용에 의해 직접 연계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자극되면서 지역사업시스템의 심화와 강화에 기여</a:t>
            </a:r>
            <a:endParaRPr lang="en-US" altLang="ko-KR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074" y="62532"/>
            <a:ext cx="827534" cy="746125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13FE8105-EA9B-4F99-9CF3-21BE410C91ED}"/>
              </a:ext>
            </a:extLst>
          </p:cNvPr>
          <p:cNvSpPr/>
          <p:nvPr/>
        </p:nvSpPr>
        <p:spPr>
          <a:xfrm>
            <a:off x="320656" y="116632"/>
            <a:ext cx="646331" cy="646331"/>
          </a:xfrm>
          <a:prstGeom prst="rect">
            <a:avLst/>
          </a:prstGeom>
          <a:solidFill>
            <a:srgbClr val="3678C0"/>
          </a:solidFill>
        </p:spPr>
        <p:txBody>
          <a:bodyPr wrap="none">
            <a:spAutoFit/>
          </a:bodyPr>
          <a:lstStyle/>
          <a:p>
            <a:pPr algn="ctr" eaLnBrk="1" latinLnBrk="1" hangingPunct="1">
              <a:defRPr/>
            </a:pPr>
            <a:r>
              <a:rPr lang="en-US" altLang="ko-KR" sz="3600" b="1" dirty="0">
                <a:ln w="17780" cmpd="sng">
                  <a:solidFill>
                    <a:srgbClr val="FFFFFF"/>
                  </a:solidFill>
                  <a:prstDash val="solid"/>
                  <a:miter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 scaled="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맑은 고딕"/>
                <a:ea typeface="맑은 고딕"/>
              </a:rPr>
              <a:t>Ⅵ</a:t>
            </a:r>
            <a:endParaRPr lang="ko-KR" altLang="en-US" sz="3600" b="1" dirty="0">
              <a:ln w="17780" cmpd="sng">
                <a:solidFill>
                  <a:srgbClr val="FFFFFF"/>
                </a:solidFill>
                <a:prstDash val="solid"/>
                <a:miter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 scaled="0"/>
              </a:gradFill>
              <a:effectLst>
                <a:outerShdw blurRad="50800" algn="tl" rotWithShape="0">
                  <a:srgbClr val="000000"/>
                </a:outerShdw>
              </a:effectLst>
              <a:latin typeface="굴림"/>
              <a:ea typeface="굴림"/>
            </a:endParaRPr>
          </a:p>
        </p:txBody>
      </p:sp>
    </p:spTree>
    <p:extLst>
      <p:ext uri="{BB962C8B-B14F-4D97-AF65-F5344CB8AC3E}">
        <p14:creationId xmlns:p14="http://schemas.microsoft.com/office/powerpoint/2010/main" val="3152908741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그룹 33">
            <a:extLst>
              <a:ext uri="{FF2B5EF4-FFF2-40B4-BE49-F238E27FC236}">
                <a16:creationId xmlns:a16="http://schemas.microsoft.com/office/drawing/2014/main" id="{7010645E-A23D-4787-BEA5-B9AAB1AA2206}"/>
              </a:ext>
            </a:extLst>
          </p:cNvPr>
          <p:cNvGrpSpPr>
            <a:grpSpLocks/>
          </p:cNvGrpSpPr>
          <p:nvPr/>
        </p:nvGrpSpPr>
        <p:grpSpPr bwMode="auto">
          <a:xfrm>
            <a:off x="611188" y="70503"/>
            <a:ext cx="7146925" cy="864095"/>
            <a:chOff x="1512895" y="1383286"/>
            <a:chExt cx="7147019" cy="721444"/>
          </a:xfrm>
        </p:grpSpPr>
        <p:pic>
          <p:nvPicPr>
            <p:cNvPr id="29702" name="Picture 28" descr="그림5 사본">
              <a:extLst>
                <a:ext uri="{FF2B5EF4-FFF2-40B4-BE49-F238E27FC236}">
                  <a16:creationId xmlns:a16="http://schemas.microsoft.com/office/drawing/2014/main" id="{4B114DB6-83B4-4062-B35B-ABAB2DA0DCEF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60" r="72000"/>
            <a:stretch>
              <a:fillRect/>
            </a:stretch>
          </p:blipFill>
          <p:spPr bwMode="auto">
            <a:xfrm>
              <a:off x="1512895" y="1383286"/>
              <a:ext cx="5202245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3" name="Picture 28" descr="그림5 사본">
              <a:extLst>
                <a:ext uri="{FF2B5EF4-FFF2-40B4-BE49-F238E27FC236}">
                  <a16:creationId xmlns:a16="http://schemas.microsoft.com/office/drawing/2014/main" id="{4F865C52-E710-406A-A993-21BDCA8826E7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90"/>
            <a:stretch>
              <a:fillRect/>
            </a:stretch>
          </p:blipFill>
          <p:spPr bwMode="auto">
            <a:xfrm>
              <a:off x="6715140" y="1384730"/>
              <a:ext cx="1944774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926116CF-2A06-40F0-A275-4806E263A84C}"/>
              </a:ext>
            </a:extLst>
          </p:cNvPr>
          <p:cNvSpPr>
            <a:spLocks noChangeArrowheads="1"/>
          </p:cNvSpPr>
          <p:nvPr/>
        </p:nvSpPr>
        <p:spPr>
          <a:xfrm>
            <a:off x="1116013" y="128091"/>
            <a:ext cx="7704137" cy="708522"/>
          </a:xfrm>
          <a:prstGeom prst="rect">
            <a:avLst/>
          </a:prstGeom>
        </p:spPr>
        <p:txBody>
          <a:bodyPr lIns="72000" anchor="ctr"/>
          <a:lstStyle/>
          <a:p>
            <a:pPr latinLnBrk="1">
              <a:defRPr/>
            </a:pP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  <a:cs typeface="Arial"/>
              </a:rPr>
              <a:t> 지역 소기업</a:t>
            </a:r>
            <a:r>
              <a:rPr lang="en-US" altLang="ko-KR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  <a:cs typeface="Arial"/>
              </a:rPr>
              <a:t>/</a:t>
            </a: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  <a:cs typeface="Arial"/>
              </a:rPr>
              <a:t>자영업 기반 산업지구 혁신 역량 </a:t>
            </a:r>
            <a:r>
              <a:rPr lang="en-US" altLang="ko-KR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  <a:cs typeface="Arial"/>
              </a:rPr>
              <a:t>-</a:t>
            </a:r>
            <a:r>
              <a:rPr lang="ko-KR" altLang="en-US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  <a:cs typeface="Arial"/>
              </a:rPr>
              <a:t> 내적 흡수역량</a:t>
            </a:r>
            <a:endParaRPr lang="ko-KR" altLang="en-US" sz="2400" b="1" spc="-150" dirty="0">
              <a:solidFill>
                <a:schemeClr val="bg1"/>
              </a:solidFill>
              <a:effectLst>
                <a:outerShdw blurRad="25400" dist="50800" dir="2700000" algn="tl">
                  <a:srgbClr val="0B0D33"/>
                </a:outerShdw>
              </a:effectLst>
              <a:latin typeface="+mn-ea"/>
              <a:ea typeface="+mn-ea"/>
              <a:cs typeface="Arial"/>
            </a:endParaRPr>
          </a:p>
        </p:txBody>
      </p:sp>
      <p:sp>
        <p:nvSpPr>
          <p:cNvPr id="29701" name="Rectangle 2">
            <a:extLst>
              <a:ext uri="{FF2B5EF4-FFF2-40B4-BE49-F238E27FC236}">
                <a16:creationId xmlns:a16="http://schemas.microsoft.com/office/drawing/2014/main" id="{DD0F89EE-8FED-44F0-B295-740A0245D9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313" y="974051"/>
            <a:ext cx="8424862" cy="5786199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/>
            <a:r>
              <a:rPr lang="ko-KR" altLang="en-US" sz="20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지역ㆍ조직</a:t>
            </a:r>
            <a:r>
              <a:rPr lang="en-US" altLang="ko-KR" sz="20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0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공동체</a:t>
            </a:r>
            <a:r>
              <a:rPr lang="en-US" altLang="ko-KR" sz="20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20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의 내적 </a:t>
            </a:r>
            <a:r>
              <a:rPr lang="ko-KR" altLang="en-US" sz="20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흡수역량</a:t>
            </a:r>
            <a:r>
              <a:rPr lang="en-US" altLang="ko-KR" sz="20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(absorptive capacity)</a:t>
            </a:r>
          </a:p>
          <a:p>
            <a:pPr algn="ctr" eaLnBrk="1" hangingPunct="1"/>
            <a:endParaRPr lang="en-US" altLang="ko-KR" sz="8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eaLnBrk="1" hangingPunct="1"/>
            <a:r>
              <a:rPr lang="ko-KR" altLang="en-US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○ 내부적 흡수역량이란</a:t>
            </a:r>
            <a:r>
              <a:rPr lang="en-US" altLang="ko-KR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</a:p>
          <a:p>
            <a:pPr eaLnBrk="1" hangingPunct="1"/>
            <a:r>
              <a:rPr lang="en-US" altLang="ko-KR" sz="1600" dirty="0"/>
              <a:t>- </a:t>
            </a:r>
            <a:r>
              <a:rPr lang="ko-KR" altLang="en-US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기업</a:t>
            </a:r>
            <a:r>
              <a:rPr lang="en-US" altLang="ko-KR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조직이 </a:t>
            </a:r>
            <a:r>
              <a:rPr lang="ko-KR" altLang="en-US" sz="17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외부지식</a:t>
            </a:r>
            <a:r>
              <a:rPr lang="en-US" altLang="ko-KR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경험의 획득 후 </a:t>
            </a:r>
            <a:r>
              <a:rPr lang="ko-KR" altLang="en-US" sz="17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자기화할</a:t>
            </a:r>
            <a:r>
              <a:rPr lang="ko-KR" altLang="en-US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수 있는 역량 </a:t>
            </a:r>
            <a:r>
              <a:rPr lang="en-US" altLang="ko-KR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하루 아침에 형성되지 않고 반복</a:t>
            </a:r>
            <a:r>
              <a:rPr lang="en-US" altLang="ko-KR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거듭된 경험</a:t>
            </a:r>
            <a:r>
              <a:rPr lang="en-US" altLang="ko-KR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학습을 통해서 축적</a:t>
            </a:r>
            <a:endParaRPr lang="en-US" altLang="ko-KR" sz="17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eaLnBrk="1" hangingPunct="1"/>
            <a:r>
              <a:rPr lang="en-US" altLang="ko-KR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조직</a:t>
            </a:r>
            <a:r>
              <a:rPr lang="en-US" altLang="ko-KR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기업</a:t>
            </a:r>
            <a:r>
              <a:rPr lang="en-US" altLang="ko-KR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)/</a:t>
            </a:r>
            <a:r>
              <a:rPr lang="ko-KR" altLang="en-US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지역이 스스로 전혀 새로운 것</a:t>
            </a:r>
            <a:r>
              <a:rPr lang="en-US" altLang="ko-KR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아이디어</a:t>
            </a:r>
            <a:r>
              <a:rPr lang="en-US" altLang="ko-KR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제품</a:t>
            </a:r>
            <a:r>
              <a:rPr lang="en-US" altLang="ko-KR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소재</a:t>
            </a:r>
            <a:r>
              <a:rPr lang="en-US" altLang="ko-KR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공정</a:t>
            </a:r>
            <a:r>
              <a:rPr lang="en-US" altLang="ko-KR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서비스 내용</a:t>
            </a:r>
            <a:r>
              <a:rPr lang="en-US" altLang="ko-KR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등의 창조는 매우 어렵고</a:t>
            </a:r>
            <a:r>
              <a:rPr lang="en-US" altLang="ko-KR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7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이따금만</a:t>
            </a:r>
            <a:r>
              <a:rPr lang="ko-KR" altLang="en-US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일어나며 대부분은 다른 나라</a:t>
            </a:r>
            <a:r>
              <a:rPr lang="en-US" altLang="ko-KR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지역</a:t>
            </a:r>
            <a:r>
              <a:rPr lang="en-US" altLang="ko-KR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조직</a:t>
            </a:r>
            <a:r>
              <a:rPr lang="en-US" altLang="ko-KR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기업</a:t>
            </a:r>
            <a:r>
              <a:rPr lang="en-US" altLang="ko-KR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 이미 앞서서 해 놓은 것을 배우고 익혀서 자신의 것으로 만드는 것부터 시작하게 되는데 여기에서 중요한 것이 학습능력</a:t>
            </a:r>
            <a:r>
              <a:rPr lang="en-US" altLang="ko-KR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7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흡수역량임</a:t>
            </a:r>
            <a:r>
              <a:rPr lang="en-US" altLang="ko-KR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eaLnBrk="1" hangingPunct="1"/>
            <a:r>
              <a:rPr lang="en-US" altLang="ko-KR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조직</a:t>
            </a:r>
            <a:r>
              <a:rPr lang="en-US" altLang="ko-KR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기업</a:t>
            </a:r>
            <a:r>
              <a:rPr lang="en-US" altLang="ko-KR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)/</a:t>
            </a:r>
            <a:r>
              <a:rPr lang="ko-KR" altLang="en-US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지역의 </a:t>
            </a:r>
            <a:r>
              <a:rPr lang="ko-KR" altLang="en-US" sz="17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혁신역량은</a:t>
            </a:r>
            <a:r>
              <a:rPr lang="ko-KR" altLang="en-US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창조적인 </a:t>
            </a:r>
            <a:r>
              <a:rPr lang="ko-KR" altLang="en-US" sz="17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역량이라기보다</a:t>
            </a:r>
            <a:r>
              <a:rPr lang="ko-KR" altLang="en-US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우리보다 앞선 </a:t>
            </a:r>
            <a:r>
              <a:rPr lang="ko-KR" altLang="en-US" sz="17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선진사례나</a:t>
            </a:r>
            <a:r>
              <a:rPr lang="ko-KR" altLang="en-US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경험들을 배우고 흡수하여 우리의 것으로 만드는 </a:t>
            </a:r>
            <a:r>
              <a:rPr lang="ko-KR" altLang="en-US" sz="17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흡수역량에</a:t>
            </a:r>
            <a:r>
              <a:rPr lang="ko-KR" altLang="en-US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의존하는 경우가 많음</a:t>
            </a:r>
            <a:r>
              <a:rPr lang="en-US" altLang="ko-KR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eaLnBrk="1" hangingPunct="1"/>
            <a:r>
              <a:rPr lang="en-US" altLang="ko-KR" sz="17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7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내적 흡수역량이란 지역이나 조직이 갖고 있는 내부 실력을 반영하는 것임</a:t>
            </a:r>
            <a:r>
              <a:rPr lang="en-US" altLang="ko-KR" sz="17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eaLnBrk="1" hangingPunct="1"/>
            <a:r>
              <a:rPr lang="en-US" altLang="ko-KR" sz="17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7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내부적인 실력의 축적이 없이는 지역</a:t>
            </a:r>
            <a:r>
              <a:rPr lang="en-US" altLang="ko-KR" sz="17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7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조직의 발전을 기대하기 어렵다는 것임</a:t>
            </a:r>
            <a:r>
              <a:rPr lang="en-US" altLang="ko-KR" sz="17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ko-KR" altLang="en-US" sz="17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</a:t>
            </a:r>
            <a:endParaRPr lang="ko-KR" altLang="en-US" sz="1600" b="1" dirty="0"/>
          </a:p>
          <a:p>
            <a:pPr eaLnBrk="1" hangingPunct="1"/>
            <a:endParaRPr lang="en-US" altLang="ko-KR" sz="1200" b="1" dirty="0"/>
          </a:p>
          <a:p>
            <a:pPr eaLnBrk="1" hangingPunct="1"/>
            <a:r>
              <a:rPr lang="ko-KR" altLang="en-US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○ 세 가지 방법의 </a:t>
            </a:r>
            <a:r>
              <a:rPr lang="ko-KR" altLang="en-US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외부지식과</a:t>
            </a:r>
            <a:r>
              <a:rPr lang="ko-KR" altLang="en-US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경험 학습</a:t>
            </a:r>
          </a:p>
          <a:p>
            <a:pPr eaLnBrk="1" hangingPunct="1"/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① 수동적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(passive)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학습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가만히 앉아서 다른 사람이 해 놓은 기술적 경영적 과정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(technical and managerial processes)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에 관한 지식이나 경험 등을 획득 </a:t>
            </a:r>
          </a:p>
          <a:p>
            <a:pPr eaLnBrk="1" hangingPunct="1"/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② 능동적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(active)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학습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직접 쫓아다니면서 벤치마킹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(bench-marking)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이나 배우려는 기업 다양한 능력을 보여주는 다양한 </a:t>
            </a:r>
            <a:r>
              <a:rPr lang="ko-KR" altLang="en-US" sz="16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지적능력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(competitor intelligence)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을 포괄하는 학습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eaLnBrk="1" hangingPunct="1"/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③ 상호적인 획득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(interactive):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다른 조직의 공개된 지식이나 기술이라는 ‘무엇이라는 지식’ 뿐만 아니라 생산과정과 </a:t>
            </a:r>
            <a:r>
              <a:rPr lang="ko-KR" altLang="en-US" sz="16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관리과정의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암묵적인 요소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(tacit components)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인 ‘ ‘어떻게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왜의 </a:t>
            </a:r>
            <a:r>
              <a:rPr lang="ko-KR" altLang="en-US" sz="16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지식’도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파악해서 획득할 수 있도록 함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074" y="128091"/>
            <a:ext cx="827534" cy="746125"/>
          </a:xfrm>
          <a:prstGeom prst="rect">
            <a:avLst/>
          </a:prstGeom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id="{13FE8105-EA9B-4F99-9CF3-21BE410C91ED}"/>
              </a:ext>
            </a:extLst>
          </p:cNvPr>
          <p:cNvSpPr/>
          <p:nvPr/>
        </p:nvSpPr>
        <p:spPr>
          <a:xfrm>
            <a:off x="346304" y="188555"/>
            <a:ext cx="595035" cy="584775"/>
          </a:xfrm>
          <a:prstGeom prst="rect">
            <a:avLst/>
          </a:prstGeom>
          <a:solidFill>
            <a:srgbClr val="3678C0"/>
          </a:solidFill>
        </p:spPr>
        <p:txBody>
          <a:bodyPr wrap="none">
            <a:spAutoFit/>
          </a:bodyPr>
          <a:lstStyle/>
          <a:p>
            <a:pPr algn="ctr" eaLnBrk="1" latinLnBrk="1" hangingPunct="1">
              <a:defRPr/>
            </a:pPr>
            <a:r>
              <a:rPr lang="en-US" altLang="ko-KR" sz="3200" b="1" dirty="0">
                <a:ln w="17780" cmpd="sng">
                  <a:solidFill>
                    <a:srgbClr val="FFFFFF"/>
                  </a:solidFill>
                  <a:prstDash val="solid"/>
                  <a:miter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 scaled="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맑은 고딕"/>
                <a:ea typeface="맑은 고딕"/>
              </a:rPr>
              <a:t>Ⅵ</a:t>
            </a:r>
            <a:endParaRPr lang="ko-KR" altLang="en-US" sz="3200" b="1" dirty="0">
              <a:ln w="17780" cmpd="sng">
                <a:solidFill>
                  <a:srgbClr val="FFFFFF"/>
                </a:solidFill>
                <a:prstDash val="solid"/>
                <a:miter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 scaled="0"/>
              </a:gradFill>
              <a:effectLst>
                <a:outerShdw blurRad="50800" algn="tl" rotWithShape="0">
                  <a:srgbClr val="000000"/>
                </a:outerShdw>
              </a:effectLst>
              <a:latin typeface="굴림"/>
              <a:ea typeface="굴림"/>
            </a:endParaRPr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>
            <a:extLst>
              <a:ext uri="{FF2B5EF4-FFF2-40B4-BE49-F238E27FC236}">
                <a16:creationId xmlns:a16="http://schemas.microsoft.com/office/drawing/2014/main" id="{BE0B933C-0E1A-4062-8999-B4B4186E1593}"/>
              </a:ext>
            </a:extLst>
          </p:cNvPr>
          <p:cNvSpPr>
            <a:spLocks noChangeArrowheads="1"/>
          </p:cNvSpPr>
          <p:nvPr/>
        </p:nvSpPr>
        <p:spPr>
          <a:xfrm>
            <a:off x="323850" y="1240066"/>
            <a:ext cx="8459788" cy="5139869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  <a:miter/>
          </a:ln>
          <a:effectLst/>
        </p:spPr>
        <p:txBody>
          <a:bodyPr anchor="ctr">
            <a:spAutoFit/>
          </a:bodyPr>
          <a:lstStyle/>
          <a:p>
            <a:pPr eaLnBrk="1" latinLnBrk="1" hangingPunct="1">
              <a:defRPr/>
            </a:pPr>
            <a:r>
              <a:rPr lang="ko-KR" altLang="en-US" sz="2000" b="1" dirty="0">
                <a:latin typeface="맑은 고딕"/>
                <a:ea typeface="맑은 고딕"/>
                <a:cs typeface="바탕"/>
              </a:rPr>
              <a:t>□</a:t>
            </a:r>
            <a:r>
              <a:rPr lang="ko-KR" altLang="en-US" sz="2000" b="1" dirty="0">
                <a:latin typeface="굴림"/>
                <a:ea typeface="굴림"/>
              </a:rPr>
              <a:t> </a:t>
            </a:r>
            <a:r>
              <a:rPr lang="ko-KR" altLang="en-US" sz="2100" b="1" dirty="0">
                <a:latin typeface="맑은 고딕"/>
                <a:ea typeface="맑은 고딕"/>
                <a:cs typeface="맑은 고딕"/>
              </a:rPr>
              <a:t>지역이나 조직의 </a:t>
            </a:r>
            <a:r>
              <a:rPr lang="ko-KR" altLang="en-US" sz="2100" b="1" dirty="0" err="1">
                <a:latin typeface="맑은 고딕"/>
                <a:ea typeface="맑은 고딕"/>
                <a:cs typeface="맑은 고딕"/>
              </a:rPr>
              <a:t>흡수역량의</a:t>
            </a:r>
            <a:r>
              <a:rPr lang="ko-KR" altLang="en-US" sz="2100" b="1" dirty="0">
                <a:latin typeface="맑은 고딕"/>
                <a:ea typeface="맑은 고딕"/>
                <a:cs typeface="맑은 고딕"/>
              </a:rPr>
              <a:t> 구성요소</a:t>
            </a:r>
            <a:r>
              <a:rPr lang="en-US" altLang="ko-KR" sz="2100" b="1" dirty="0">
                <a:latin typeface="맑은 고딕"/>
                <a:ea typeface="맑은 고딕"/>
                <a:cs typeface="맑은 고딕"/>
              </a:rPr>
              <a:t>(</a:t>
            </a:r>
            <a:r>
              <a:rPr lang="ko-KR" altLang="en-US" sz="2100" b="1" dirty="0">
                <a:latin typeface="맑은 고딕"/>
                <a:ea typeface="맑은 고딕"/>
                <a:cs typeface="맑은 고딕"/>
              </a:rPr>
              <a:t>세 가지 능력</a:t>
            </a:r>
            <a:r>
              <a:rPr lang="en-US" altLang="ko-KR" sz="2100" b="1" dirty="0">
                <a:latin typeface="맑은 고딕"/>
                <a:ea typeface="맑은 고딕"/>
                <a:cs typeface="맑은 고딕"/>
              </a:rPr>
              <a:t>)</a:t>
            </a:r>
            <a:endParaRPr lang="en-US" altLang="ko-KR" sz="2000" b="1" dirty="0">
              <a:latin typeface="굴림"/>
              <a:ea typeface="굴림"/>
            </a:endParaRPr>
          </a:p>
          <a:p>
            <a:pPr eaLnBrk="1" latinLnBrk="1" hangingPunct="1">
              <a:defRPr/>
            </a:pPr>
            <a:r>
              <a:rPr lang="ko-KR" altLang="en-US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◇새로운 외부 지식을 인식하고 가치를 알아볼 수 있는 능력</a:t>
            </a:r>
            <a:r>
              <a:rPr lang="en-US" altLang="ko-KR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  <a:p>
            <a:pPr marL="285750" indent="-285750" eaLnBrk="1" latinLnBrk="1" hangingPunct="1">
              <a:buFontTx/>
              <a:buChar char="-"/>
              <a:defRPr/>
            </a:pPr>
            <a:r>
              <a:rPr lang="ko-KR" altLang="en-US" sz="1600" dirty="0">
                <a:latin typeface="+mn-ea"/>
                <a:ea typeface="+mn-ea"/>
                <a:cs typeface="맑은 고딕"/>
              </a:rPr>
              <a:t>스스로가 </a:t>
            </a:r>
            <a:r>
              <a:rPr lang="ko-KR" altLang="en-US" sz="1600" dirty="0" err="1">
                <a:latin typeface="+mn-ea"/>
                <a:ea typeface="+mn-ea"/>
                <a:cs typeface="맑은 고딕"/>
              </a:rPr>
              <a:t>외부조직</a:t>
            </a:r>
            <a:r>
              <a:rPr lang="en-US" altLang="ko-KR" sz="1600" dirty="0">
                <a:latin typeface="+mn-ea"/>
                <a:ea typeface="+mn-ea"/>
                <a:cs typeface="맑은 고딕"/>
              </a:rPr>
              <a:t>(</a:t>
            </a:r>
            <a:r>
              <a:rPr lang="ko-KR" altLang="en-US" sz="1600" dirty="0">
                <a:latin typeface="+mn-ea"/>
                <a:ea typeface="+mn-ea"/>
                <a:cs typeface="맑은 고딕"/>
              </a:rPr>
              <a:t>기업</a:t>
            </a:r>
            <a:r>
              <a:rPr lang="en-US" altLang="ko-KR" sz="1600" dirty="0">
                <a:latin typeface="+mn-ea"/>
                <a:ea typeface="+mn-ea"/>
                <a:cs typeface="맑은 고딕"/>
              </a:rPr>
              <a:t>)</a:t>
            </a:r>
            <a:r>
              <a:rPr lang="ko-KR" altLang="en-US" sz="1600" dirty="0">
                <a:latin typeface="+mn-ea"/>
                <a:ea typeface="+mn-ea"/>
                <a:cs typeface="맑은 고딕"/>
              </a:rPr>
              <a:t>의 새로운 지식에 대한 </a:t>
            </a:r>
            <a:r>
              <a:rPr lang="ko-KR" altLang="en-US" sz="1600" dirty="0" err="1">
                <a:latin typeface="+mn-ea"/>
                <a:ea typeface="+mn-ea"/>
                <a:cs typeface="맑은 고딕"/>
              </a:rPr>
              <a:t>기반지식</a:t>
            </a:r>
            <a:r>
              <a:rPr lang="en-US" altLang="ko-KR" sz="1600" dirty="0">
                <a:latin typeface="+mn-ea"/>
                <a:ea typeface="+mn-ea"/>
                <a:cs typeface="맑은 고딕"/>
              </a:rPr>
              <a:t>(</a:t>
            </a:r>
            <a:r>
              <a:rPr lang="ko-KR" altLang="en-US" sz="1600" dirty="0">
                <a:latin typeface="+mn-ea"/>
                <a:ea typeface="+mn-ea"/>
                <a:cs typeface="맑은 고딕"/>
              </a:rPr>
              <a:t>과학적</a:t>
            </a:r>
            <a:r>
              <a:rPr lang="en-US" altLang="ko-KR" sz="1600" dirty="0">
                <a:latin typeface="+mn-ea"/>
                <a:ea typeface="+mn-ea"/>
                <a:cs typeface="맑은 고딕"/>
              </a:rPr>
              <a:t>, </a:t>
            </a:r>
            <a:r>
              <a:rPr lang="ko-KR" altLang="en-US" sz="1600" dirty="0">
                <a:latin typeface="+mn-ea"/>
                <a:ea typeface="+mn-ea"/>
                <a:cs typeface="맑은 고딕"/>
              </a:rPr>
              <a:t>기술적</a:t>
            </a:r>
            <a:r>
              <a:rPr lang="en-US" altLang="ko-KR" sz="1600" dirty="0">
                <a:latin typeface="+mn-ea"/>
                <a:ea typeface="+mn-ea"/>
                <a:cs typeface="맑은 고딕"/>
              </a:rPr>
              <a:t>, </a:t>
            </a:r>
            <a:r>
              <a:rPr lang="ko-KR" altLang="en-US" sz="1600" dirty="0">
                <a:latin typeface="+mn-ea"/>
                <a:ea typeface="+mn-ea"/>
                <a:cs typeface="맑은 고딕"/>
              </a:rPr>
              <a:t>학문적 지식</a:t>
            </a:r>
            <a:r>
              <a:rPr lang="en-US" altLang="ko-KR" sz="1600" dirty="0">
                <a:latin typeface="+mn-ea"/>
                <a:ea typeface="+mn-ea"/>
                <a:cs typeface="맑은 고딕"/>
              </a:rPr>
              <a:t>( ‘know what’)</a:t>
            </a:r>
            <a:r>
              <a:rPr lang="ko-KR" altLang="en-US" sz="1600" dirty="0">
                <a:latin typeface="+mn-ea"/>
                <a:ea typeface="+mn-ea"/>
                <a:cs typeface="맑은 고딕"/>
              </a:rPr>
              <a:t>이 있어야 새로운 </a:t>
            </a:r>
            <a:r>
              <a:rPr lang="ko-KR" altLang="en-US" sz="1600" dirty="0" err="1">
                <a:latin typeface="+mn-ea"/>
                <a:ea typeface="+mn-ea"/>
                <a:cs typeface="맑은 고딕"/>
              </a:rPr>
              <a:t>외부지식을</a:t>
            </a:r>
            <a:r>
              <a:rPr lang="ko-KR" altLang="en-US" sz="1600" dirty="0">
                <a:latin typeface="+mn-ea"/>
                <a:ea typeface="+mn-ea"/>
                <a:cs typeface="맑은 고딕"/>
              </a:rPr>
              <a:t> 인식하고 새로운 지식의 가치 평가를 할 수 있음</a:t>
            </a:r>
          </a:p>
          <a:p>
            <a:pPr marL="285750" indent="-285750" eaLnBrk="1" latinLnBrk="1" hangingPunct="1">
              <a:buFontTx/>
              <a:buChar char="-"/>
              <a:defRPr/>
            </a:pPr>
            <a:r>
              <a:rPr lang="ko-KR" altLang="en-US" sz="1600" dirty="0">
                <a:latin typeface="+mn-ea"/>
                <a:ea typeface="+mn-ea"/>
                <a:cs typeface="맑은 고딕"/>
              </a:rPr>
              <a:t>이것은 ‘아는 것만큼 </a:t>
            </a:r>
            <a:r>
              <a:rPr lang="ko-KR" altLang="en-US" sz="1600" dirty="0" err="1">
                <a:latin typeface="+mn-ea"/>
                <a:ea typeface="+mn-ea"/>
                <a:cs typeface="맑은 고딕"/>
              </a:rPr>
              <a:t>보인다’거나</a:t>
            </a:r>
            <a:r>
              <a:rPr lang="ko-KR" altLang="en-US" sz="1600" dirty="0">
                <a:latin typeface="+mn-ea"/>
                <a:ea typeface="+mn-ea"/>
                <a:cs typeface="맑은 고딕"/>
              </a:rPr>
              <a:t> ‘사전기반지식의 중요성</a:t>
            </a:r>
            <a:r>
              <a:rPr lang="en-US" altLang="ko-KR" sz="1600" dirty="0">
                <a:latin typeface="+mn-ea"/>
                <a:ea typeface="+mn-ea"/>
                <a:cs typeface="맑은 고딕"/>
              </a:rPr>
              <a:t>, </a:t>
            </a:r>
            <a:r>
              <a:rPr lang="ko-KR" altLang="en-US" sz="1600" dirty="0">
                <a:latin typeface="+mn-ea"/>
                <a:ea typeface="+mn-ea"/>
                <a:cs typeface="맑은 고딕"/>
              </a:rPr>
              <a:t>무언가를 해 </a:t>
            </a:r>
            <a:r>
              <a:rPr lang="ko-KR" altLang="en-US" sz="1600" dirty="0" err="1">
                <a:latin typeface="+mn-ea"/>
                <a:ea typeface="+mn-ea"/>
                <a:cs typeface="맑은 고딕"/>
              </a:rPr>
              <a:t>보려했던</a:t>
            </a:r>
            <a:r>
              <a:rPr lang="ko-KR" altLang="en-US" sz="1600" dirty="0">
                <a:latin typeface="+mn-ea"/>
                <a:ea typeface="+mn-ea"/>
                <a:cs typeface="맑은 고딕"/>
              </a:rPr>
              <a:t> 경험</a:t>
            </a:r>
            <a:r>
              <a:rPr lang="en-US" altLang="ko-KR" sz="1600" dirty="0">
                <a:latin typeface="+mn-ea"/>
                <a:ea typeface="+mn-ea"/>
                <a:cs typeface="맑은 고딕"/>
              </a:rPr>
              <a:t>, </a:t>
            </a:r>
            <a:r>
              <a:rPr lang="ko-KR" altLang="en-US" sz="1600" dirty="0">
                <a:latin typeface="+mn-ea"/>
                <a:ea typeface="+mn-ea"/>
                <a:cs typeface="맑은 고딕"/>
              </a:rPr>
              <a:t>노력이 있을 때 더 빨리 </a:t>
            </a:r>
            <a:r>
              <a:rPr lang="ko-KR" altLang="en-US" sz="1600" dirty="0" err="1">
                <a:latin typeface="+mn-ea"/>
                <a:ea typeface="+mn-ea"/>
                <a:cs typeface="맑은 고딕"/>
              </a:rPr>
              <a:t>외부지식</a:t>
            </a:r>
            <a:r>
              <a:rPr lang="ko-KR" altLang="en-US" sz="1600" dirty="0">
                <a:latin typeface="+mn-ea"/>
                <a:ea typeface="+mn-ea"/>
                <a:cs typeface="맑은 고딕"/>
              </a:rPr>
              <a:t> 중 </a:t>
            </a:r>
            <a:r>
              <a:rPr lang="ko-KR" altLang="en-US" sz="1600" dirty="0" err="1">
                <a:latin typeface="+mn-ea"/>
                <a:ea typeface="+mn-ea"/>
                <a:cs typeface="맑은 고딕"/>
              </a:rPr>
              <a:t>가치있는</a:t>
            </a:r>
            <a:r>
              <a:rPr lang="ko-KR" altLang="en-US" sz="1600" dirty="0">
                <a:latin typeface="+mn-ea"/>
                <a:ea typeface="+mn-ea"/>
                <a:cs typeface="맑은 고딕"/>
              </a:rPr>
              <a:t> 지식을 선별하고 </a:t>
            </a:r>
            <a:r>
              <a:rPr lang="ko-KR" altLang="en-US" sz="1600" dirty="0" err="1">
                <a:latin typeface="+mn-ea"/>
                <a:ea typeface="+mn-ea"/>
                <a:cs typeface="맑은 고딕"/>
              </a:rPr>
              <a:t>흡수가능</a:t>
            </a:r>
            <a:endParaRPr lang="en-US" altLang="ko-KR" sz="1600" dirty="0">
              <a:latin typeface="+mn-ea"/>
              <a:ea typeface="+mn-ea"/>
              <a:cs typeface="맑은 고딕"/>
            </a:endParaRPr>
          </a:p>
          <a:p>
            <a:pPr marL="285750" indent="-285750" eaLnBrk="1" latinLnBrk="1" hangingPunct="1">
              <a:buFontTx/>
              <a:buChar char="-"/>
              <a:defRPr/>
            </a:pPr>
            <a:endParaRPr lang="ko-KR" altLang="en-US" sz="1000" b="1" dirty="0">
              <a:latin typeface="맑은 고딕"/>
              <a:ea typeface="맑은 고딕"/>
              <a:cs typeface="맑은 고딕"/>
            </a:endParaRPr>
          </a:p>
          <a:p>
            <a:pPr eaLnBrk="1" latinLnBrk="1" hangingPunct="1">
              <a:defRPr/>
            </a:pPr>
            <a:r>
              <a:rPr lang="ko-KR" altLang="en-US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◇새로운 </a:t>
            </a:r>
            <a:r>
              <a:rPr lang="ko-KR" altLang="en-US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외부지식을</a:t>
            </a:r>
            <a:r>
              <a:rPr lang="ko-KR" altLang="en-US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자신의 것으로 동화시킬 수 있는 능력</a:t>
            </a:r>
            <a:r>
              <a:rPr lang="en-US" altLang="ko-KR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  <a:p>
            <a:pPr marL="285750" indent="-285750" eaLnBrk="1" latinLnBrk="1" hangingPunct="1">
              <a:buFontTx/>
              <a:buChar char="-"/>
              <a:defRPr/>
            </a:pPr>
            <a:r>
              <a:rPr lang="ko-KR" altLang="en-US" sz="1600" dirty="0">
                <a:latin typeface="+mn-ea"/>
                <a:ea typeface="+mn-ea"/>
                <a:cs typeface="맑은 고딕"/>
              </a:rPr>
              <a:t>배우려는 조직</a:t>
            </a:r>
            <a:r>
              <a:rPr lang="en-US" altLang="ko-KR" sz="1600" dirty="0">
                <a:latin typeface="+mn-ea"/>
                <a:ea typeface="+mn-ea"/>
                <a:cs typeface="맑은 고딕"/>
              </a:rPr>
              <a:t>(</a:t>
            </a:r>
            <a:r>
              <a:rPr lang="ko-KR" altLang="en-US" sz="1600" dirty="0">
                <a:latin typeface="+mn-ea"/>
                <a:ea typeface="+mn-ea"/>
                <a:cs typeface="맑은 고딕"/>
              </a:rPr>
              <a:t>기업</a:t>
            </a:r>
            <a:r>
              <a:rPr lang="en-US" altLang="ko-KR" sz="1600" dirty="0">
                <a:latin typeface="+mn-ea"/>
                <a:ea typeface="+mn-ea"/>
                <a:cs typeface="맑은 고딕"/>
              </a:rPr>
              <a:t>)</a:t>
            </a:r>
            <a:r>
              <a:rPr lang="ko-KR" altLang="en-US" sz="1600" dirty="0">
                <a:latin typeface="+mn-ea"/>
                <a:ea typeface="+mn-ea"/>
                <a:cs typeface="맑은 고딕"/>
              </a:rPr>
              <a:t>이 외부 조직</a:t>
            </a:r>
            <a:r>
              <a:rPr lang="en-US" altLang="ko-KR" sz="1600" dirty="0">
                <a:latin typeface="+mn-ea"/>
                <a:ea typeface="+mn-ea"/>
                <a:cs typeface="맑은 고딕"/>
              </a:rPr>
              <a:t>(</a:t>
            </a:r>
            <a:r>
              <a:rPr lang="ko-KR" altLang="en-US" sz="1600" dirty="0">
                <a:latin typeface="+mn-ea"/>
                <a:ea typeface="+mn-ea"/>
                <a:cs typeface="맑은 고딕"/>
              </a:rPr>
              <a:t>기업</a:t>
            </a:r>
            <a:r>
              <a:rPr lang="en-US" altLang="ko-KR" sz="1600" dirty="0">
                <a:latin typeface="+mn-ea"/>
                <a:ea typeface="+mn-ea"/>
                <a:cs typeface="맑은 고딕"/>
              </a:rPr>
              <a:t>)</a:t>
            </a:r>
            <a:r>
              <a:rPr lang="ko-KR" altLang="en-US" sz="1600" dirty="0">
                <a:latin typeface="+mn-ea"/>
                <a:ea typeface="+mn-ea"/>
                <a:cs typeface="맑은 고딕"/>
              </a:rPr>
              <a:t>의 암묵적인 지식창출 시스템과 유사한 시스템을 갖고 있어야 가능한데</a:t>
            </a:r>
            <a:r>
              <a:rPr lang="en-US" altLang="ko-KR" sz="1600" dirty="0">
                <a:latin typeface="+mn-ea"/>
                <a:ea typeface="+mn-ea"/>
                <a:cs typeface="맑은 고딕"/>
              </a:rPr>
              <a:t>, </a:t>
            </a:r>
            <a:r>
              <a:rPr lang="ko-KR" altLang="en-US" sz="1600" dirty="0">
                <a:latin typeface="+mn-ea"/>
                <a:ea typeface="+mn-ea"/>
                <a:cs typeface="맑은 고딕"/>
              </a:rPr>
              <a:t>즉 지식을 어떻게 획득하고</a:t>
            </a:r>
            <a:r>
              <a:rPr lang="en-US" altLang="ko-KR" sz="1600" dirty="0">
                <a:latin typeface="+mn-ea"/>
                <a:ea typeface="+mn-ea"/>
                <a:cs typeface="맑은 고딕"/>
              </a:rPr>
              <a:t>, </a:t>
            </a:r>
            <a:r>
              <a:rPr lang="ko-KR" altLang="en-US" sz="1600" dirty="0">
                <a:latin typeface="+mn-ea"/>
                <a:ea typeface="+mn-ea"/>
                <a:cs typeface="맑은 고딕"/>
              </a:rPr>
              <a:t>저장하며 전환하는지에 관한 시스템을 갖추고 있어야 할 것을 요구하고 있음</a:t>
            </a:r>
            <a:r>
              <a:rPr lang="en-US" altLang="ko-KR" sz="1600" dirty="0">
                <a:latin typeface="+mn-ea"/>
                <a:ea typeface="+mn-ea"/>
                <a:cs typeface="맑은 고딕"/>
              </a:rPr>
              <a:t>. </a:t>
            </a:r>
            <a:endParaRPr lang="en-US" altLang="ko-KR" sz="1600" dirty="0">
              <a:latin typeface="+mn-ea"/>
              <a:ea typeface="+mn-ea"/>
            </a:endParaRPr>
          </a:p>
          <a:p>
            <a:pPr marL="285750" indent="-285750" eaLnBrk="1" latinLnBrk="1" hangingPunct="1">
              <a:buFontTx/>
              <a:buChar char="-"/>
              <a:defRPr/>
            </a:pPr>
            <a:endParaRPr lang="ko-KR" altLang="en-US" sz="1000" dirty="0">
              <a:latin typeface="굴림"/>
              <a:ea typeface="굴림"/>
            </a:endParaRPr>
          </a:p>
          <a:p>
            <a:pPr eaLnBrk="1" latinLnBrk="1" hangingPunct="1">
              <a:defRPr/>
            </a:pPr>
            <a:r>
              <a:rPr lang="ko-KR" altLang="en-US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◇ 새로운 </a:t>
            </a:r>
            <a:r>
              <a:rPr lang="ko-KR" altLang="en-US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외부지식을</a:t>
            </a:r>
            <a:r>
              <a:rPr lang="ko-KR" altLang="en-US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상업화할 수 있는 능력</a:t>
            </a:r>
            <a:r>
              <a:rPr lang="en-US" altLang="ko-KR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  <a:p>
            <a:pPr marL="285750" indent="-285750" eaLnBrk="1" latinLnBrk="1" hangingPunct="1">
              <a:buFontTx/>
              <a:buChar char="-"/>
              <a:defRPr/>
            </a:pPr>
            <a:r>
              <a:rPr lang="ko-KR" altLang="en-US" sz="1500" dirty="0">
                <a:latin typeface="+mj-lt"/>
                <a:ea typeface="맑은 고딕"/>
                <a:cs typeface="맑은 고딕"/>
              </a:rPr>
              <a:t>배우려는 조직</a:t>
            </a:r>
            <a:r>
              <a:rPr lang="en-US" altLang="ko-KR" sz="1500" dirty="0">
                <a:latin typeface="+mj-lt"/>
                <a:ea typeface="맑은 고딕"/>
                <a:cs typeface="맑은 고딕"/>
              </a:rPr>
              <a:t>(</a:t>
            </a:r>
            <a:r>
              <a:rPr lang="ko-KR" altLang="en-US" sz="1500" dirty="0">
                <a:latin typeface="+mj-lt"/>
                <a:ea typeface="맑은 고딕"/>
                <a:cs typeface="맑은 고딕"/>
              </a:rPr>
              <a:t>기업</a:t>
            </a:r>
            <a:r>
              <a:rPr lang="en-US" altLang="ko-KR" sz="1500" dirty="0">
                <a:latin typeface="+mj-lt"/>
                <a:ea typeface="맑은 고딕"/>
                <a:cs typeface="맑은 고딕"/>
              </a:rPr>
              <a:t>)</a:t>
            </a:r>
            <a:r>
              <a:rPr lang="ko-KR" altLang="en-US" sz="1500" dirty="0">
                <a:latin typeface="+mj-lt"/>
                <a:ea typeface="맑은 고딕"/>
                <a:cs typeface="맑은 고딕"/>
              </a:rPr>
              <a:t>이 외부 조직의 상업적 목표와 유사성을 갖고 있어서 문제해결</a:t>
            </a:r>
            <a:r>
              <a:rPr lang="en-US" altLang="ko-KR" sz="1500" dirty="0">
                <a:latin typeface="+mj-lt"/>
                <a:ea typeface="맑은 고딕"/>
                <a:cs typeface="맑은 고딕"/>
              </a:rPr>
              <a:t>, </a:t>
            </a:r>
            <a:r>
              <a:rPr lang="ko-KR" altLang="en-US" sz="1500" dirty="0" err="1">
                <a:latin typeface="+mj-lt"/>
                <a:ea typeface="맑은 고딕"/>
                <a:cs typeface="맑은 고딕"/>
              </a:rPr>
              <a:t>프로젝트등</a:t>
            </a:r>
            <a:r>
              <a:rPr lang="ko-KR" altLang="en-US" sz="1500" dirty="0">
                <a:latin typeface="+mj-lt"/>
                <a:ea typeface="맑은 고딕"/>
                <a:cs typeface="맑은 고딕"/>
              </a:rPr>
              <a:t> 차원에 있어서 유사한경험이 많을수록 </a:t>
            </a:r>
            <a:r>
              <a:rPr lang="ko-KR" altLang="en-US" sz="1500" dirty="0" err="1">
                <a:latin typeface="+mj-lt"/>
                <a:ea typeface="맑은 고딕"/>
                <a:cs typeface="맑은 고딕"/>
              </a:rPr>
              <a:t>외부조직으로부터</a:t>
            </a:r>
            <a:r>
              <a:rPr lang="ko-KR" altLang="en-US" sz="1500" dirty="0">
                <a:latin typeface="+mj-lt"/>
                <a:ea typeface="맑은 고딕"/>
                <a:cs typeface="맑은 고딕"/>
              </a:rPr>
              <a:t> 흡수한지식을 쉽게 상업화 시킬 수 있음</a:t>
            </a:r>
            <a:r>
              <a:rPr lang="en-US" altLang="ko-KR" sz="1600" dirty="0">
                <a:latin typeface="+mj-lt"/>
                <a:ea typeface="맑은 고딕"/>
                <a:cs typeface="맑은 고딕"/>
              </a:rPr>
              <a:t>. </a:t>
            </a:r>
            <a:endParaRPr lang="en-US" altLang="ko-KR" sz="1600" dirty="0">
              <a:latin typeface="+mj-lt"/>
              <a:ea typeface="굴림"/>
            </a:endParaRPr>
          </a:p>
          <a:p>
            <a:pPr eaLnBrk="1" latinLnBrk="1" hangingPunct="1">
              <a:defRPr/>
            </a:pPr>
            <a:endParaRPr lang="en-US" altLang="ko-KR" sz="1100" dirty="0">
              <a:latin typeface="굴림"/>
              <a:ea typeface="굴림"/>
            </a:endParaRPr>
          </a:p>
          <a:p>
            <a:pPr eaLnBrk="1" latinLnBrk="1" hangingPunct="1">
              <a:defRPr/>
            </a:pPr>
            <a:r>
              <a:rPr lang="en-US" altLang="ko-KR" sz="1600" dirty="0">
                <a:latin typeface="굴림"/>
                <a:ea typeface="굴림"/>
              </a:rPr>
              <a:t>○</a:t>
            </a:r>
            <a:r>
              <a:rPr lang="en-US" altLang="ko-KR" sz="1600" b="1" dirty="0">
                <a:latin typeface="맑은 고딕"/>
                <a:ea typeface="맑은 고딕"/>
                <a:cs typeface="맑은 고딕"/>
              </a:rPr>
              <a:t> </a:t>
            </a:r>
            <a:r>
              <a:rPr lang="ko-KR" altLang="en-US" sz="1600" b="1" dirty="0" err="1">
                <a:latin typeface="맑은 고딕"/>
                <a:ea typeface="맑은 고딕"/>
                <a:cs typeface="맑은 고딕"/>
              </a:rPr>
              <a:t>외부지식의</a:t>
            </a:r>
            <a:r>
              <a:rPr lang="ko-KR" altLang="en-US" sz="1600" b="1" dirty="0">
                <a:latin typeface="맑은 고딕"/>
                <a:ea typeface="맑은 고딕"/>
                <a:cs typeface="맑은 고딕"/>
              </a:rPr>
              <a:t> 흡수는 아무 조직에서나 이루어지는 것이 아니라 지식이나 경험의 유사성</a:t>
            </a:r>
            <a:r>
              <a:rPr lang="en-US" altLang="ko-KR" sz="1600" b="1" dirty="0">
                <a:latin typeface="맑은 고딕"/>
                <a:ea typeface="맑은 고딕"/>
                <a:cs typeface="맑은 고딕"/>
              </a:rPr>
              <a:t>, </a:t>
            </a:r>
            <a:r>
              <a:rPr lang="ko-KR" altLang="en-US" sz="1600" b="1" dirty="0">
                <a:latin typeface="맑은 고딕"/>
                <a:ea typeface="맑은 고딕"/>
                <a:cs typeface="맑은 고딕"/>
              </a:rPr>
              <a:t>지식가공시스템의 유사성</a:t>
            </a:r>
            <a:r>
              <a:rPr lang="en-US" altLang="ko-KR" sz="1600" b="1" dirty="0">
                <a:latin typeface="맑은 고딕"/>
                <a:ea typeface="맑은 고딕"/>
                <a:cs typeface="맑은 고딕"/>
              </a:rPr>
              <a:t>, </a:t>
            </a:r>
            <a:r>
              <a:rPr lang="ko-KR" altLang="en-US" sz="1600" b="1" dirty="0">
                <a:latin typeface="맑은 고딕"/>
                <a:ea typeface="맑은 고딕"/>
                <a:cs typeface="맑은 고딕"/>
              </a:rPr>
              <a:t>지역이나 기업의 조직구조와 관행의 유사성에 따라 그리고 특히 같은 </a:t>
            </a:r>
            <a:r>
              <a:rPr lang="ko-KR" altLang="en-US" sz="1600" b="1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산업ㆍ업종의</a:t>
            </a:r>
            <a:r>
              <a:rPr lang="ko-KR" altLang="en-US" sz="1600" b="1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유사한 직종</a:t>
            </a:r>
            <a:r>
              <a:rPr lang="en-US" altLang="ko-KR" sz="1600" b="1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, </a:t>
            </a:r>
            <a:r>
              <a:rPr lang="ko-KR" altLang="en-US" sz="1600" b="1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제품군</a:t>
            </a:r>
            <a:r>
              <a:rPr lang="en-US" altLang="ko-KR" sz="1600" b="1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, </a:t>
            </a:r>
            <a:r>
              <a:rPr lang="ko-KR" altLang="en-US" sz="1600" b="1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서비스군</a:t>
            </a:r>
            <a:r>
              <a:rPr lang="ko-KR" altLang="en-US" sz="1600" b="1" dirty="0">
                <a:latin typeface="맑은 고딕"/>
                <a:ea typeface="맑은 고딕"/>
                <a:cs typeface="맑은 고딕"/>
              </a:rPr>
              <a:t>에서 가장 빠르고 쉽게 이루어질 수 있음</a:t>
            </a:r>
            <a:r>
              <a:rPr lang="en-US" altLang="ko-KR" sz="1600" b="1" dirty="0">
                <a:latin typeface="맑은 고딕"/>
                <a:ea typeface="맑은 고딕"/>
                <a:cs typeface="맑은 고딕"/>
              </a:rPr>
              <a:t>. </a:t>
            </a:r>
          </a:p>
        </p:txBody>
      </p:sp>
      <p:grpSp>
        <p:nvGrpSpPr>
          <p:cNvPr id="30723" name="그룹 33">
            <a:extLst>
              <a:ext uri="{FF2B5EF4-FFF2-40B4-BE49-F238E27FC236}">
                <a16:creationId xmlns:a16="http://schemas.microsoft.com/office/drawing/2014/main" id="{9D6BBACB-C484-4AE7-B34A-933601F0136D}"/>
              </a:ext>
            </a:extLst>
          </p:cNvPr>
          <p:cNvGrpSpPr>
            <a:grpSpLocks/>
          </p:cNvGrpSpPr>
          <p:nvPr/>
        </p:nvGrpSpPr>
        <p:grpSpPr bwMode="auto">
          <a:xfrm>
            <a:off x="611188" y="130175"/>
            <a:ext cx="7146925" cy="777875"/>
            <a:chOff x="1512895" y="1383286"/>
            <a:chExt cx="7147019" cy="721444"/>
          </a:xfrm>
        </p:grpSpPr>
        <p:pic>
          <p:nvPicPr>
            <p:cNvPr id="30726" name="Picture 28" descr="그림5 사본">
              <a:extLst>
                <a:ext uri="{FF2B5EF4-FFF2-40B4-BE49-F238E27FC236}">
                  <a16:creationId xmlns:a16="http://schemas.microsoft.com/office/drawing/2014/main" id="{C7135667-7AB2-4F69-9AF4-5B4EED4A5787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60" r="72000"/>
            <a:stretch>
              <a:fillRect/>
            </a:stretch>
          </p:blipFill>
          <p:spPr bwMode="auto">
            <a:xfrm>
              <a:off x="1512895" y="1383286"/>
              <a:ext cx="5202245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27" name="Picture 28" descr="그림5 사본">
              <a:extLst>
                <a:ext uri="{FF2B5EF4-FFF2-40B4-BE49-F238E27FC236}">
                  <a16:creationId xmlns:a16="http://schemas.microsoft.com/office/drawing/2014/main" id="{E7BB215C-BC29-4CB5-AE7C-8BC2B175FA3B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90"/>
            <a:stretch>
              <a:fillRect/>
            </a:stretch>
          </p:blipFill>
          <p:spPr bwMode="auto">
            <a:xfrm>
              <a:off x="6715140" y="1384730"/>
              <a:ext cx="1944774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" name="Rectangle 5">
            <a:extLst>
              <a:ext uri="{FF2B5EF4-FFF2-40B4-BE49-F238E27FC236}">
                <a16:creationId xmlns:a16="http://schemas.microsoft.com/office/drawing/2014/main" id="{9066B173-CB19-4052-A866-1B3B68754218}"/>
              </a:ext>
            </a:extLst>
          </p:cNvPr>
          <p:cNvSpPr>
            <a:spLocks noChangeArrowheads="1"/>
          </p:cNvSpPr>
          <p:nvPr/>
        </p:nvSpPr>
        <p:spPr>
          <a:xfrm>
            <a:off x="1116013" y="161925"/>
            <a:ext cx="7704137" cy="674688"/>
          </a:xfrm>
          <a:prstGeom prst="rect">
            <a:avLst/>
          </a:prstGeom>
        </p:spPr>
        <p:txBody>
          <a:bodyPr lIns="72000" anchor="ctr"/>
          <a:lstStyle/>
          <a:p>
            <a:pPr latinLnBrk="1">
              <a:defRPr/>
            </a:pP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  <a:cs typeface="Arial"/>
              </a:rPr>
              <a:t> 지역 소기업</a:t>
            </a:r>
            <a:r>
              <a:rPr lang="en-US" altLang="ko-KR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  <a:cs typeface="Arial"/>
              </a:rPr>
              <a:t>/</a:t>
            </a: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  <a:cs typeface="Arial"/>
              </a:rPr>
              <a:t>자영업 기반 산업지구 혁신 역량</a:t>
            </a: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cs typeface="Arial"/>
              </a:rPr>
              <a:t> </a:t>
            </a:r>
            <a:r>
              <a:rPr lang="en-US" altLang="ko-KR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cs typeface="Arial"/>
              </a:rPr>
              <a:t>-</a:t>
            </a:r>
            <a:r>
              <a:rPr lang="ko-KR" altLang="en-US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cs typeface="Arial"/>
              </a:rPr>
              <a:t> 내적 </a:t>
            </a:r>
            <a:r>
              <a:rPr lang="ko-KR" altLang="en-US" sz="2000" b="1" spc="-150" dirty="0" err="1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cs typeface="Arial"/>
              </a:rPr>
              <a:t>흡수역량</a:t>
            </a:r>
            <a:endParaRPr lang="en-US" altLang="ko-KR" sz="2400" b="1" spc="-150" dirty="0">
              <a:solidFill>
                <a:schemeClr val="bg1"/>
              </a:solidFill>
              <a:effectLst>
                <a:outerShdw blurRad="25400" dist="50800" dir="2700000" algn="tl">
                  <a:srgbClr val="0B0D33"/>
                </a:outerShdw>
              </a:effectLst>
              <a:latin typeface="+mn-ea"/>
              <a:ea typeface="+mn-ea"/>
              <a:cs typeface="Arial"/>
            </a:endParaRP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074" y="168388"/>
            <a:ext cx="827534" cy="705828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13FE8105-EA9B-4F99-9CF3-21BE410C91ED}"/>
              </a:ext>
            </a:extLst>
          </p:cNvPr>
          <p:cNvSpPr/>
          <p:nvPr/>
        </p:nvSpPr>
        <p:spPr>
          <a:xfrm>
            <a:off x="346304" y="168388"/>
            <a:ext cx="595035" cy="584775"/>
          </a:xfrm>
          <a:prstGeom prst="rect">
            <a:avLst/>
          </a:prstGeom>
          <a:solidFill>
            <a:srgbClr val="3678C0"/>
          </a:solidFill>
        </p:spPr>
        <p:txBody>
          <a:bodyPr wrap="none">
            <a:spAutoFit/>
          </a:bodyPr>
          <a:lstStyle/>
          <a:p>
            <a:pPr algn="ctr" eaLnBrk="1" latinLnBrk="1" hangingPunct="1">
              <a:defRPr/>
            </a:pPr>
            <a:r>
              <a:rPr lang="en-US" altLang="ko-KR" sz="3200" b="1" dirty="0">
                <a:ln w="17780" cmpd="sng">
                  <a:solidFill>
                    <a:srgbClr val="FFFFFF"/>
                  </a:solidFill>
                  <a:prstDash val="solid"/>
                  <a:miter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 scaled="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맑은 고딕"/>
                <a:ea typeface="맑은 고딕"/>
              </a:rPr>
              <a:t>Ⅵ</a:t>
            </a:r>
            <a:endParaRPr lang="ko-KR" altLang="en-US" sz="3200" b="1" dirty="0">
              <a:ln w="17780" cmpd="sng">
                <a:solidFill>
                  <a:srgbClr val="FFFFFF"/>
                </a:solidFill>
                <a:prstDash val="solid"/>
                <a:miter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 scaled="0"/>
              </a:gradFill>
              <a:effectLst>
                <a:outerShdw blurRad="50800" algn="tl" rotWithShape="0">
                  <a:srgbClr val="000000"/>
                </a:outerShdw>
              </a:effectLst>
              <a:latin typeface="굴림"/>
              <a:ea typeface="굴림"/>
            </a:endParaRPr>
          </a:p>
        </p:txBody>
      </p: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 </a:t>
            </a:r>
            <a:fld id="{0DC7927D-64B7-486F-A18A-AE55E338EA96}" type="slidenum">
              <a:rPr lang="ko-KR" altLang="en-US" smtClean="0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pPr/>
              <a:t>47</a:t>
            </a:fld>
            <a:r>
              <a:rPr lang="ko-KR" altLang="en-US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 </a:t>
            </a:r>
          </a:p>
        </p:txBody>
      </p:sp>
      <p:sp>
        <p:nvSpPr>
          <p:cNvPr id="81" name="직사각형 80"/>
          <p:cNvSpPr/>
          <p:nvPr/>
        </p:nvSpPr>
        <p:spPr>
          <a:xfrm>
            <a:off x="8195094" y="0"/>
            <a:ext cx="948906" cy="7246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제목 1"/>
          <p:cNvSpPr>
            <a:spLocks noGrp="1"/>
          </p:cNvSpPr>
          <p:nvPr>
            <p:ph type="title"/>
          </p:nvPr>
        </p:nvSpPr>
        <p:spPr>
          <a:xfrm>
            <a:off x="1012233" y="141310"/>
            <a:ext cx="4495871" cy="483556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ko-KR" altLang="en-US" sz="2800" dirty="0"/>
              <a:t> 공동체 기반을 둔 </a:t>
            </a:r>
            <a:r>
              <a:rPr lang="ko-KR" altLang="en-US" sz="2800" dirty="0">
                <a:latin typeface="+mj-lt"/>
                <a:ea typeface="경기천년제목 Bold" panose="02020803020101020101" pitchFamily="18" charset="-127"/>
              </a:rPr>
              <a:t>지역사업</a:t>
            </a:r>
            <a:endParaRPr lang="ko-KR" altLang="en-US" sz="2800" dirty="0">
              <a:latin typeface="+mj-lt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251520" y="764704"/>
            <a:ext cx="8712968" cy="5952399"/>
          </a:xfrm>
          <a:prstGeom prst="rect">
            <a:avLst/>
          </a:prstGeom>
          <a:solidFill>
            <a:srgbClr val="FFFAEB"/>
          </a:solidFill>
        </p:spPr>
        <p:txBody>
          <a:bodyPr wrap="square">
            <a:spAutoFit/>
          </a:bodyPr>
          <a:lstStyle/>
          <a:p>
            <a:pPr algn="just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b="1" kern="0" spc="-5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(1) </a:t>
            </a:r>
            <a:r>
              <a:rPr lang="ko-KR" altLang="en-US" b="1" kern="0" spc="-50" dirty="0" err="1">
                <a:solidFill>
                  <a:srgbClr val="000000"/>
                </a:solidFill>
                <a:latin typeface="+mj-ea"/>
                <a:ea typeface="+mj-ea"/>
              </a:rPr>
              <a:t>지역사업을</a:t>
            </a:r>
            <a:r>
              <a:rPr lang="ko-KR" altLang="en-US" b="1" kern="0" spc="-50" dirty="0">
                <a:solidFill>
                  <a:srgbClr val="000000"/>
                </a:solidFill>
                <a:latin typeface="+mj-ea"/>
                <a:ea typeface="+mj-ea"/>
              </a:rPr>
              <a:t> 위한 조사와 기획</a:t>
            </a:r>
            <a:endParaRPr lang="ko-KR" altLang="en-US" sz="1200" b="1" kern="0" dirty="0">
              <a:solidFill>
                <a:srgbClr val="000000"/>
              </a:solidFill>
              <a:latin typeface="+mj-ea"/>
              <a:ea typeface="+mj-ea"/>
            </a:endParaRPr>
          </a:p>
          <a:p>
            <a:pPr marL="92075" indent="-92075" algn="just" latinLnBrk="1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지방자치단체 </a:t>
            </a:r>
            <a:r>
              <a:rPr lang="ko-KR" altLang="en-US" sz="1600" kern="0" spc="-50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누리집</a:t>
            </a:r>
            <a:r>
              <a:rPr lang="en-US" altLang="ko-KR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각종 연구기관 등에 있는 각종 </a:t>
            </a:r>
            <a:r>
              <a:rPr lang="ko-KR" altLang="en-US" sz="1600" kern="0" spc="-50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지역통계와</a:t>
            </a: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600" kern="0" spc="-50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지역조사</a:t>
            </a:r>
            <a:r>
              <a:rPr lang="en-US" altLang="ko-KR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600" kern="0" spc="-50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지역입지</a:t>
            </a:r>
            <a:r>
              <a:rPr lang="en-US" altLang="ko-KR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지역의 자원</a:t>
            </a:r>
            <a:r>
              <a:rPr lang="en-US" altLang="ko-KR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지역산업의 특성과 생태계</a:t>
            </a:r>
            <a:r>
              <a:rPr lang="en-US" altLang="ko-KR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지역노동시장의 특성 반영</a:t>
            </a:r>
            <a:r>
              <a:rPr lang="en-US" altLang="ko-KR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), </a:t>
            </a: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각종 용역프로젝트</a:t>
            </a:r>
            <a:r>
              <a:rPr lang="en-US" altLang="ko-KR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연구결과 등을</a:t>
            </a:r>
            <a:r>
              <a:rPr lang="en-US" altLang="ko-KR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600" kern="0" spc="-50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자료검색을</a:t>
            </a: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통해 활용가치가 있는 내용 파악 </a:t>
            </a:r>
            <a:endParaRPr lang="en-US" altLang="ko-KR" sz="1600" kern="0" spc="-5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92075" indent="-92075" algn="just" latinLnBrk="1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지역에서 어떤 사업 결정 뒤에는 초점을 맞춘</a:t>
            </a:r>
            <a:r>
              <a:rPr lang="en-US" altLang="ko-KR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체계적이고 심층적인 조사나 </a:t>
            </a:r>
            <a:r>
              <a:rPr lang="ko-KR" altLang="en-US" sz="1600" kern="0" spc="-50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자료검색을</a:t>
            </a: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실시하여 지역사업의 기획과 치밀한 계획을 세우는데 필요한 조건</a:t>
            </a:r>
            <a:r>
              <a:rPr lang="en-US" altLang="ko-KR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자료를 만들고 사업수행에 필요한 내용들을 파악함</a:t>
            </a:r>
            <a:r>
              <a:rPr lang="en-US" altLang="ko-KR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92075" indent="-92075" algn="just" latinLnBrk="1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지역사업 관련 상당한 경험과 노하우를 가진 기존 사업자나 전문가들과의 인터뷰 등을 통해 기존 지식과 경험을 학습 흡수</a:t>
            </a:r>
            <a:endParaRPr lang="en-US" altLang="ko-KR" sz="1600" kern="0" spc="-5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92075" indent="-92075" algn="just" latinLnBrk="1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특히 새로 사업을 착수</a:t>
            </a:r>
            <a:r>
              <a:rPr lang="en-US" altLang="ko-KR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기획하고자 하는 청년 입장에서는 철저한 사전조사와 </a:t>
            </a:r>
            <a:r>
              <a:rPr lang="ko-KR" altLang="en-US" sz="1600" kern="0" spc="-50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사전지식는</a:t>
            </a: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필수적이며</a:t>
            </a:r>
            <a:r>
              <a:rPr lang="en-US" altLang="ko-KR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이런 조사와 내용의 파악은 조사와 </a:t>
            </a:r>
            <a:r>
              <a:rPr lang="ko-KR" altLang="en-US" sz="1600" kern="0" spc="-50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내용파악을</a:t>
            </a: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하는 만큼 사업의 실패를 줄일 수 있음 </a:t>
            </a:r>
            <a:endParaRPr lang="en-US" altLang="ko-KR" sz="1600" kern="0" spc="-5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92075" indent="-92075" algn="just" latinLnBrk="1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altLang="ko-KR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청년들은 해당 분야를 전공한 경우에도 초심자에 불과하며</a:t>
            </a:r>
            <a:r>
              <a:rPr lang="en-US" altLang="ko-KR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지역에서 기획하고 있는 어떤 사업이 성공하기 위해서는 보다 겸손하고 조심스럽게 접근하는 것이 필요</a:t>
            </a:r>
            <a:endParaRPr lang="en-US" altLang="ko-KR" sz="1600" kern="0" spc="-5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92075" indent="-92075" algn="just" latinLnBrk="1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en-US" altLang="ko-KR" sz="1400" kern="0" spc="-5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just" latinLnBrk="1">
              <a:spcBef>
                <a:spcPts val="0"/>
              </a:spcBef>
              <a:spcAft>
                <a:spcPts val="0"/>
              </a:spcAft>
            </a:pPr>
            <a:r>
              <a:rPr lang="en-US" altLang="ko-KR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(2) </a:t>
            </a:r>
            <a:r>
              <a:rPr lang="ko-KR" altLang="en-US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지자체나 지역자원의 파악</a:t>
            </a:r>
            <a:endParaRPr lang="en-US" altLang="ko-KR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85725" indent="-85725" algn="just" latinLnBrk="1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지역에는 어떤 산업</a:t>
            </a:r>
            <a:r>
              <a:rPr lang="en-US" altLang="ko-KR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기업</a:t>
            </a:r>
            <a:r>
              <a:rPr lang="en-US" altLang="ko-KR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제품</a:t>
            </a:r>
            <a:r>
              <a:rPr lang="en-US" altLang="ko-KR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서비스 생산 및 그와 관련된 생태계</a:t>
            </a:r>
            <a:r>
              <a:rPr lang="en-US" altLang="ko-KR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시장이 어떻게 구성되어 있는지</a:t>
            </a:r>
            <a:r>
              <a:rPr lang="en-US" altLang="ko-KR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kern="0" spc="-50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지원단체나</a:t>
            </a: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서비스제공기관</a:t>
            </a:r>
            <a:r>
              <a:rPr lang="en-US" altLang="ko-KR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지자체의 사업 등이 있는지를 파악</a:t>
            </a:r>
            <a:endParaRPr lang="en-US" altLang="ko-KR" sz="1600" kern="0" spc="-5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85725" indent="-85725" algn="just" latinLnBrk="1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지역에는 어떤 자원이 있고 </a:t>
            </a:r>
            <a:r>
              <a:rPr lang="ko-KR" altLang="en-US" sz="1600" kern="0" spc="-50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지역입지나</a:t>
            </a: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자원과 연계되어 특화된 어떤 업종</a:t>
            </a:r>
            <a:r>
              <a:rPr lang="en-US" altLang="ko-KR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제품</a:t>
            </a:r>
            <a:r>
              <a:rPr lang="en-US" altLang="ko-KR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서비스나 생태계가 없는지</a:t>
            </a:r>
            <a:r>
              <a:rPr lang="en-US" altLang="ko-KR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</a:p>
          <a:p>
            <a:pPr marL="85725" indent="-85725" algn="just" latinLnBrk="1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altLang="ko-KR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지역에서 기획하고 있는 사업과 관련하여 중앙정부나 지자체에서 지원하는 사업은 어떤 것이 있고 어떤 것을 활용할 수 있는지 파악 </a:t>
            </a:r>
            <a:endParaRPr lang="en-US" altLang="ko-KR" sz="1600" kern="0" spc="-5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85725" indent="-85725" algn="just" latinLnBrk="1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altLang="ko-KR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중앙정부나 지자체의 보조금이나 지원금에 너무 오래 의존하여 사업하는 것은 그 사업의 지속가능성이 없다는 </a:t>
            </a:r>
            <a:r>
              <a:rPr lang="ko-KR" altLang="en-US" sz="1600" kern="0" spc="-50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반증임</a:t>
            </a:r>
            <a:r>
              <a:rPr lang="en-US" altLang="ko-KR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33B5AA-F336-4653-8DE1-269678CA9930}"/>
              </a:ext>
            </a:extLst>
          </p:cNvPr>
          <p:cNvSpPr txBox="1"/>
          <p:nvPr/>
        </p:nvSpPr>
        <p:spPr>
          <a:xfrm>
            <a:off x="287159" y="126169"/>
            <a:ext cx="6315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spc="-150" dirty="0">
                <a:solidFill>
                  <a:schemeClr val="bg1"/>
                </a:solidFill>
                <a:latin typeface="Times New Roman" panose="02020603050405020304" pitchFamily="18" charset="0"/>
                <a:ea typeface="HY견명조" panose="02030600000101010101" pitchFamily="18" charset="-127"/>
                <a:cs typeface="Times New Roman" panose="02020603050405020304" pitchFamily="18" charset="0"/>
              </a:rPr>
              <a:t>Ⅶ</a:t>
            </a:r>
            <a:endParaRPr lang="ko-KR" altLang="en-US" sz="2800" b="1" spc="-150" dirty="0">
              <a:solidFill>
                <a:schemeClr val="bg1"/>
              </a:solidFill>
              <a:latin typeface="Arial Black" panose="020B0A04020102020204" pitchFamily="34" charset="0"/>
              <a:ea typeface="나눔스퀘어라운드 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1181863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 </a:t>
            </a:r>
            <a:fld id="{0DC7927D-64B7-486F-A18A-AE55E338EA96}" type="slidenum">
              <a:rPr lang="ko-KR" altLang="en-US" smtClean="0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pPr/>
              <a:t>48</a:t>
            </a:fld>
            <a:r>
              <a:rPr lang="ko-KR" altLang="en-US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 </a:t>
            </a:r>
          </a:p>
        </p:txBody>
      </p:sp>
      <p:sp>
        <p:nvSpPr>
          <p:cNvPr id="81" name="직사각형 80"/>
          <p:cNvSpPr/>
          <p:nvPr/>
        </p:nvSpPr>
        <p:spPr>
          <a:xfrm>
            <a:off x="8195094" y="0"/>
            <a:ext cx="948906" cy="7246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제목 1"/>
          <p:cNvSpPr>
            <a:spLocks noGrp="1"/>
          </p:cNvSpPr>
          <p:nvPr>
            <p:ph type="title"/>
          </p:nvPr>
        </p:nvSpPr>
        <p:spPr>
          <a:xfrm>
            <a:off x="1012233" y="141310"/>
            <a:ext cx="5431975" cy="483556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ko-KR" altLang="en-US" sz="2800" dirty="0"/>
              <a:t> 공동체와 네트워크를 통한</a:t>
            </a:r>
            <a:r>
              <a:rPr lang="ko-KR" altLang="en-US" sz="2800" dirty="0">
                <a:latin typeface="+mj-lt"/>
                <a:ea typeface="경기천년제목 Bold" panose="02020803020101020101" pitchFamily="18" charset="-127"/>
              </a:rPr>
              <a:t> 지역사업</a:t>
            </a:r>
            <a:endParaRPr lang="ko-KR" altLang="en-US" sz="2800" dirty="0">
              <a:latin typeface="+mj-lt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251520" y="764704"/>
            <a:ext cx="8712968" cy="5870325"/>
          </a:xfrm>
          <a:prstGeom prst="rect">
            <a:avLst/>
          </a:prstGeom>
          <a:solidFill>
            <a:srgbClr val="FFFAEB"/>
          </a:solidFill>
        </p:spPr>
        <p:txBody>
          <a:bodyPr wrap="square">
            <a:spAutoFit/>
          </a:bodyPr>
          <a:lstStyle/>
          <a:p>
            <a:pPr algn="just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b="1" kern="0" spc="-5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(3) </a:t>
            </a:r>
            <a:r>
              <a:rPr lang="ko-KR" altLang="en-US" b="1" kern="0" spc="-50" dirty="0">
                <a:solidFill>
                  <a:srgbClr val="000000"/>
                </a:solidFill>
                <a:latin typeface="+mj-ea"/>
                <a:ea typeface="+mj-ea"/>
              </a:rPr>
              <a:t>지역사회와의 네트워크 확보</a:t>
            </a:r>
            <a:endParaRPr lang="ko-KR" altLang="en-US" sz="1200" b="1" kern="0" dirty="0">
              <a:solidFill>
                <a:srgbClr val="000000"/>
              </a:solidFill>
              <a:latin typeface="+mj-ea"/>
              <a:ea typeface="+mj-ea"/>
            </a:endParaRPr>
          </a:p>
          <a:p>
            <a:pPr marL="92075" indent="-92075" algn="just" latinLnBrk="1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지역에서 어떤 사업이나 활동을 하기 위해서는 혼자서 고립되어 수행하기는 어려움</a:t>
            </a:r>
            <a:endParaRPr lang="en-US" altLang="ko-KR" sz="1600" kern="0" spc="-5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92075" indent="-92075" algn="just" latinLnBrk="1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altLang="ko-KR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지역사업에는 동종 사업을 하는 사업자</a:t>
            </a:r>
            <a:r>
              <a:rPr lang="en-US" altLang="ko-KR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가치사슬 상 연계되어 있는 사업자</a:t>
            </a:r>
            <a:r>
              <a:rPr lang="en-US" altLang="ko-KR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판매시장의 사업자</a:t>
            </a:r>
            <a:r>
              <a:rPr lang="en-US" altLang="ko-KR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지원서비스를 제공하는 사업자와 공공기관</a:t>
            </a:r>
            <a:r>
              <a:rPr lang="en-US" altLang="ko-KR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관련 전문가</a:t>
            </a:r>
            <a:r>
              <a:rPr lang="en-US" altLang="ko-KR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지자체 공무원 등과의 네트워크를 확보하여 시장 등에 관한 정보획득</a:t>
            </a:r>
            <a:r>
              <a:rPr lang="en-US" altLang="ko-KR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중요한 경험의 학습</a:t>
            </a:r>
            <a:r>
              <a:rPr lang="en-US" altLang="ko-KR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사업기회 포착</a:t>
            </a:r>
            <a:r>
              <a:rPr lang="en-US" altLang="ko-KR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협력과 분업의 여지</a:t>
            </a:r>
            <a:r>
              <a:rPr lang="en-US" altLang="ko-KR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각종 지원사업 등 참여</a:t>
            </a:r>
            <a:endParaRPr lang="en-US" altLang="ko-KR" sz="1600" kern="0" spc="-5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92075" indent="-92075" algn="just" latinLnBrk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지역혁신 포럼의 구성</a:t>
            </a:r>
            <a:r>
              <a:rPr lang="en-US" altLang="ko-KR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지역사회의 혁신을 고민하는 </a:t>
            </a:r>
            <a:r>
              <a:rPr lang="ko-KR" altLang="en-US" sz="1500" kern="0" spc="-50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지역주체</a:t>
            </a:r>
            <a:r>
              <a:rPr lang="en-US" altLang="ko-KR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지자체</a:t>
            </a:r>
            <a:r>
              <a:rPr lang="en-US" altLang="ko-KR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지역의 대학교</a:t>
            </a:r>
            <a:r>
              <a:rPr lang="en-US" altLang="ko-KR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공공기관 관계자</a:t>
            </a:r>
            <a:r>
              <a:rPr lang="en-US" altLang="ko-KR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지역의 기업</a:t>
            </a:r>
            <a:r>
              <a:rPr lang="en-US" altLang="ko-KR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시민단체</a:t>
            </a:r>
            <a:r>
              <a:rPr lang="en-US" altLang="ko-KR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노조</a:t>
            </a:r>
            <a:r>
              <a:rPr lang="en-US" altLang="ko-KR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외부전문가</a:t>
            </a:r>
            <a:r>
              <a:rPr lang="en-US" altLang="ko-KR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들로 구성 </a:t>
            </a:r>
            <a:r>
              <a:rPr lang="en-US" altLang="ko-KR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– </a:t>
            </a:r>
            <a:r>
              <a:rPr lang="ko-KR" altLang="en-US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지속적인 논의와 사례 개발 </a:t>
            </a:r>
            <a:r>
              <a:rPr lang="en-US" altLang="ko-KR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+ </a:t>
            </a:r>
            <a:r>
              <a:rPr lang="ko-KR" altLang="en-US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필요한 경우 연구에 의해 </a:t>
            </a:r>
            <a:r>
              <a:rPr lang="ko-KR" altLang="en-US" sz="1500" kern="0" spc="-50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뒷바침될</a:t>
            </a:r>
            <a:r>
              <a:rPr lang="ko-KR" altLang="en-US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때 </a:t>
            </a:r>
            <a:r>
              <a:rPr lang="ko-KR" altLang="en-US" sz="1500" kern="0" spc="-50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깊이있는</a:t>
            </a:r>
            <a:r>
              <a:rPr lang="ko-KR" altLang="en-US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논의 가능</a:t>
            </a:r>
            <a:endParaRPr lang="en-US" altLang="ko-KR" sz="1500" kern="0" spc="-5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92075" indent="-92075" algn="just" latinLnBrk="1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en-US" altLang="ko-KR" sz="1400" kern="0" spc="-5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92075" indent="-92075" algn="just" latinLnBrk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altLang="ko-KR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지역네트워크 간의 다양한 관계 </a:t>
            </a:r>
            <a:r>
              <a:rPr lang="en-US" altLang="ko-KR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정부 보조금 획득을 위한 </a:t>
            </a:r>
            <a:r>
              <a:rPr lang="ko-KR" altLang="en-US" sz="1500" kern="0" spc="-50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단순협력</a:t>
            </a:r>
            <a:r>
              <a:rPr lang="en-US" altLang="ko-KR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현재 상당수의 관계</a:t>
            </a:r>
            <a:r>
              <a:rPr lang="en-US" altLang="ko-KR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),</a:t>
            </a:r>
            <a:r>
              <a:rPr lang="ko-KR" altLang="en-US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단순 상호 필요한 정보교환</a:t>
            </a:r>
            <a:r>
              <a:rPr lang="en-US" altLang="ko-KR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현재 수준</a:t>
            </a:r>
            <a:r>
              <a:rPr lang="en-US" altLang="ko-KR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), </a:t>
            </a:r>
            <a:r>
              <a:rPr lang="ko-KR" altLang="en-US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상호 사업의 </a:t>
            </a:r>
            <a:r>
              <a:rPr lang="ko-KR" altLang="en-US" sz="1500" kern="0" spc="-50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성공경험</a:t>
            </a:r>
            <a:r>
              <a:rPr lang="ko-KR" altLang="en-US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공유</a:t>
            </a:r>
            <a:r>
              <a:rPr lang="en-US" altLang="ko-KR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현재 괜찮은 수준</a:t>
            </a:r>
            <a:r>
              <a:rPr lang="en-US" altLang="ko-KR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), </a:t>
            </a:r>
            <a:r>
              <a:rPr lang="ko-KR" altLang="en-US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마치 도로나 전기와 같이 공공재를 생산하거나 인프라를 구축하는 </a:t>
            </a:r>
            <a:r>
              <a:rPr lang="ko-KR" altLang="en-US" sz="1500" kern="0" spc="-50" dirty="0" err="1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신뢰기반</a:t>
            </a:r>
            <a:r>
              <a:rPr lang="ko-KR" altLang="en-US" sz="1500" kern="0" spc="-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공동체적 협력관계</a:t>
            </a:r>
            <a:r>
              <a:rPr lang="ko-KR" altLang="en-US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는 매우 드문 상황</a:t>
            </a:r>
            <a:endParaRPr lang="en-US" altLang="ko-KR" sz="1500" kern="0" spc="-5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just" latinLnBrk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ko-KR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①</a:t>
            </a:r>
            <a:r>
              <a:rPr lang="en-US" altLang="ko-KR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공동사업 </a:t>
            </a:r>
            <a:r>
              <a:rPr lang="en-US" altLang="ko-KR" sz="1500" kern="0" spc="-50" dirty="0">
                <a:solidFill>
                  <a:srgbClr val="000000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Ⅰ</a:t>
            </a:r>
            <a:r>
              <a:rPr lang="en-US" altLang="ko-KR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500" kern="0" spc="-50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마켓팅</a:t>
            </a:r>
            <a:r>
              <a:rPr lang="en-US" altLang="ko-KR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500" kern="0" spc="-50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누리집</a:t>
            </a:r>
            <a:r>
              <a:rPr lang="ko-KR" altLang="en-US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구축</a:t>
            </a:r>
            <a:r>
              <a:rPr lang="en-US" altLang="ko-KR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자재</a:t>
            </a:r>
            <a:r>
              <a:rPr lang="en-US" altLang="ko-KR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재료 구입</a:t>
            </a:r>
            <a:r>
              <a:rPr lang="en-US" altLang="ko-KR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시장조사</a:t>
            </a:r>
            <a:r>
              <a:rPr lang="en-US" altLang="ko-KR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박람회 참여</a:t>
            </a:r>
            <a:r>
              <a:rPr lang="en-US" altLang="ko-KR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), </a:t>
            </a:r>
          </a:p>
          <a:p>
            <a:pPr algn="just" latinLnBrk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② </a:t>
            </a:r>
            <a:r>
              <a:rPr lang="ko-KR" altLang="en-US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공동사업</a:t>
            </a:r>
            <a:r>
              <a:rPr lang="en-US" altLang="ko-KR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Ⅱ(</a:t>
            </a:r>
            <a:r>
              <a:rPr lang="ko-KR" altLang="en-US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판매</a:t>
            </a:r>
            <a:r>
              <a:rPr lang="en-US" altLang="ko-KR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500" kern="0" spc="-50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공동판매장</a:t>
            </a:r>
            <a:r>
              <a:rPr lang="ko-KR" altLang="en-US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구축</a:t>
            </a:r>
            <a:r>
              <a:rPr lang="en-US" altLang="ko-KR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제품표준화와 </a:t>
            </a:r>
            <a:r>
              <a:rPr lang="ko-KR" altLang="en-US" sz="1500" kern="0" spc="-50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인증제</a:t>
            </a:r>
            <a:r>
              <a:rPr lang="en-US" altLang="ko-KR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품질관리</a:t>
            </a:r>
            <a:r>
              <a:rPr lang="en-US" altLang="ko-KR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), </a:t>
            </a:r>
            <a:r>
              <a:rPr lang="ko-KR" altLang="en-US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교육과 훈련</a:t>
            </a:r>
            <a:r>
              <a:rPr lang="en-US" altLang="ko-KR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 ) </a:t>
            </a:r>
          </a:p>
          <a:p>
            <a:pPr algn="just" latinLnBrk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③ </a:t>
            </a:r>
            <a:r>
              <a:rPr lang="ko-KR" altLang="en-US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공동사업 </a:t>
            </a:r>
            <a:r>
              <a:rPr lang="en-US" altLang="ko-KR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Ⅲ(</a:t>
            </a:r>
            <a:r>
              <a:rPr lang="ko-KR" altLang="en-US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높은 수준의 협력 </a:t>
            </a:r>
            <a:r>
              <a:rPr lang="en-US" altLang="ko-KR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– </a:t>
            </a:r>
            <a:r>
              <a:rPr lang="ko-KR" altLang="en-US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공동브랜드</a:t>
            </a:r>
            <a:r>
              <a:rPr lang="en-US" altLang="ko-KR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  <a:r>
              <a:rPr lang="ko-KR" altLang="en-US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제품개발을 위한 </a:t>
            </a:r>
            <a:r>
              <a:rPr lang="en-US" altLang="ko-KR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R&amp;D, </a:t>
            </a:r>
            <a:r>
              <a:rPr lang="ko-KR" altLang="en-US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협동조합 등을 통한 상호 긴밀한 협력과 의무</a:t>
            </a:r>
            <a:endParaRPr lang="en-US" altLang="ko-KR" sz="1500" kern="0" spc="-5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just" latinLnBrk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</a:pPr>
            <a:endParaRPr lang="en-US" altLang="ko-KR" sz="1000" kern="0" spc="-5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just" latinLnBrk="1">
              <a:spcBef>
                <a:spcPts val="0"/>
              </a:spcBef>
              <a:spcAft>
                <a:spcPts val="0"/>
              </a:spcAft>
            </a:pPr>
            <a:r>
              <a:rPr lang="en-US" altLang="ko-KR" sz="14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네트워크가 긴밀해 지고 신뢰감이 쌓여감에 따라 적극적으로는 공동으로 공공재 생산을 위한 협회나 협동조합 등 공동체를 만들어 함께 협력해 나갈 수도 있음</a:t>
            </a:r>
            <a:r>
              <a:rPr lang="en-US" altLang="ko-KR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en-US" altLang="ko-KR" sz="1600" kern="0" spc="-5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92075" indent="-92075" algn="just" latinLnBrk="1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altLang="ko-KR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지역에서 활동하거나 사업을 하고자 하는 외로운</a:t>
            </a:r>
            <a:r>
              <a:rPr lang="en-US" altLang="ko-KR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(?) </a:t>
            </a: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일꾼</a:t>
            </a:r>
            <a:r>
              <a:rPr lang="en-US" altLang="ko-KR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6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활동가들에 대한 적당한 멘토</a:t>
            </a:r>
            <a:endParaRPr lang="en-US" altLang="ko-KR" sz="1600" kern="0" spc="-5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85750" indent="-285750" algn="just" latinLnBrk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ko-KR" altLang="en-US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분야에 경험이 많고 </a:t>
            </a:r>
            <a:r>
              <a:rPr lang="ko-KR" altLang="en-US" sz="1500" kern="0" spc="-50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사려깊으며</a:t>
            </a:r>
            <a:r>
              <a:rPr lang="en-US" altLang="ko-KR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남의 이야기를 잘 경청하는 분으로 멘토 선정</a:t>
            </a:r>
            <a:endParaRPr lang="en-US" altLang="ko-KR" sz="1500" kern="0" spc="-5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85750" indent="-285750" algn="just" latinLnBrk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ko-KR" altLang="en-US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지역일꾼들과 고민을 함께 하면서 문제를 풀어나갈 수 있는 분으로 멘토 선정</a:t>
            </a:r>
            <a:endParaRPr lang="en-US" altLang="ko-KR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33B5AA-F336-4653-8DE1-269678CA9930}"/>
              </a:ext>
            </a:extLst>
          </p:cNvPr>
          <p:cNvSpPr txBox="1"/>
          <p:nvPr/>
        </p:nvSpPr>
        <p:spPr>
          <a:xfrm>
            <a:off x="287159" y="126169"/>
            <a:ext cx="6315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spc="-150" dirty="0">
                <a:solidFill>
                  <a:schemeClr val="bg1"/>
                </a:solidFill>
                <a:latin typeface="Times New Roman" panose="02020603050405020304" pitchFamily="18" charset="0"/>
                <a:ea typeface="HY견명조" panose="02030600000101010101" pitchFamily="18" charset="-127"/>
                <a:cs typeface="Times New Roman" panose="02020603050405020304" pitchFamily="18" charset="0"/>
              </a:rPr>
              <a:t>Ⅶ</a:t>
            </a:r>
            <a:endParaRPr lang="ko-KR" altLang="en-US" sz="2800" b="1" spc="-150" dirty="0">
              <a:solidFill>
                <a:schemeClr val="bg1"/>
              </a:solidFill>
              <a:latin typeface="Arial Black" panose="020B0A04020102020204" pitchFamily="34" charset="0"/>
              <a:ea typeface="나눔스퀘어라운드 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975456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 </a:t>
            </a:r>
            <a:fld id="{0DC7927D-64B7-486F-A18A-AE55E338EA96}" type="slidenum">
              <a:rPr lang="ko-KR" altLang="en-US" smtClean="0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pPr/>
              <a:t>4</a:t>
            </a:fld>
            <a:r>
              <a:rPr lang="ko-KR" altLang="en-US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 </a:t>
            </a: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1505250"/>
              </p:ext>
            </p:extLst>
          </p:nvPr>
        </p:nvGraphicFramePr>
        <p:xfrm>
          <a:off x="474449" y="1412776"/>
          <a:ext cx="8212351" cy="500512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53617">
                  <a:extLst>
                    <a:ext uri="{9D8B030D-6E8A-4147-A177-3AD203B41FA5}">
                      <a16:colId xmlns:a16="http://schemas.microsoft.com/office/drawing/2014/main" val="1165550129"/>
                    </a:ext>
                  </a:extLst>
                </a:gridCol>
                <a:gridCol w="949028">
                  <a:extLst>
                    <a:ext uri="{9D8B030D-6E8A-4147-A177-3AD203B41FA5}">
                      <a16:colId xmlns:a16="http://schemas.microsoft.com/office/drawing/2014/main" val="616446022"/>
                    </a:ext>
                  </a:extLst>
                </a:gridCol>
                <a:gridCol w="949028">
                  <a:extLst>
                    <a:ext uri="{9D8B030D-6E8A-4147-A177-3AD203B41FA5}">
                      <a16:colId xmlns:a16="http://schemas.microsoft.com/office/drawing/2014/main" val="2089171766"/>
                    </a:ext>
                  </a:extLst>
                </a:gridCol>
                <a:gridCol w="949028">
                  <a:extLst>
                    <a:ext uri="{9D8B030D-6E8A-4147-A177-3AD203B41FA5}">
                      <a16:colId xmlns:a16="http://schemas.microsoft.com/office/drawing/2014/main" val="2389149285"/>
                    </a:ext>
                  </a:extLst>
                </a:gridCol>
                <a:gridCol w="949028">
                  <a:extLst>
                    <a:ext uri="{9D8B030D-6E8A-4147-A177-3AD203B41FA5}">
                      <a16:colId xmlns:a16="http://schemas.microsoft.com/office/drawing/2014/main" val="3282550507"/>
                    </a:ext>
                  </a:extLst>
                </a:gridCol>
                <a:gridCol w="949028">
                  <a:extLst>
                    <a:ext uri="{9D8B030D-6E8A-4147-A177-3AD203B41FA5}">
                      <a16:colId xmlns:a16="http://schemas.microsoft.com/office/drawing/2014/main" val="863891095"/>
                    </a:ext>
                  </a:extLst>
                </a:gridCol>
                <a:gridCol w="953280">
                  <a:extLst>
                    <a:ext uri="{9D8B030D-6E8A-4147-A177-3AD203B41FA5}">
                      <a16:colId xmlns:a16="http://schemas.microsoft.com/office/drawing/2014/main" val="3759274235"/>
                    </a:ext>
                  </a:extLst>
                </a:gridCol>
                <a:gridCol w="1160314">
                  <a:extLst>
                    <a:ext uri="{9D8B030D-6E8A-4147-A177-3AD203B41FA5}">
                      <a16:colId xmlns:a16="http://schemas.microsoft.com/office/drawing/2014/main" val="4221116593"/>
                    </a:ext>
                  </a:extLst>
                </a:gridCol>
              </a:tblGrid>
              <a:tr h="294419">
                <a:tc>
                  <a:txBody>
                    <a:bodyPr/>
                    <a:lstStyle/>
                    <a:p>
                      <a:pPr algn="l" fontAlgn="b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426" marR="8426" marT="8426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u="none" strike="noStrike" dirty="0">
                          <a:effectLst/>
                        </a:rPr>
                        <a:t>1990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426" marR="8426" marT="8426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u="none" strike="noStrike" dirty="0">
                          <a:effectLst/>
                        </a:rPr>
                        <a:t>2000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426" marR="8426" marT="8426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u="none" strike="noStrike" dirty="0">
                          <a:effectLst/>
                        </a:rPr>
                        <a:t>2010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426" marR="8426" marT="8426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u="none" strike="noStrike" dirty="0">
                          <a:effectLst/>
                        </a:rPr>
                        <a:t>2015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426" marR="8426" marT="8426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u="none" strike="noStrike" dirty="0">
                          <a:effectLst/>
                        </a:rPr>
                        <a:t>2020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426" marR="8426" marT="8426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u="none" strike="noStrike" dirty="0">
                          <a:effectLst/>
                        </a:rPr>
                        <a:t>2021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426" marR="8426" marT="8426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2021/1990</a:t>
                      </a:r>
                    </a:p>
                  </a:txBody>
                  <a:tcPr marL="8426" marR="8426" marT="8426" marB="0" anchor="b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1942937"/>
                  </a:ext>
                </a:extLst>
              </a:tr>
              <a:tr h="294419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5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뱅글라데시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849.6</a:t>
                      </a:r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1330.0</a:t>
                      </a:r>
                      <a:endParaRPr lang="en-US" altLang="ko-KR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2439.3</a:t>
                      </a:r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3555.5</a:t>
                      </a:r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5995.4</a:t>
                      </a:r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6613.0</a:t>
                      </a:r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7.78</a:t>
                      </a:r>
                    </a:p>
                  </a:txBody>
                  <a:tcPr marL="8426" marR="8426" marT="8426" marB="0" anchor="b"/>
                </a:tc>
                <a:extLst>
                  <a:ext uri="{0D108BD9-81ED-4DB2-BD59-A6C34878D82A}">
                    <a16:rowId xmlns:a16="http://schemas.microsoft.com/office/drawing/2014/main" val="2971370022"/>
                  </a:ext>
                </a:extLst>
              </a:tr>
              <a:tr h="294419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부탄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1557.8</a:t>
                      </a:r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2693.3</a:t>
                      </a:r>
                      <a:endParaRPr lang="en-US" altLang="ko-KR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6694.2</a:t>
                      </a:r>
                      <a:endParaRPr lang="en-US" altLang="ko-KR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9500.7</a:t>
                      </a:r>
                      <a:endParaRPr lang="en-US" altLang="ko-KR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11129.3</a:t>
                      </a:r>
                      <a:endParaRPr lang="en-US" altLang="ko-KR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7.14</a:t>
                      </a:r>
                    </a:p>
                  </a:txBody>
                  <a:tcPr marL="8426" marR="8426" marT="8426" marB="0" anchor="b"/>
                </a:tc>
                <a:extLst>
                  <a:ext uri="{0D108BD9-81ED-4DB2-BD59-A6C34878D82A}">
                    <a16:rowId xmlns:a16="http://schemas.microsoft.com/office/drawing/2014/main" val="676544393"/>
                  </a:ext>
                </a:extLst>
              </a:tr>
              <a:tr h="294419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캄보디아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1,228</a:t>
                      </a:r>
                      <a:endParaRPr lang="ko-KR" alt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1074.2</a:t>
                      </a:r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2427.5</a:t>
                      </a:r>
                      <a:endParaRPr lang="en-US" altLang="ko-KR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3388.7</a:t>
                      </a:r>
                      <a:endParaRPr lang="en-US" altLang="ko-KR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4423.5</a:t>
                      </a:r>
                      <a:endParaRPr lang="en-US" altLang="ko-KR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4683.0</a:t>
                      </a:r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4.15</a:t>
                      </a:r>
                    </a:p>
                  </a:txBody>
                  <a:tcPr marL="8426" marR="8426" marT="8426" marB="0" anchor="b"/>
                </a:tc>
                <a:extLst>
                  <a:ext uri="{0D108BD9-81ED-4DB2-BD59-A6C34878D82A}">
                    <a16:rowId xmlns:a16="http://schemas.microsoft.com/office/drawing/2014/main" val="169903421"/>
                  </a:ext>
                </a:extLst>
              </a:tr>
              <a:tr h="294419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인도네시아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3082.6</a:t>
                      </a:r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4738.6</a:t>
                      </a:r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8506.7</a:t>
                      </a:r>
                      <a:endParaRPr lang="en-US" altLang="ko-KR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10247.2</a:t>
                      </a:r>
                      <a:endParaRPr lang="en-US" altLang="ko-KR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12072.4</a:t>
                      </a:r>
                      <a:endParaRPr lang="en-US" altLang="ko-KR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12904.3</a:t>
                      </a:r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4.19</a:t>
                      </a:r>
                    </a:p>
                  </a:txBody>
                  <a:tcPr marL="8426" marR="8426" marT="8426" marB="0" anchor="b"/>
                </a:tc>
                <a:extLst>
                  <a:ext uri="{0D108BD9-81ED-4DB2-BD59-A6C34878D82A}">
                    <a16:rowId xmlns:a16="http://schemas.microsoft.com/office/drawing/2014/main" val="3126072862"/>
                  </a:ext>
                </a:extLst>
              </a:tr>
              <a:tr h="294419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라오스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1024.6</a:t>
                      </a:r>
                      <a:endParaRPr lang="en-US" altLang="ko-KR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1829.9</a:t>
                      </a:r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3823.0</a:t>
                      </a:r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6168.5</a:t>
                      </a:r>
                      <a:endParaRPr lang="en-US" altLang="ko-KR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8238.5</a:t>
                      </a:r>
                      <a:endParaRPr lang="en-US" altLang="ko-KR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8674.0</a:t>
                      </a:r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8.47</a:t>
                      </a:r>
                    </a:p>
                  </a:txBody>
                  <a:tcPr marL="8426" marR="8426" marT="8426" marB="0" anchor="b"/>
                </a:tc>
                <a:extLst>
                  <a:ext uri="{0D108BD9-81ED-4DB2-BD59-A6C34878D82A}">
                    <a16:rowId xmlns:a16="http://schemas.microsoft.com/office/drawing/2014/main" val="2606317531"/>
                  </a:ext>
                </a:extLst>
              </a:tr>
              <a:tr h="294419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말레시아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6810.9</a:t>
                      </a:r>
                      <a:endParaRPr lang="en-US" altLang="ko-KR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12898.5</a:t>
                      </a:r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20511.0</a:t>
                      </a:r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24801.9</a:t>
                      </a:r>
                      <a:endParaRPr lang="en-US" altLang="ko-KR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27921.4</a:t>
                      </a:r>
                      <a:endParaRPr lang="en-US" altLang="ko-KR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29617.3</a:t>
                      </a:r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4.35</a:t>
                      </a:r>
                    </a:p>
                  </a:txBody>
                  <a:tcPr marL="8426" marR="8426" marT="8426" marB="0" anchor="b"/>
                </a:tc>
                <a:extLst>
                  <a:ext uri="{0D108BD9-81ED-4DB2-BD59-A6C34878D82A}">
                    <a16:rowId xmlns:a16="http://schemas.microsoft.com/office/drawing/2014/main" val="483925914"/>
                  </a:ext>
                </a:extLst>
              </a:tr>
              <a:tr h="294419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네팔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856.6</a:t>
                      </a:r>
                      <a:endParaRPr lang="en-US" altLang="ko-KR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1350.0</a:t>
                      </a:r>
                      <a:endParaRPr lang="en-US" altLang="ko-KR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2165.0</a:t>
                      </a:r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2996.2</a:t>
                      </a:r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3996.7</a:t>
                      </a:r>
                      <a:endParaRPr lang="en-US" altLang="ko-KR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4260.8</a:t>
                      </a:r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4.97</a:t>
                      </a:r>
                    </a:p>
                  </a:txBody>
                  <a:tcPr marL="8426" marR="8426" marT="8426" marB="0" anchor="b"/>
                </a:tc>
                <a:extLst>
                  <a:ext uri="{0D108BD9-81ED-4DB2-BD59-A6C34878D82A}">
                    <a16:rowId xmlns:a16="http://schemas.microsoft.com/office/drawing/2014/main" val="2389753196"/>
                  </a:ext>
                </a:extLst>
              </a:tr>
              <a:tr h="294419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필리핀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2648.2</a:t>
                      </a:r>
                      <a:endParaRPr lang="en-US" altLang="ko-KR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3435.6</a:t>
                      </a:r>
                      <a:endParaRPr lang="en-US" altLang="ko-KR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5626.9</a:t>
                      </a:r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7186.8</a:t>
                      </a:r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8394.2</a:t>
                      </a:r>
                      <a:endParaRPr lang="en-US" altLang="ko-KR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9119.7</a:t>
                      </a:r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3.44</a:t>
                      </a:r>
                    </a:p>
                  </a:txBody>
                  <a:tcPr marL="8426" marR="8426" marT="8426" marB="0" anchor="b"/>
                </a:tc>
                <a:extLst>
                  <a:ext uri="{0D108BD9-81ED-4DB2-BD59-A6C34878D82A}">
                    <a16:rowId xmlns:a16="http://schemas.microsoft.com/office/drawing/2014/main" val="460680488"/>
                  </a:ext>
                </a:extLst>
              </a:tr>
              <a:tr h="294419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태국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4306.9</a:t>
                      </a:r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7294.6</a:t>
                      </a:r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13196.8</a:t>
                      </a:r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15822.4</a:t>
                      </a:r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18197.9</a:t>
                      </a:r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19209.5</a:t>
                      </a:r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4.46</a:t>
                      </a:r>
                    </a:p>
                  </a:txBody>
                  <a:tcPr marL="8426" marR="8426" marT="8426" marB="0" anchor="b"/>
                </a:tc>
                <a:extLst>
                  <a:ext uri="{0D108BD9-81ED-4DB2-BD59-A6C34878D82A}">
                    <a16:rowId xmlns:a16="http://schemas.microsoft.com/office/drawing/2014/main" val="3676187739"/>
                  </a:ext>
                </a:extLst>
              </a:tr>
              <a:tr h="294419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베트남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1165.4</a:t>
                      </a:r>
                      <a:endParaRPr lang="en-US" altLang="ko-KR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2523.7</a:t>
                      </a:r>
                      <a:endParaRPr lang="en-US" altLang="ko-KR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5357.2</a:t>
                      </a:r>
                      <a:endParaRPr lang="en-US" altLang="ko-KR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7555.8</a:t>
                      </a:r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10904.5</a:t>
                      </a:r>
                      <a:endParaRPr lang="en-US" altLang="ko-KR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11553.1</a:t>
                      </a:r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9.91</a:t>
                      </a:r>
                    </a:p>
                  </a:txBody>
                  <a:tcPr marL="8426" marR="8426" marT="8426" marB="0" anchor="b"/>
                </a:tc>
                <a:extLst>
                  <a:ext uri="{0D108BD9-81ED-4DB2-BD59-A6C34878D82A}">
                    <a16:rowId xmlns:a16="http://schemas.microsoft.com/office/drawing/2014/main" val="1111581324"/>
                  </a:ext>
                </a:extLst>
              </a:tr>
              <a:tr h="294419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한국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8355.3</a:t>
                      </a:r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18538.8</a:t>
                      </a:r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31736.6</a:t>
                      </a:r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37902.4</a:t>
                      </a:r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45225.8</a:t>
                      </a:r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46918.5</a:t>
                      </a:r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5.62</a:t>
                      </a:r>
                    </a:p>
                  </a:txBody>
                  <a:tcPr marL="8426" marR="8426" marT="8426" marB="0" anchor="b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262222"/>
                  </a:ext>
                </a:extLst>
              </a:tr>
              <a:tr h="294419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일본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19972.9</a:t>
                      </a:r>
                      <a:endParaRPr lang="en-US" altLang="ko-KR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27287.3</a:t>
                      </a:r>
                      <a:endParaRPr lang="en-US" altLang="ko-KR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35335.4</a:t>
                      </a:r>
                      <a:endParaRPr lang="en-US" altLang="ko-KR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40898.8</a:t>
                      </a:r>
                      <a:endParaRPr lang="en-US" altLang="ko-KR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42100.3</a:t>
                      </a:r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42940.4</a:t>
                      </a:r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2.15</a:t>
                      </a:r>
                    </a:p>
                  </a:txBody>
                  <a:tcPr marL="8426" marR="8426" marT="8426" marB="0" anchor="b"/>
                </a:tc>
                <a:extLst>
                  <a:ext uri="{0D108BD9-81ED-4DB2-BD59-A6C34878D82A}">
                    <a16:rowId xmlns:a16="http://schemas.microsoft.com/office/drawing/2014/main" val="304402515"/>
                  </a:ext>
                </a:extLst>
              </a:tr>
              <a:tr h="2944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OECD members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16611.2</a:t>
                      </a:r>
                      <a:endParaRPr lang="en-US" altLang="ko-KR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24648.3</a:t>
                      </a:r>
                      <a:endParaRPr lang="en-US" altLang="ko-KR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34476.0</a:t>
                      </a:r>
                      <a:endParaRPr lang="en-US" altLang="ko-KR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40394.9</a:t>
                      </a:r>
                      <a:endParaRPr lang="en-US" altLang="ko-KR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44813.2</a:t>
                      </a:r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48482.1</a:t>
                      </a:r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2.92</a:t>
                      </a:r>
                    </a:p>
                  </a:txBody>
                  <a:tcPr marL="8426" marR="8426" marT="8426" marB="0" anchor="b"/>
                </a:tc>
                <a:extLst>
                  <a:ext uri="{0D108BD9-81ED-4DB2-BD59-A6C34878D82A}">
                    <a16:rowId xmlns:a16="http://schemas.microsoft.com/office/drawing/2014/main" val="3797313084"/>
                  </a:ext>
                </a:extLst>
              </a:tr>
              <a:tr h="2944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World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5570.0</a:t>
                      </a:r>
                      <a:endParaRPr lang="en-US" altLang="ko-KR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8036.3</a:t>
                      </a:r>
                      <a:endParaRPr lang="en-US" altLang="ko-KR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12948.7</a:t>
                      </a:r>
                      <a:endParaRPr lang="en-US" altLang="ko-KR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15185.4</a:t>
                      </a:r>
                      <a:endParaRPr lang="en-US" altLang="ko-KR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17224.0</a:t>
                      </a:r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18721.6</a:t>
                      </a:r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3.36</a:t>
                      </a:r>
                    </a:p>
                  </a:txBody>
                  <a:tcPr marL="8426" marR="8426" marT="8426" marB="0" anchor="b"/>
                </a:tc>
                <a:extLst>
                  <a:ext uri="{0D108BD9-81ED-4DB2-BD59-A6C34878D82A}">
                    <a16:rowId xmlns:a16="http://schemas.microsoft.com/office/drawing/2014/main" val="1169480248"/>
                  </a:ext>
                </a:extLst>
              </a:tr>
              <a:tr h="294419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중국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981.4</a:t>
                      </a:r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2917.2</a:t>
                      </a:r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9254.8</a:t>
                      </a:r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12897.5</a:t>
                      </a:r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17189.3</a:t>
                      </a:r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19338.2</a:t>
                      </a:r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19.70</a:t>
                      </a:r>
                    </a:p>
                  </a:txBody>
                  <a:tcPr marL="8426" marR="8426" marT="8426" marB="0" anchor="b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1291739"/>
                  </a:ext>
                </a:extLst>
              </a:tr>
              <a:tr h="294419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인도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1200.3</a:t>
                      </a:r>
                      <a:endParaRPr lang="en-US" altLang="ko-KR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2093.3</a:t>
                      </a:r>
                      <a:endParaRPr lang="en-US" altLang="ko-KR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4237.2</a:t>
                      </a:r>
                      <a:endParaRPr lang="en-US" altLang="ko-KR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5464.9</a:t>
                      </a:r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6525.4</a:t>
                      </a:r>
                      <a:endParaRPr lang="en-US" altLang="ko-KR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7333.5</a:t>
                      </a:r>
                      <a:endParaRPr lang="en-US" altLang="ko-KR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8426" marR="8426" marT="84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6.11</a:t>
                      </a:r>
                    </a:p>
                  </a:txBody>
                  <a:tcPr marL="8426" marR="8426" marT="8426" marB="0" anchor="b"/>
                </a:tc>
                <a:extLst>
                  <a:ext uri="{0D108BD9-81ED-4DB2-BD59-A6C34878D82A}">
                    <a16:rowId xmlns:a16="http://schemas.microsoft.com/office/drawing/2014/main" val="3142905063"/>
                  </a:ext>
                </a:extLst>
              </a:tr>
            </a:tbl>
          </a:graphicData>
        </a:graphic>
      </p:graphicFrame>
      <p:sp>
        <p:nvSpPr>
          <p:cNvPr id="5" name="직사각형 4"/>
          <p:cNvSpPr/>
          <p:nvPr/>
        </p:nvSpPr>
        <p:spPr>
          <a:xfrm>
            <a:off x="586595" y="6525344"/>
            <a:ext cx="7047783" cy="154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자료</a:t>
            </a:r>
            <a:r>
              <a:rPr lang="en-US" altLang="ko-KR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ko-KR" alt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세계은행</a:t>
            </a:r>
            <a:r>
              <a:rPr lang="en-US" altLang="ko-KR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(world bank). </a:t>
            </a:r>
            <a:r>
              <a:rPr lang="ko-KR" alt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각 년도</a:t>
            </a:r>
            <a:r>
              <a:rPr lang="en-US" altLang="ko-KR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World Development Indicators. updated on Sep. 6</a:t>
            </a:r>
            <a:r>
              <a:rPr lang="en-US" altLang="ko-KR" sz="1100" baseline="30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altLang="ko-KR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2022, access on Nov. 6</a:t>
            </a:r>
            <a:r>
              <a:rPr lang="en-US" altLang="ko-KR" sz="1100" baseline="30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altLang="ko-KR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</a:t>
            </a:r>
            <a:endParaRPr lang="ko-KR" altLang="en-US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1371601" y="755993"/>
            <a:ext cx="6038490" cy="5847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나눔스퀘어라운드 Bold" panose="020B0600000101010101" pitchFamily="50" charset="-127"/>
                <a:cs typeface="Times New Roman" panose="02020603050405020304" pitchFamily="18" charset="0"/>
              </a:rPr>
              <a:t>아시아국</a:t>
            </a:r>
            <a:r>
              <a:rPr lang="ko-KR" altLang="en-US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나눔스퀘어라운드 Bold" panose="020B0600000101010101" pitchFamily="50" charset="-127"/>
                <a:cs typeface="Times New Roman" panose="02020603050405020304" pitchFamily="18" charset="0"/>
              </a:rPr>
              <a:t> 등 주요국과의 </a:t>
            </a:r>
            <a:r>
              <a:rPr lang="en-US" altLang="ko-KR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나눔스퀘어라운드 Bold" panose="020B0600000101010101" pitchFamily="50" charset="-127"/>
                <a:cs typeface="Times New Roman" panose="02020603050405020304" pitchFamily="18" charset="0"/>
              </a:rPr>
              <a:t>1</a:t>
            </a:r>
            <a:r>
              <a:rPr lang="ko-KR" altLang="en-US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나눔스퀘어라운드 Bold" panose="020B0600000101010101" pitchFamily="50" charset="-127"/>
                <a:cs typeface="Times New Roman" panose="02020603050405020304" pitchFamily="18" charset="0"/>
              </a:rPr>
              <a:t>인당 국민소득 수준 비교</a:t>
            </a:r>
            <a:endParaRPr lang="en-US" altLang="ko-KR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나눔스퀘어라운드 Bold" panose="020B0600000101010101" pitchFamily="50" charset="-127"/>
              <a:cs typeface="Times New Roman" panose="02020603050405020304" pitchFamily="18" charset="0"/>
            </a:endParaRPr>
          </a:p>
          <a:p>
            <a:pPr algn="ctr"/>
            <a:r>
              <a:rPr lang="en-US" altLang="ko-KR" sz="1400" dirty="0">
                <a:solidFill>
                  <a:schemeClr val="accent3">
                    <a:lumMod val="50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(PPP – </a:t>
            </a:r>
            <a:r>
              <a:rPr lang="ko-KR" altLang="en-US" sz="1400" dirty="0">
                <a:solidFill>
                  <a:schemeClr val="accent3">
                    <a:lumMod val="50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실질 구매력 지수 기준</a:t>
            </a:r>
            <a:r>
              <a:rPr lang="en-US" altLang="ko-KR" sz="1400" dirty="0">
                <a:solidFill>
                  <a:schemeClr val="accent3">
                    <a:lumMod val="50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) (1980~2021)</a:t>
            </a:r>
            <a:endParaRPr lang="ko-KR" altLang="en-US" sz="1400" dirty="0">
              <a:solidFill>
                <a:schemeClr val="accent3">
                  <a:lumMod val="50000"/>
                </a:schemeClr>
              </a:solidFill>
              <a:latin typeface="나눔스퀘어라운드 Bold" panose="020B0600000101010101" pitchFamily="50" charset="-127"/>
              <a:ea typeface="나눔스퀘어라운드 Bold" panose="020B0600000101010101" pitchFamily="50" charset="-127"/>
            </a:endParaRPr>
          </a:p>
        </p:txBody>
      </p:sp>
      <p:sp>
        <p:nvSpPr>
          <p:cNvPr id="7" name="제목 2"/>
          <p:cNvSpPr>
            <a:spLocks noGrp="1"/>
          </p:cNvSpPr>
          <p:nvPr>
            <p:ph type="title"/>
          </p:nvPr>
        </p:nvSpPr>
        <p:spPr>
          <a:xfrm>
            <a:off x="975657" y="44624"/>
            <a:ext cx="4748471" cy="655953"/>
          </a:xfrm>
        </p:spPr>
        <p:txBody>
          <a:bodyPr/>
          <a:lstStyle/>
          <a:p>
            <a:pPr algn="l"/>
            <a:r>
              <a:rPr lang="ko-KR" altLang="en-US" dirty="0"/>
              <a:t>환경변화 </a:t>
            </a:r>
            <a:r>
              <a:rPr lang="en-US" altLang="ko-KR" dirty="0"/>
              <a:t>- </a:t>
            </a:r>
            <a:r>
              <a:rPr lang="ko-KR" altLang="en-US" dirty="0"/>
              <a:t>저성장시대로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33B5AA-F336-4653-8DE1-269678CA9930}"/>
              </a:ext>
            </a:extLst>
          </p:cNvPr>
          <p:cNvSpPr txBox="1"/>
          <p:nvPr/>
        </p:nvSpPr>
        <p:spPr>
          <a:xfrm>
            <a:off x="348119" y="132265"/>
            <a:ext cx="545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spc="-150" dirty="0">
                <a:solidFill>
                  <a:schemeClr val="bg1"/>
                </a:solidFill>
                <a:latin typeface="Arial Black" panose="020B0A04020102020204" pitchFamily="34" charset="0"/>
                <a:ea typeface="나눔스퀘어라운드 Bold" panose="020B0600000101010101" pitchFamily="50" charset="-127"/>
              </a:rPr>
              <a:t>Ⅰ</a:t>
            </a:r>
            <a:endParaRPr lang="ko-KR" altLang="en-US" sz="2800" b="1" spc="-150" dirty="0">
              <a:solidFill>
                <a:schemeClr val="bg1"/>
              </a:solidFill>
              <a:latin typeface="Arial Black" panose="020B0A04020102020204" pitchFamily="34" charset="0"/>
              <a:ea typeface="나눔스퀘어라운드 Bold" panose="020B0600000101010101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8195094" y="17252"/>
            <a:ext cx="948906" cy="7246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925553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287159" y="1052736"/>
            <a:ext cx="8533313" cy="541686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 latinLnBrk="1">
              <a:spcBef>
                <a:spcPts val="0"/>
              </a:spcBef>
              <a:spcAft>
                <a:spcPts val="0"/>
              </a:spcAft>
            </a:pPr>
            <a:r>
              <a:rPr lang="en-US" altLang="ko-KR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(4) </a:t>
            </a:r>
            <a:r>
              <a:rPr lang="ko-KR" altLang="en-US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지역사회의 네트워크 구축과 공감대 확보</a:t>
            </a:r>
            <a:endParaRPr lang="en-US" altLang="ko-KR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85750" indent="-285750" algn="just" latinLnBrk="1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사업의 배경과 목표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사업내용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국내외 사례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사업의 과정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사업의 기대되는 성과 등에 대한 교육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소개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논의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책자를 이용한 홍보를 통해서 지역 주민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지역 주체나 이해관계자들이 폭넓은 이해와 공감을 갖도록 노력할 필요</a:t>
            </a:r>
            <a:endParaRPr lang="en-US" altLang="ko-KR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85750" indent="-285750" algn="just" latinLnBrk="1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뿐만 아니라 지역의 시장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지역자원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지역의 인재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경험 등을 </a:t>
            </a:r>
            <a:r>
              <a:rPr lang="ko-KR" altLang="en-US" sz="16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깊이있게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알기 위해서는 지역사회의 다양한 인사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특히 상당히 유용한 정보와 경험을 가진 인사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전문가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공무원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시민단체 등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를 사귀고 경청할 필요</a:t>
            </a:r>
            <a:endParaRPr lang="en-US" altLang="ko-KR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85750" indent="-285750" algn="just" latinLnBrk="1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latinLnBrk="1"/>
            <a:r>
              <a:rPr lang="en-US" altLang="ko-KR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(5) </a:t>
            </a:r>
            <a:r>
              <a:rPr lang="ko-KR" altLang="en-US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지역사업을</a:t>
            </a:r>
            <a:r>
              <a:rPr lang="ko-KR" altLang="en-US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촉진하기 위한 지역아카데미</a:t>
            </a:r>
          </a:p>
          <a:p>
            <a:pPr latinLnBrk="1"/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지역의 동종사업자들과 공동으로 하되 가능하면 지원기관들의 도움을 받아서</a:t>
            </a:r>
            <a:endParaRPr lang="en-US" altLang="ko-KR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latinLnBrk="1"/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지역주민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이해관계자 및 다수 관련 공무원들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지역의회의원이 참여하되 해당분야의 전문가들이나 성공사례 등을 교육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발표 및 토론 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6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공개교육</a:t>
            </a:r>
            <a:endParaRPr lang="ko-KR" altLang="en-US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180975" latinLnBrk="1">
              <a:buFontTx/>
              <a:buChar char="-"/>
            </a:pP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특정 </a:t>
            </a:r>
            <a:r>
              <a:rPr lang="ko-KR" altLang="en-US" sz="16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지역사업과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관련한 전문적인 내용을 다루는 세미나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해당사업자들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가치사슬상의 관련된 사업자들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담당 공무원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핵심적인 이해관계자 등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285750" indent="-285750" latinLnBrk="1">
              <a:buFontTx/>
              <a:buChar char="-"/>
            </a:pP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latinLnBrk="1"/>
            <a:r>
              <a:rPr lang="en-US" altLang="ko-KR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(6) </a:t>
            </a:r>
            <a:r>
              <a:rPr lang="ko-KR" altLang="en-US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지역의 사회적 대화 </a:t>
            </a:r>
          </a:p>
          <a:p>
            <a:pPr latinLnBrk="1"/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–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지역의 주요사업에 대한 이해와 공감의 폭 확대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이해관계 조정을 통해 지자체의 주요 사업에 따른 수익과 손해에 대한 대책 수립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반대 목소리를 줄이고 정책에 대한 지지도 높일 수 있음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latinLnBrk="1"/>
            <a:r>
              <a:rPr lang="en-US" altLang="ko-KR" sz="1600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600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특정 이슈나 사업과 관련하여 갈등이 예상되거나 드러난 경우에 여러 이해관계자</a:t>
            </a:r>
            <a:r>
              <a:rPr lang="en-US" altLang="ko-KR" sz="1600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관련 단체들과 다양한 의견청취</a:t>
            </a:r>
            <a:r>
              <a:rPr lang="en-US" altLang="ko-KR" sz="1600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각 주장의 배경</a:t>
            </a:r>
            <a:r>
              <a:rPr lang="en-US" altLang="ko-KR" sz="1600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kern="0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이해조정</a:t>
            </a:r>
            <a:r>
              <a:rPr lang="ko-KR" altLang="en-US" sz="1600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가능성 모색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8195094" y="0"/>
            <a:ext cx="948906" cy="7246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제목 1"/>
          <p:cNvSpPr txBox="1">
            <a:spLocks/>
          </p:cNvSpPr>
          <p:nvPr/>
        </p:nvSpPr>
        <p:spPr>
          <a:xfrm>
            <a:off x="1012233" y="141310"/>
            <a:ext cx="7089351" cy="4835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normAutofit fontScale="97500" lnSpcReduction="10000"/>
          </a:bodyPr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함초롬돋움" panose="020B0504000101010101" pitchFamily="50" charset="-127"/>
                <a:ea typeface="함초롬돋움" panose="020B0504000101010101" pitchFamily="50" charset="-127"/>
                <a:cs typeface="Times New Roman" panose="02020603050405020304" pitchFamily="18" charset="0"/>
              </a:defRPr>
            </a:lvl2pPr>
            <a:lvl3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함초롬돋움" panose="020B0504000101010101" pitchFamily="50" charset="-127"/>
                <a:ea typeface="함초롬돋움" panose="020B0504000101010101" pitchFamily="50" charset="-127"/>
                <a:cs typeface="Times New Roman" panose="02020603050405020304" pitchFamily="18" charset="0"/>
              </a:defRPr>
            </a:lvl3pPr>
            <a:lvl4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함초롬돋움" panose="020B0504000101010101" pitchFamily="50" charset="-127"/>
                <a:ea typeface="함초롬돋움" panose="020B0504000101010101" pitchFamily="50" charset="-127"/>
                <a:cs typeface="Times New Roman" panose="02020603050405020304" pitchFamily="18" charset="0"/>
              </a:defRPr>
            </a:lvl4pPr>
            <a:lvl5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함초롬돋움" panose="020B0504000101010101" pitchFamily="50" charset="-127"/>
                <a:ea typeface="함초롬돋움" panose="020B0504000101010101" pitchFamily="50" charset="-127"/>
                <a:cs typeface="Times New Roman" panose="02020603050405020304" pitchFamily="18" charset="0"/>
              </a:defRPr>
            </a:lvl5pPr>
            <a:lvl6pPr rtl="0" eaLnBrk="1" latinLnBrk="1" hangingPunct="1">
              <a:defRPr>
                <a:solidFill>
                  <a:schemeClr val="tx2"/>
                </a:solidFill>
              </a:defRPr>
            </a:lvl6pPr>
            <a:lvl7pPr rtl="0" eaLnBrk="1" latinLnBrk="1" hangingPunct="1">
              <a:defRPr>
                <a:solidFill>
                  <a:schemeClr val="tx2"/>
                </a:solidFill>
              </a:defRPr>
            </a:lvl7pPr>
            <a:lvl8pPr rtl="0" eaLnBrk="1" latinLnBrk="1" hangingPunct="1">
              <a:defRPr>
                <a:solidFill>
                  <a:schemeClr val="tx2"/>
                </a:solidFill>
              </a:defRPr>
            </a:lvl8pPr>
            <a:lvl9pPr rtl="0" eaLnBrk="1" latin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kumimoji="0" lang="ko-KR" altLang="en-US" sz="2800" dirty="0"/>
              <a:t> </a:t>
            </a:r>
            <a:r>
              <a:rPr lang="ko-KR" altLang="en-US" sz="2800" dirty="0"/>
              <a:t>공동체와 네트워크를 통한 지역사업</a:t>
            </a:r>
            <a:endParaRPr kumimoji="0" lang="ko-KR" altLang="en-US" sz="2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33B5AA-F336-4653-8DE1-269678CA9930}"/>
              </a:ext>
            </a:extLst>
          </p:cNvPr>
          <p:cNvSpPr txBox="1"/>
          <p:nvPr/>
        </p:nvSpPr>
        <p:spPr>
          <a:xfrm>
            <a:off x="287159" y="126169"/>
            <a:ext cx="6315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spc="-150" dirty="0">
                <a:solidFill>
                  <a:schemeClr val="bg1"/>
                </a:solidFill>
                <a:latin typeface="Times New Roman" panose="02020603050405020304" pitchFamily="18" charset="0"/>
                <a:ea typeface="HY견명조" panose="02030600000101010101" pitchFamily="18" charset="-127"/>
                <a:cs typeface="Times New Roman" panose="02020603050405020304" pitchFamily="18" charset="0"/>
              </a:rPr>
              <a:t>Ⅶ</a:t>
            </a:r>
            <a:endParaRPr lang="ko-KR" altLang="en-US" sz="2800" b="1" spc="-150" dirty="0">
              <a:solidFill>
                <a:schemeClr val="bg1"/>
              </a:solidFill>
              <a:latin typeface="Arial Black" panose="020B0A04020102020204" pitchFamily="34" charset="0"/>
              <a:ea typeface="나눔스퀘어라운드 Bold" panose="020B0600000101010101" pitchFamily="50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44624"/>
            <a:ext cx="86677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27255"/>
      </p:ext>
    </p:extLst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540" y="1520788"/>
            <a:ext cx="8244916" cy="5076564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1115617" y="955928"/>
            <a:ext cx="6012667" cy="45684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chemeClr val="tx1"/>
                </a:solidFill>
              </a:rPr>
              <a:t>지역혁신</a:t>
            </a:r>
            <a:r>
              <a:rPr lang="en-US" altLang="ko-KR" sz="2400" dirty="0">
                <a:solidFill>
                  <a:schemeClr val="tx1"/>
                </a:solidFill>
              </a:rPr>
              <a:t>– </a:t>
            </a:r>
            <a:r>
              <a:rPr lang="ko-KR" altLang="en-US" sz="2400" dirty="0">
                <a:solidFill>
                  <a:schemeClr val="tx1"/>
                </a:solidFill>
              </a:rPr>
              <a:t>전통시장을 어떻게 살릴 것인가</a:t>
            </a:r>
            <a:r>
              <a:rPr lang="en-US" altLang="ko-KR" sz="2400" dirty="0">
                <a:solidFill>
                  <a:schemeClr val="tx1"/>
                </a:solidFill>
              </a:rPr>
              <a:t>?</a:t>
            </a:r>
            <a:endParaRPr lang="ko-KR" altLang="en-US" sz="2400" dirty="0">
              <a:solidFill>
                <a:schemeClr val="tx1"/>
              </a:solidFill>
            </a:endParaRPr>
          </a:p>
        </p:txBody>
      </p:sp>
      <p:grpSp>
        <p:nvGrpSpPr>
          <p:cNvPr id="8" name="그룹 33">
            <a:extLst>
              <a:ext uri="{FF2B5EF4-FFF2-40B4-BE49-F238E27FC236}">
                <a16:creationId xmlns:a16="http://schemas.microsoft.com/office/drawing/2014/main" id="{9D6BBACB-C484-4AE7-B34A-933601F0136D}"/>
              </a:ext>
            </a:extLst>
          </p:cNvPr>
          <p:cNvGrpSpPr>
            <a:grpSpLocks/>
          </p:cNvGrpSpPr>
          <p:nvPr/>
        </p:nvGrpSpPr>
        <p:grpSpPr bwMode="auto">
          <a:xfrm>
            <a:off x="611188" y="-13171"/>
            <a:ext cx="7146925" cy="969099"/>
            <a:chOff x="1512895" y="1383286"/>
            <a:chExt cx="7147019" cy="721444"/>
          </a:xfrm>
        </p:grpSpPr>
        <p:pic>
          <p:nvPicPr>
            <p:cNvPr id="9" name="Picture 28" descr="그림5 사본">
              <a:extLst>
                <a:ext uri="{FF2B5EF4-FFF2-40B4-BE49-F238E27FC236}">
                  <a16:creationId xmlns:a16="http://schemas.microsoft.com/office/drawing/2014/main" id="{C7135667-7AB2-4F69-9AF4-5B4EED4A5787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60" r="72000"/>
            <a:stretch>
              <a:fillRect/>
            </a:stretch>
          </p:blipFill>
          <p:spPr bwMode="auto">
            <a:xfrm>
              <a:off x="1512895" y="1383286"/>
              <a:ext cx="5202245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28" descr="그림5 사본">
              <a:extLst>
                <a:ext uri="{FF2B5EF4-FFF2-40B4-BE49-F238E27FC236}">
                  <a16:creationId xmlns:a16="http://schemas.microsoft.com/office/drawing/2014/main" id="{E7BB215C-BC29-4CB5-AE7C-8BC2B175FA3B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90"/>
            <a:stretch>
              <a:fillRect/>
            </a:stretch>
          </p:blipFill>
          <p:spPr bwMode="auto">
            <a:xfrm>
              <a:off x="6715140" y="1384730"/>
              <a:ext cx="1944774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제목 1"/>
          <p:cNvSpPr txBox="1">
            <a:spLocks/>
          </p:cNvSpPr>
          <p:nvPr/>
        </p:nvSpPr>
        <p:spPr>
          <a:xfrm>
            <a:off x="1012233" y="209140"/>
            <a:ext cx="7089351" cy="4835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normAutofit fontScale="97500" lnSpcReduction="10000"/>
          </a:bodyPr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함초롬돋움" panose="020B0504000101010101" pitchFamily="50" charset="-127"/>
                <a:ea typeface="함초롬돋움" panose="020B0504000101010101" pitchFamily="50" charset="-127"/>
                <a:cs typeface="Times New Roman" panose="02020603050405020304" pitchFamily="18" charset="0"/>
              </a:defRPr>
            </a:lvl2pPr>
            <a:lvl3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함초롬돋움" panose="020B0504000101010101" pitchFamily="50" charset="-127"/>
                <a:ea typeface="함초롬돋움" panose="020B0504000101010101" pitchFamily="50" charset="-127"/>
                <a:cs typeface="Times New Roman" panose="02020603050405020304" pitchFamily="18" charset="0"/>
              </a:defRPr>
            </a:lvl3pPr>
            <a:lvl4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함초롬돋움" panose="020B0504000101010101" pitchFamily="50" charset="-127"/>
                <a:ea typeface="함초롬돋움" panose="020B0504000101010101" pitchFamily="50" charset="-127"/>
                <a:cs typeface="Times New Roman" panose="02020603050405020304" pitchFamily="18" charset="0"/>
              </a:defRPr>
            </a:lvl4pPr>
            <a:lvl5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함초롬돋움" panose="020B0504000101010101" pitchFamily="50" charset="-127"/>
                <a:ea typeface="함초롬돋움" panose="020B0504000101010101" pitchFamily="50" charset="-127"/>
                <a:cs typeface="Times New Roman" panose="02020603050405020304" pitchFamily="18" charset="0"/>
              </a:defRPr>
            </a:lvl5pPr>
            <a:lvl6pPr rtl="0" eaLnBrk="1" latinLnBrk="1" hangingPunct="1">
              <a:defRPr>
                <a:solidFill>
                  <a:schemeClr val="tx2"/>
                </a:solidFill>
              </a:defRPr>
            </a:lvl6pPr>
            <a:lvl7pPr rtl="0" eaLnBrk="1" latinLnBrk="1" hangingPunct="1">
              <a:defRPr>
                <a:solidFill>
                  <a:schemeClr val="tx2"/>
                </a:solidFill>
              </a:defRPr>
            </a:lvl7pPr>
            <a:lvl8pPr rtl="0" eaLnBrk="1" latinLnBrk="1" hangingPunct="1">
              <a:defRPr>
                <a:solidFill>
                  <a:schemeClr val="tx2"/>
                </a:solidFill>
              </a:defRPr>
            </a:lvl8pPr>
            <a:lvl9pPr rtl="0" eaLnBrk="1" latin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kumimoji="0" lang="ko-KR" altLang="en-US" sz="2800" dirty="0"/>
              <a:t>  </a:t>
            </a:r>
            <a:r>
              <a:rPr lang="ko-KR" altLang="en-US" sz="2800" dirty="0"/>
              <a:t>공동체와 네트워크를 통한 지역사업</a:t>
            </a:r>
            <a:endParaRPr kumimoji="0" lang="ko-KR" altLang="en-US" sz="2800" dirty="0"/>
          </a:p>
          <a:p>
            <a:endParaRPr kumimoji="0" lang="ko-KR" altLang="en-US" sz="2800" dirty="0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44624"/>
            <a:ext cx="86677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986942"/>
      </p:ext>
    </p:extLst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그림 1">
            <a:extLst>
              <a:ext uri="{FF2B5EF4-FFF2-40B4-BE49-F238E27FC236}">
                <a16:creationId xmlns:a16="http://schemas.microsoft.com/office/drawing/2014/main" id="{82935899-BA08-4D6B-A5AA-D10C89076C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50" y="1557338"/>
            <a:ext cx="8629650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3795" name="그룹 33">
            <a:extLst>
              <a:ext uri="{FF2B5EF4-FFF2-40B4-BE49-F238E27FC236}">
                <a16:creationId xmlns:a16="http://schemas.microsoft.com/office/drawing/2014/main" id="{CFC54510-16A0-4422-A3DA-56F362C923E3}"/>
              </a:ext>
            </a:extLst>
          </p:cNvPr>
          <p:cNvGrpSpPr>
            <a:grpSpLocks/>
          </p:cNvGrpSpPr>
          <p:nvPr/>
        </p:nvGrpSpPr>
        <p:grpSpPr bwMode="auto">
          <a:xfrm>
            <a:off x="611188" y="1"/>
            <a:ext cx="8137276" cy="954087"/>
            <a:chOff x="1512895" y="1383286"/>
            <a:chExt cx="7147019" cy="721444"/>
          </a:xfrm>
        </p:grpSpPr>
        <p:pic>
          <p:nvPicPr>
            <p:cNvPr id="33799" name="Picture 28" descr="그림5 사본">
              <a:extLst>
                <a:ext uri="{FF2B5EF4-FFF2-40B4-BE49-F238E27FC236}">
                  <a16:creationId xmlns:a16="http://schemas.microsoft.com/office/drawing/2014/main" id="{B3CE283C-79AE-43AA-B143-141DCFDE5604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60" r="72000"/>
            <a:stretch>
              <a:fillRect/>
            </a:stretch>
          </p:blipFill>
          <p:spPr bwMode="auto">
            <a:xfrm>
              <a:off x="1512895" y="1383286"/>
              <a:ext cx="5202245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00" name="Picture 28" descr="그림5 사본">
              <a:extLst>
                <a:ext uri="{FF2B5EF4-FFF2-40B4-BE49-F238E27FC236}">
                  <a16:creationId xmlns:a16="http://schemas.microsoft.com/office/drawing/2014/main" id="{9F8594B7-1B8C-4442-824A-52F7C25A9ED0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90"/>
            <a:stretch>
              <a:fillRect/>
            </a:stretch>
          </p:blipFill>
          <p:spPr bwMode="auto">
            <a:xfrm>
              <a:off x="6715140" y="1384730"/>
              <a:ext cx="1944774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C5840380-C778-4D81-A783-00B5F232E210}"/>
              </a:ext>
            </a:extLst>
          </p:cNvPr>
          <p:cNvSpPr>
            <a:spLocks noChangeArrowheads="1"/>
          </p:cNvSpPr>
          <p:nvPr/>
        </p:nvSpPr>
        <p:spPr>
          <a:xfrm>
            <a:off x="1116013" y="79068"/>
            <a:ext cx="7704137" cy="757644"/>
          </a:xfrm>
          <a:prstGeom prst="rect">
            <a:avLst/>
          </a:prstGeom>
        </p:spPr>
        <p:txBody>
          <a:bodyPr lIns="72000" anchor="ctr"/>
          <a:lstStyle/>
          <a:p>
            <a:pPr latinLnBrk="1">
              <a:defRPr/>
            </a:pPr>
            <a:r>
              <a:rPr kumimoji="0" lang="ko-KR" altLang="en-US" sz="2400" dirty="0">
                <a:solidFill>
                  <a:schemeClr val="bg1"/>
                </a:solidFill>
                <a:latin typeface="+mn-ea"/>
                <a:ea typeface="+mn-ea"/>
              </a:rPr>
              <a:t> </a:t>
            </a:r>
            <a:r>
              <a:rPr lang="ko-KR" altLang="en-US" sz="2400" dirty="0">
                <a:solidFill>
                  <a:schemeClr val="bg1"/>
                </a:solidFill>
                <a:latin typeface="+mn-ea"/>
                <a:ea typeface="+mn-ea"/>
              </a:rPr>
              <a:t>공동체와 네트워크를 통한 지역사업</a:t>
            </a:r>
            <a:endParaRPr kumimoji="0" lang="ko-KR" altLang="en-US" sz="2400" dirty="0">
              <a:solidFill>
                <a:schemeClr val="bg1"/>
              </a:solidFill>
              <a:latin typeface="+mn-ea"/>
              <a:ea typeface="+mn-ea"/>
            </a:endParaRPr>
          </a:p>
          <a:p>
            <a:pPr latinLnBrk="1">
              <a:defRPr/>
            </a:pPr>
            <a:r>
              <a:rPr lang="en-US" altLang="ko-KR" sz="16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  <a:cs typeface="Arial"/>
              </a:rPr>
              <a:t>-</a:t>
            </a:r>
            <a:r>
              <a:rPr lang="ko-KR" altLang="en-US" sz="16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  <a:cs typeface="Arial"/>
              </a:rPr>
              <a:t> </a:t>
            </a:r>
            <a:r>
              <a:rPr lang="en-US" altLang="ko-KR" sz="16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  <a:cs typeface="Arial"/>
              </a:rPr>
              <a:t> </a:t>
            </a:r>
            <a:r>
              <a:rPr lang="ko-KR" altLang="en-US" sz="16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  <a:cs typeface="Arial"/>
              </a:rPr>
              <a:t>일본의 지역대학과 지역산업 연계 사례 </a:t>
            </a:r>
            <a:endParaRPr lang="ko-KR" altLang="en-US" sz="2000" b="1" spc="-150" dirty="0">
              <a:solidFill>
                <a:schemeClr val="bg1"/>
              </a:solidFill>
              <a:effectLst>
                <a:outerShdw blurRad="25400" dist="50800" dir="2700000" algn="tl">
                  <a:srgbClr val="0B0D33"/>
                </a:outerShdw>
              </a:effectLst>
              <a:latin typeface="+mn-ea"/>
              <a:ea typeface="+mn-ea"/>
              <a:cs typeface="Arial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F8DD38E4-7BEA-40C6-AA8A-E55A12B0B1EB}"/>
              </a:ext>
            </a:extLst>
          </p:cNvPr>
          <p:cNvSpPr/>
          <p:nvPr/>
        </p:nvSpPr>
        <p:spPr>
          <a:xfrm>
            <a:off x="395288" y="1027113"/>
            <a:ext cx="8064500" cy="4572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ko-KR" altLang="en-US" sz="2000" dirty="0">
                <a:solidFill>
                  <a:schemeClr val="tx1"/>
                </a:solidFill>
              </a:rPr>
              <a:t>일본의 </a:t>
            </a:r>
            <a:r>
              <a:rPr lang="ko-KR" altLang="en-US" sz="2000" dirty="0" err="1">
                <a:solidFill>
                  <a:schemeClr val="tx1"/>
                </a:solidFill>
              </a:rPr>
              <a:t>와카야마현</a:t>
            </a:r>
            <a:r>
              <a:rPr lang="en-US" altLang="ko-KR" sz="2000" dirty="0">
                <a:solidFill>
                  <a:schemeClr val="tx1"/>
                </a:solidFill>
              </a:rPr>
              <a:t>(</a:t>
            </a:r>
            <a:r>
              <a:rPr lang="ko-KR" altLang="en-US" sz="2000" dirty="0">
                <a:solidFill>
                  <a:schemeClr val="tx1"/>
                </a:solidFill>
              </a:rPr>
              <a:t>和歌山県</a:t>
            </a:r>
            <a:r>
              <a:rPr lang="en-US" altLang="ko-KR" sz="2000" dirty="0">
                <a:solidFill>
                  <a:schemeClr val="tx1"/>
                </a:solidFill>
              </a:rPr>
              <a:t>)</a:t>
            </a:r>
            <a:r>
              <a:rPr lang="ko-KR" altLang="en-US" sz="2000" dirty="0">
                <a:solidFill>
                  <a:schemeClr val="tx1"/>
                </a:solidFill>
              </a:rPr>
              <a:t>과 </a:t>
            </a:r>
            <a:r>
              <a:rPr lang="ko-KR" altLang="en-US" sz="2000" dirty="0" err="1">
                <a:solidFill>
                  <a:schemeClr val="tx1"/>
                </a:solidFill>
              </a:rPr>
              <a:t>와카야마</a:t>
            </a:r>
            <a:r>
              <a:rPr lang="en-US" altLang="ko-KR" sz="2000" dirty="0">
                <a:solidFill>
                  <a:schemeClr val="tx1"/>
                </a:solidFill>
              </a:rPr>
              <a:t>(</a:t>
            </a:r>
            <a:r>
              <a:rPr lang="ko-KR" altLang="en-US" sz="2000" dirty="0">
                <a:solidFill>
                  <a:schemeClr val="tx1"/>
                </a:solidFill>
              </a:rPr>
              <a:t>和歌山</a:t>
            </a:r>
            <a:r>
              <a:rPr lang="en-US" altLang="ko-KR" sz="2000" dirty="0">
                <a:solidFill>
                  <a:schemeClr val="tx1"/>
                </a:solidFill>
              </a:rPr>
              <a:t>)</a:t>
            </a:r>
            <a:r>
              <a:rPr lang="ko-KR" altLang="en-US" sz="2000" dirty="0">
                <a:solidFill>
                  <a:schemeClr val="tx1"/>
                </a:solidFill>
              </a:rPr>
              <a:t>대학의 연계</a:t>
            </a: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2" y="61876"/>
            <a:ext cx="866775" cy="85725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7">
            <a:extLst>
              <a:ext uri="{FF2B5EF4-FFF2-40B4-BE49-F238E27FC236}">
                <a16:creationId xmlns:a16="http://schemas.microsoft.com/office/drawing/2014/main" id="{EC0046B3-A0B6-40DA-AEF7-89801759612E}"/>
              </a:ext>
            </a:extLst>
          </p:cNvPr>
          <p:cNvSpPr/>
          <p:nvPr/>
        </p:nvSpPr>
        <p:spPr>
          <a:xfrm>
            <a:off x="2987675" y="2996332"/>
            <a:ext cx="1871663" cy="2663825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31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endParaRPr lang="ko-KR" altLang="en-US"/>
          </a:p>
        </p:txBody>
      </p:sp>
      <p:sp>
        <p:nvSpPr>
          <p:cNvPr id="9" name="위쪽/아래쪽 화살표 8">
            <a:extLst>
              <a:ext uri="{FF2B5EF4-FFF2-40B4-BE49-F238E27FC236}">
                <a16:creationId xmlns:a16="http://schemas.microsoft.com/office/drawing/2014/main" id="{4AC0A430-BF07-4948-A886-2E973BB31CCA}"/>
              </a:ext>
            </a:extLst>
          </p:cNvPr>
          <p:cNvSpPr/>
          <p:nvPr/>
        </p:nvSpPr>
        <p:spPr>
          <a:xfrm>
            <a:off x="4427538" y="4103522"/>
            <a:ext cx="215900" cy="962427"/>
          </a:xfrm>
          <a:prstGeom prst="upDownArrow">
            <a:avLst>
              <a:gd name="adj1" fmla="val 50000"/>
              <a:gd name="adj2" fmla="val 5000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endParaRPr lang="ko-KR" altLang="en-US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E7192794-1859-4E58-934B-61B5B862BA6A}"/>
              </a:ext>
            </a:extLst>
          </p:cNvPr>
          <p:cNvSpPr/>
          <p:nvPr/>
        </p:nvSpPr>
        <p:spPr>
          <a:xfrm>
            <a:off x="4572000" y="2420069"/>
            <a:ext cx="863600" cy="504825"/>
          </a:xfrm>
          <a:prstGeom prst="rect">
            <a:avLst/>
          </a:prstGeom>
          <a:solidFill>
            <a:schemeClr val="bg1"/>
          </a:solidFill>
          <a:ln w="3175">
            <a:solidFill>
              <a:srgbClr val="101A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ko-KR" altLang="en-US" sz="1300" b="1">
                <a:solidFill>
                  <a:schemeClr val="tx1"/>
                </a:solidFill>
              </a:rPr>
              <a:t>청년인력의 공급</a:t>
            </a:r>
          </a:p>
        </p:txBody>
      </p:sp>
      <p:sp>
        <p:nvSpPr>
          <p:cNvPr id="12" name="아래쪽 화살표 11">
            <a:extLst>
              <a:ext uri="{FF2B5EF4-FFF2-40B4-BE49-F238E27FC236}">
                <a16:creationId xmlns:a16="http://schemas.microsoft.com/office/drawing/2014/main" id="{CC0A64D0-A7D6-40A0-AB54-49636FD5C07E}"/>
              </a:ext>
            </a:extLst>
          </p:cNvPr>
          <p:cNvSpPr/>
          <p:nvPr/>
        </p:nvSpPr>
        <p:spPr>
          <a:xfrm rot="18587596">
            <a:off x="5630862" y="2666132"/>
            <a:ext cx="265113" cy="630238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50ADCCC1-1952-4B00-B8BD-C7C5A5928CC5}"/>
              </a:ext>
            </a:extLst>
          </p:cNvPr>
          <p:cNvSpPr/>
          <p:nvPr/>
        </p:nvSpPr>
        <p:spPr>
          <a:xfrm>
            <a:off x="6084888" y="3212232"/>
            <a:ext cx="1150937" cy="504825"/>
          </a:xfrm>
          <a:prstGeom prst="rect">
            <a:avLst/>
          </a:prstGeom>
          <a:solidFill>
            <a:schemeClr val="bg1"/>
          </a:solidFill>
          <a:ln w="3175">
            <a:solidFill>
              <a:srgbClr val="101A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ko-KR" altLang="en-US" sz="1300" b="1">
                <a:solidFill>
                  <a:schemeClr val="tx1"/>
                </a:solidFill>
              </a:rPr>
              <a:t>숙련형성</a:t>
            </a:r>
            <a:r>
              <a:rPr lang="en-US" altLang="ko-KR" sz="1300" b="1">
                <a:solidFill>
                  <a:schemeClr val="tx1"/>
                </a:solidFill>
                <a:latin typeface="Arial"/>
                <a:cs typeface="Arial"/>
              </a:rPr>
              <a:t>.</a:t>
            </a:r>
            <a:r>
              <a:rPr lang="ko-KR" altLang="en-US" sz="1300" b="1">
                <a:solidFill>
                  <a:schemeClr val="tx1"/>
                </a:solidFill>
              </a:rPr>
              <a:t>향상</a:t>
            </a:r>
            <a:r>
              <a:rPr lang="en-US" altLang="ko-KR" sz="1300" b="1">
                <a:solidFill>
                  <a:schemeClr val="tx1"/>
                </a:solidFill>
              </a:rPr>
              <a:t>/</a:t>
            </a:r>
            <a:r>
              <a:rPr lang="ko-KR" altLang="en-US" sz="1300" b="1">
                <a:solidFill>
                  <a:schemeClr val="tx1"/>
                </a:solidFill>
              </a:rPr>
              <a:t>내부혁신</a:t>
            </a:r>
          </a:p>
        </p:txBody>
      </p:sp>
      <p:sp>
        <p:nvSpPr>
          <p:cNvPr id="14" name="아래쪽 화살표 13">
            <a:extLst>
              <a:ext uri="{FF2B5EF4-FFF2-40B4-BE49-F238E27FC236}">
                <a16:creationId xmlns:a16="http://schemas.microsoft.com/office/drawing/2014/main" id="{44449845-D8A4-4286-8871-62AF64189F34}"/>
              </a:ext>
            </a:extLst>
          </p:cNvPr>
          <p:cNvSpPr/>
          <p:nvPr/>
        </p:nvSpPr>
        <p:spPr>
          <a:xfrm rot="21401790">
            <a:off x="6394450" y="3744044"/>
            <a:ext cx="268288" cy="623888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endParaRPr lang="ko-KR" altLang="en-US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E7F902FA-CF83-497A-99DE-4D4167A8CD92}"/>
              </a:ext>
            </a:extLst>
          </p:cNvPr>
          <p:cNvSpPr/>
          <p:nvPr/>
        </p:nvSpPr>
        <p:spPr>
          <a:xfrm>
            <a:off x="6299201" y="4483996"/>
            <a:ext cx="936624" cy="601188"/>
          </a:xfrm>
          <a:prstGeom prst="rect">
            <a:avLst/>
          </a:prstGeom>
          <a:solidFill>
            <a:schemeClr val="bg1"/>
          </a:solidFill>
          <a:ln w="3175">
            <a:solidFill>
              <a:srgbClr val="101A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ko-KR" altLang="en-US" sz="1200" b="1" dirty="0">
                <a:solidFill>
                  <a:schemeClr val="tx1"/>
                </a:solidFill>
              </a:rPr>
              <a:t>신제품개발</a:t>
            </a:r>
          </a:p>
          <a:p>
            <a:pPr algn="ctr" eaLnBrk="1" latinLnBrk="1" hangingPunct="1">
              <a:defRPr/>
            </a:pPr>
            <a:r>
              <a:rPr lang="ko-KR" altLang="en-US" sz="1200" b="1" dirty="0">
                <a:solidFill>
                  <a:schemeClr val="tx1"/>
                </a:solidFill>
              </a:rPr>
              <a:t>품질제고</a:t>
            </a:r>
            <a:endParaRPr lang="en-US" altLang="ko-KR" sz="1200" b="1" dirty="0">
              <a:solidFill>
                <a:schemeClr val="tx1"/>
              </a:solidFill>
            </a:endParaRPr>
          </a:p>
          <a:p>
            <a:pPr algn="ctr" eaLnBrk="1" latinLnBrk="1" hangingPunct="1">
              <a:defRPr/>
            </a:pPr>
            <a:r>
              <a:rPr lang="ko-KR" altLang="en-US" sz="1200" b="1" dirty="0">
                <a:solidFill>
                  <a:schemeClr val="tx1"/>
                </a:solidFill>
              </a:rPr>
              <a:t>디지털화</a:t>
            </a:r>
            <a:endParaRPr lang="en-US" altLang="ko-KR" sz="1200" b="1" dirty="0">
              <a:solidFill>
                <a:schemeClr val="tx1"/>
              </a:solidFill>
            </a:endParaRPr>
          </a:p>
        </p:txBody>
      </p:sp>
      <p:sp>
        <p:nvSpPr>
          <p:cNvPr id="16" name="아래쪽 화살표 15">
            <a:extLst>
              <a:ext uri="{FF2B5EF4-FFF2-40B4-BE49-F238E27FC236}">
                <a16:creationId xmlns:a16="http://schemas.microsoft.com/office/drawing/2014/main" id="{8E889E31-ADD2-456A-96F9-09C3AEE70846}"/>
              </a:ext>
            </a:extLst>
          </p:cNvPr>
          <p:cNvSpPr/>
          <p:nvPr/>
        </p:nvSpPr>
        <p:spPr>
          <a:xfrm rot="303601">
            <a:off x="6452006" y="5168212"/>
            <a:ext cx="274638" cy="560518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endParaRPr lang="ko-KR" altLang="en-US"/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6E706A4E-EF1E-4FB8-B719-CCAAA0BA1463}"/>
              </a:ext>
            </a:extLst>
          </p:cNvPr>
          <p:cNvSpPr/>
          <p:nvPr/>
        </p:nvSpPr>
        <p:spPr>
          <a:xfrm>
            <a:off x="2051050" y="5804619"/>
            <a:ext cx="1081088" cy="504825"/>
          </a:xfrm>
          <a:prstGeom prst="rect">
            <a:avLst/>
          </a:prstGeom>
          <a:solidFill>
            <a:schemeClr val="bg1"/>
          </a:solidFill>
          <a:ln w="3175">
            <a:solidFill>
              <a:srgbClr val="101A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ko-KR" altLang="en-US" sz="1300" b="1">
                <a:solidFill>
                  <a:schemeClr val="tx1"/>
                </a:solidFill>
              </a:rPr>
              <a:t>부가가치</a:t>
            </a:r>
            <a:r>
              <a:rPr lang="en-US" altLang="ko-KR" sz="1300" b="1">
                <a:solidFill>
                  <a:schemeClr val="tx1"/>
                </a:solidFill>
              </a:rPr>
              <a:t>/</a:t>
            </a:r>
          </a:p>
          <a:p>
            <a:pPr algn="ctr" eaLnBrk="1" latinLnBrk="1" hangingPunct="1">
              <a:defRPr/>
            </a:pPr>
            <a:r>
              <a:rPr lang="ko-KR" altLang="en-US" sz="1300" b="1">
                <a:solidFill>
                  <a:schemeClr val="tx1"/>
                </a:solidFill>
              </a:rPr>
              <a:t>수익률증가</a:t>
            </a:r>
          </a:p>
        </p:txBody>
      </p:sp>
      <p:sp>
        <p:nvSpPr>
          <p:cNvPr id="18" name="아래쪽 화살표 17">
            <a:extLst>
              <a:ext uri="{FF2B5EF4-FFF2-40B4-BE49-F238E27FC236}">
                <a16:creationId xmlns:a16="http://schemas.microsoft.com/office/drawing/2014/main" id="{E14087CA-C575-4F5F-A177-94D49ECE9A49}"/>
              </a:ext>
            </a:extLst>
          </p:cNvPr>
          <p:cNvSpPr/>
          <p:nvPr/>
        </p:nvSpPr>
        <p:spPr>
          <a:xfrm rot="6019977">
            <a:off x="3416300" y="5869707"/>
            <a:ext cx="279400" cy="704850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endParaRPr lang="ko-KR" altLang="en-US"/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48FB3E66-80F5-4A94-A591-A719F7A61084}"/>
              </a:ext>
            </a:extLst>
          </p:cNvPr>
          <p:cNvSpPr/>
          <p:nvPr/>
        </p:nvSpPr>
        <p:spPr>
          <a:xfrm>
            <a:off x="1476375" y="3501157"/>
            <a:ext cx="935038" cy="431800"/>
          </a:xfrm>
          <a:prstGeom prst="rect">
            <a:avLst/>
          </a:prstGeom>
          <a:solidFill>
            <a:schemeClr val="bg1"/>
          </a:solidFill>
          <a:ln w="3175">
            <a:solidFill>
              <a:srgbClr val="101A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ko-KR" altLang="en-US" sz="1300" b="1">
                <a:solidFill>
                  <a:schemeClr val="tx1"/>
                </a:solidFill>
              </a:rPr>
              <a:t>임금인상</a:t>
            </a:r>
            <a:r>
              <a:rPr lang="en-US" altLang="ko-KR" sz="1300" b="1">
                <a:solidFill>
                  <a:schemeClr val="tx1"/>
                </a:solidFill>
              </a:rPr>
              <a:t>/</a:t>
            </a:r>
            <a:r>
              <a:rPr lang="ko-KR" altLang="en-US" sz="1300" b="1">
                <a:solidFill>
                  <a:schemeClr val="tx1"/>
                </a:solidFill>
              </a:rPr>
              <a:t>처우개선</a:t>
            </a:r>
          </a:p>
        </p:txBody>
      </p:sp>
      <p:sp>
        <p:nvSpPr>
          <p:cNvPr id="20" name="아래쪽 화살표 19">
            <a:extLst>
              <a:ext uri="{FF2B5EF4-FFF2-40B4-BE49-F238E27FC236}">
                <a16:creationId xmlns:a16="http://schemas.microsoft.com/office/drawing/2014/main" id="{3353CD39-ED63-4040-889C-55AC3A0659E6}"/>
              </a:ext>
            </a:extLst>
          </p:cNvPr>
          <p:cNvSpPr/>
          <p:nvPr/>
        </p:nvSpPr>
        <p:spPr>
          <a:xfrm rot="9780773">
            <a:off x="1855788" y="3956769"/>
            <a:ext cx="293687" cy="855663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042E0C9F-12FC-4684-BD75-84D68CC51771}"/>
              </a:ext>
            </a:extLst>
          </p:cNvPr>
          <p:cNvSpPr/>
          <p:nvPr/>
        </p:nvSpPr>
        <p:spPr>
          <a:xfrm>
            <a:off x="2700338" y="2420069"/>
            <a:ext cx="863600" cy="504825"/>
          </a:xfrm>
          <a:prstGeom prst="rect">
            <a:avLst/>
          </a:prstGeom>
          <a:solidFill>
            <a:schemeClr val="bg1"/>
          </a:solidFill>
          <a:ln w="3175">
            <a:solidFill>
              <a:srgbClr val="101A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ko-KR" altLang="en-US" sz="1300" b="1">
                <a:solidFill>
                  <a:schemeClr val="tx1"/>
                </a:solidFill>
              </a:rPr>
              <a:t>신규고용</a:t>
            </a:r>
          </a:p>
          <a:p>
            <a:pPr algn="ctr" eaLnBrk="1" latinLnBrk="1" hangingPunct="1">
              <a:defRPr/>
            </a:pPr>
            <a:r>
              <a:rPr lang="ko-KR" altLang="en-US" sz="1300" b="1">
                <a:solidFill>
                  <a:schemeClr val="tx1"/>
                </a:solidFill>
              </a:rPr>
              <a:t>증가</a:t>
            </a: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94F7C010-EA2F-40AE-A0EE-3784F25BD97A}"/>
              </a:ext>
            </a:extLst>
          </p:cNvPr>
          <p:cNvSpPr/>
          <p:nvPr/>
        </p:nvSpPr>
        <p:spPr>
          <a:xfrm>
            <a:off x="3924300" y="6020519"/>
            <a:ext cx="1079500" cy="504825"/>
          </a:xfrm>
          <a:prstGeom prst="rect">
            <a:avLst/>
          </a:prstGeom>
          <a:solidFill>
            <a:schemeClr val="bg1"/>
          </a:solidFill>
          <a:ln w="3175">
            <a:solidFill>
              <a:srgbClr val="101A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ko-KR" altLang="en-US" sz="1300" b="1">
                <a:solidFill>
                  <a:schemeClr val="tx1"/>
                </a:solidFill>
              </a:rPr>
              <a:t>지역산업의 활력재고</a:t>
            </a:r>
          </a:p>
        </p:txBody>
      </p:sp>
      <p:sp>
        <p:nvSpPr>
          <p:cNvPr id="24" name="아래쪽 화살표 23">
            <a:extLst>
              <a:ext uri="{FF2B5EF4-FFF2-40B4-BE49-F238E27FC236}">
                <a16:creationId xmlns:a16="http://schemas.microsoft.com/office/drawing/2014/main" id="{43E389EB-F62A-4024-85AB-D8486F0A8078}"/>
              </a:ext>
            </a:extLst>
          </p:cNvPr>
          <p:cNvSpPr/>
          <p:nvPr/>
        </p:nvSpPr>
        <p:spPr>
          <a:xfrm rot="13712133">
            <a:off x="2205832" y="2781225"/>
            <a:ext cx="254000" cy="715963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endParaRPr lang="ko-KR" altLang="en-US"/>
          </a:p>
        </p:txBody>
      </p:sp>
      <p:sp>
        <p:nvSpPr>
          <p:cNvPr id="25" name="아래쪽 화살표 24">
            <a:extLst>
              <a:ext uri="{FF2B5EF4-FFF2-40B4-BE49-F238E27FC236}">
                <a16:creationId xmlns:a16="http://schemas.microsoft.com/office/drawing/2014/main" id="{94844D29-B478-402C-B1AD-F0701315F120}"/>
              </a:ext>
            </a:extLst>
          </p:cNvPr>
          <p:cNvSpPr/>
          <p:nvPr/>
        </p:nvSpPr>
        <p:spPr>
          <a:xfrm rot="16200000">
            <a:off x="3916363" y="2254969"/>
            <a:ext cx="227012" cy="795338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endParaRPr lang="ko-KR" altLang="en-US"/>
          </a:p>
        </p:txBody>
      </p:sp>
      <p:sp>
        <p:nvSpPr>
          <p:cNvPr id="26" name="모서리가 둥근 직사각형 25">
            <a:extLst>
              <a:ext uri="{FF2B5EF4-FFF2-40B4-BE49-F238E27FC236}">
                <a16:creationId xmlns:a16="http://schemas.microsoft.com/office/drawing/2014/main" id="{D1192023-77D4-4310-8357-07B3551E0808}"/>
              </a:ext>
            </a:extLst>
          </p:cNvPr>
          <p:cNvSpPr/>
          <p:nvPr/>
        </p:nvSpPr>
        <p:spPr>
          <a:xfrm>
            <a:off x="5003800" y="3302719"/>
            <a:ext cx="720725" cy="358775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ko-KR" altLang="en-US" sz="1100" b="1">
                <a:solidFill>
                  <a:schemeClr val="tx1"/>
                </a:solidFill>
              </a:rPr>
              <a:t>교육</a:t>
            </a:r>
            <a:r>
              <a:rPr lang="en-US" altLang="ko-KR" sz="1100" b="1">
                <a:solidFill>
                  <a:schemeClr val="tx1"/>
                </a:solidFill>
              </a:rPr>
              <a:t>/</a:t>
            </a:r>
            <a:r>
              <a:rPr lang="ko-KR" altLang="en-US" sz="1100" b="1">
                <a:solidFill>
                  <a:schemeClr val="tx1"/>
                </a:solidFill>
              </a:rPr>
              <a:t>훈련 제공</a:t>
            </a:r>
          </a:p>
        </p:txBody>
      </p:sp>
      <p:sp>
        <p:nvSpPr>
          <p:cNvPr id="27" name="모서리가 둥근 직사각형 26">
            <a:extLst>
              <a:ext uri="{FF2B5EF4-FFF2-40B4-BE49-F238E27FC236}">
                <a16:creationId xmlns:a16="http://schemas.microsoft.com/office/drawing/2014/main" id="{97B67C18-E500-4044-B426-7BD1B6742A57}"/>
              </a:ext>
            </a:extLst>
          </p:cNvPr>
          <p:cNvSpPr/>
          <p:nvPr/>
        </p:nvSpPr>
        <p:spPr>
          <a:xfrm>
            <a:off x="5003800" y="3805957"/>
            <a:ext cx="792163" cy="360362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ko-KR" altLang="en-US" sz="1050" b="1">
                <a:solidFill>
                  <a:schemeClr val="tx1"/>
                </a:solidFill>
              </a:rPr>
              <a:t>공정개선</a:t>
            </a:r>
          </a:p>
          <a:p>
            <a:pPr algn="ctr" eaLnBrk="1" latinLnBrk="1" hangingPunct="1">
              <a:defRPr/>
            </a:pPr>
            <a:r>
              <a:rPr lang="ko-KR" altLang="en-US" sz="1050" b="1">
                <a:solidFill>
                  <a:schemeClr val="tx1"/>
                </a:solidFill>
              </a:rPr>
              <a:t>품질관리</a:t>
            </a:r>
          </a:p>
        </p:txBody>
      </p:sp>
      <p:sp>
        <p:nvSpPr>
          <p:cNvPr id="28" name="모서리가 둥근 직사각형 27">
            <a:extLst>
              <a:ext uri="{FF2B5EF4-FFF2-40B4-BE49-F238E27FC236}">
                <a16:creationId xmlns:a16="http://schemas.microsoft.com/office/drawing/2014/main" id="{D5166AE0-796C-4624-A475-DD63222627A8}"/>
              </a:ext>
            </a:extLst>
          </p:cNvPr>
          <p:cNvSpPr/>
          <p:nvPr/>
        </p:nvSpPr>
        <p:spPr>
          <a:xfrm>
            <a:off x="5076825" y="4310782"/>
            <a:ext cx="719138" cy="358775"/>
          </a:xfrm>
          <a:prstGeom prst="roundRect">
            <a:avLst>
              <a:gd name="adj" fmla="val 16667"/>
            </a:avLst>
          </a:prstGeom>
          <a:solidFill>
            <a:schemeClr val="accent3">
              <a:lumMod val="40000"/>
              <a:lumOff val="60000"/>
            </a:schemeClr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ko-KR" altLang="en-US" sz="1100" b="1">
                <a:solidFill>
                  <a:schemeClr val="tx1"/>
                </a:solidFill>
              </a:rPr>
              <a:t>연구개발투자</a:t>
            </a:r>
          </a:p>
        </p:txBody>
      </p:sp>
      <p:sp>
        <p:nvSpPr>
          <p:cNvPr id="29" name="모서리가 둥근 직사각형 28">
            <a:extLst>
              <a:ext uri="{FF2B5EF4-FFF2-40B4-BE49-F238E27FC236}">
                <a16:creationId xmlns:a16="http://schemas.microsoft.com/office/drawing/2014/main" id="{039EC715-41C5-43BA-9414-46912E991C78}"/>
              </a:ext>
            </a:extLst>
          </p:cNvPr>
          <p:cNvSpPr/>
          <p:nvPr/>
        </p:nvSpPr>
        <p:spPr>
          <a:xfrm>
            <a:off x="5148263" y="5444257"/>
            <a:ext cx="719137" cy="360362"/>
          </a:xfrm>
          <a:prstGeom prst="roundRect">
            <a:avLst>
              <a:gd name="adj" fmla="val 16667"/>
            </a:avLst>
          </a:prstGeom>
          <a:solidFill>
            <a:schemeClr val="bg2">
              <a:lumMod val="90000"/>
            </a:schemeClr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ko-KR" altLang="en-US" sz="1100" b="1">
                <a:solidFill>
                  <a:schemeClr val="tx1"/>
                </a:solidFill>
              </a:rPr>
              <a:t>축제</a:t>
            </a:r>
            <a:r>
              <a:rPr lang="en-US" altLang="ko-KR" sz="1100" b="1">
                <a:solidFill>
                  <a:schemeClr val="tx1"/>
                </a:solidFill>
              </a:rPr>
              <a:t>/</a:t>
            </a:r>
            <a:r>
              <a:rPr lang="ko-KR" altLang="en-US" sz="1100" b="1">
                <a:solidFill>
                  <a:schemeClr val="tx1"/>
                </a:solidFill>
              </a:rPr>
              <a:t>공동상표</a:t>
            </a:r>
          </a:p>
        </p:txBody>
      </p:sp>
      <p:sp>
        <p:nvSpPr>
          <p:cNvPr id="30" name="줄무늬가 있는 오른쪽 화살표 29">
            <a:extLst>
              <a:ext uri="{FF2B5EF4-FFF2-40B4-BE49-F238E27FC236}">
                <a16:creationId xmlns:a16="http://schemas.microsoft.com/office/drawing/2014/main" id="{9ACF3434-7895-4E59-85B2-13BA2E829BEA}"/>
              </a:ext>
            </a:extLst>
          </p:cNvPr>
          <p:cNvSpPr/>
          <p:nvPr/>
        </p:nvSpPr>
        <p:spPr>
          <a:xfrm>
            <a:off x="5724525" y="3302719"/>
            <a:ext cx="360363" cy="198438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rgbClr val="192A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endParaRPr lang="ko-KR" altLang="en-US"/>
          </a:p>
        </p:txBody>
      </p:sp>
      <p:sp>
        <p:nvSpPr>
          <p:cNvPr id="31" name="줄무늬가 있는 오른쪽 화살표 30">
            <a:extLst>
              <a:ext uri="{FF2B5EF4-FFF2-40B4-BE49-F238E27FC236}">
                <a16:creationId xmlns:a16="http://schemas.microsoft.com/office/drawing/2014/main" id="{8B17655C-F152-49AC-BE09-31FF4657B298}"/>
              </a:ext>
            </a:extLst>
          </p:cNvPr>
          <p:cNvSpPr/>
          <p:nvPr/>
        </p:nvSpPr>
        <p:spPr>
          <a:xfrm rot="19300582">
            <a:off x="5832475" y="3728169"/>
            <a:ext cx="287338" cy="2159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chemeClr val="accent3">
              <a:lumMod val="40000"/>
              <a:lumOff val="6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endParaRPr lang="ko-KR" altLang="en-US"/>
          </a:p>
        </p:txBody>
      </p:sp>
      <p:sp>
        <p:nvSpPr>
          <p:cNvPr id="32" name="줄무늬가 있는 오른쪽 화살표 31">
            <a:extLst>
              <a:ext uri="{FF2B5EF4-FFF2-40B4-BE49-F238E27FC236}">
                <a16:creationId xmlns:a16="http://schemas.microsoft.com/office/drawing/2014/main" id="{D2EE1A62-4A68-4A7E-9969-D76D7F7EE9A3}"/>
              </a:ext>
            </a:extLst>
          </p:cNvPr>
          <p:cNvSpPr/>
          <p:nvPr/>
        </p:nvSpPr>
        <p:spPr>
          <a:xfrm>
            <a:off x="5795962" y="4436194"/>
            <a:ext cx="431801" cy="2159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chemeClr val="accent6">
              <a:lumMod val="40000"/>
              <a:lumOff val="6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endParaRPr lang="ko-KR" altLang="en-US"/>
          </a:p>
        </p:txBody>
      </p:sp>
      <p:sp>
        <p:nvSpPr>
          <p:cNvPr id="33" name="줄무늬가 있는 오른쪽 화살표 32">
            <a:extLst>
              <a:ext uri="{FF2B5EF4-FFF2-40B4-BE49-F238E27FC236}">
                <a16:creationId xmlns:a16="http://schemas.microsoft.com/office/drawing/2014/main" id="{476B7F40-4AEC-414F-ACEC-97E4040F950A}"/>
              </a:ext>
            </a:extLst>
          </p:cNvPr>
          <p:cNvSpPr/>
          <p:nvPr/>
        </p:nvSpPr>
        <p:spPr>
          <a:xfrm rot="1297950">
            <a:off x="5826125" y="5758582"/>
            <a:ext cx="287338" cy="2159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chemeClr val="accent6">
              <a:lumMod val="40000"/>
              <a:lumOff val="6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endParaRPr lang="ko-KR" altLang="en-US"/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62F5A6C4-FD53-464B-9056-D3D2C5F42694}"/>
              </a:ext>
            </a:extLst>
          </p:cNvPr>
          <p:cNvSpPr/>
          <p:nvPr/>
        </p:nvSpPr>
        <p:spPr>
          <a:xfrm>
            <a:off x="4041432" y="4507902"/>
            <a:ext cx="602005" cy="3612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ko-KR" altLang="en-US" sz="1100" b="1" dirty="0"/>
              <a:t>대학</a:t>
            </a:r>
            <a:r>
              <a:rPr lang="en-US" altLang="ko-KR" sz="1100" b="1" dirty="0"/>
              <a:t>/</a:t>
            </a:r>
          </a:p>
          <a:p>
            <a:pPr algn="ctr" eaLnBrk="1" latinLnBrk="1" hangingPunct="1">
              <a:defRPr/>
            </a:pPr>
            <a:r>
              <a:rPr lang="ko-KR" altLang="en-US" sz="1100" b="1" dirty="0"/>
              <a:t>연구소</a:t>
            </a:r>
          </a:p>
        </p:txBody>
      </p:sp>
      <p:sp>
        <p:nvSpPr>
          <p:cNvPr id="36" name="모서리가 둥근 직사각형 35">
            <a:extLst>
              <a:ext uri="{FF2B5EF4-FFF2-40B4-BE49-F238E27FC236}">
                <a16:creationId xmlns:a16="http://schemas.microsoft.com/office/drawing/2014/main" id="{6BAFEA23-3C22-4630-BCBB-943BE5503758}"/>
              </a:ext>
            </a:extLst>
          </p:cNvPr>
          <p:cNvSpPr/>
          <p:nvPr/>
        </p:nvSpPr>
        <p:spPr>
          <a:xfrm>
            <a:off x="3851275" y="3627006"/>
            <a:ext cx="792163" cy="467317"/>
          </a:xfrm>
          <a:prstGeom prst="roundRect">
            <a:avLst>
              <a:gd name="adj" fmla="val 16667"/>
            </a:avLst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ko-KR" altLang="en-US" sz="1400" b="1" dirty="0"/>
              <a:t>사업자</a:t>
            </a:r>
          </a:p>
          <a:p>
            <a:pPr algn="ctr" eaLnBrk="1" latinLnBrk="1" hangingPunct="1">
              <a:defRPr/>
            </a:pPr>
            <a:r>
              <a:rPr lang="ko-KR" altLang="en-US" sz="1400" b="1" dirty="0" err="1"/>
              <a:t>합회</a:t>
            </a:r>
            <a:endParaRPr lang="ko-KR" altLang="en-US" sz="1400" b="1" dirty="0"/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8015537C-39EC-4E82-91D5-144A446203B3}"/>
              </a:ext>
            </a:extLst>
          </p:cNvPr>
          <p:cNvSpPr/>
          <p:nvPr/>
        </p:nvSpPr>
        <p:spPr>
          <a:xfrm>
            <a:off x="3771212" y="5101146"/>
            <a:ext cx="1008062" cy="4333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ko-KR" altLang="en-US" sz="1100" b="1" dirty="0"/>
              <a:t>사업</a:t>
            </a:r>
            <a:r>
              <a:rPr lang="en-US" altLang="ko-KR" sz="1100" b="1" dirty="0"/>
              <a:t>/</a:t>
            </a:r>
            <a:r>
              <a:rPr lang="ko-KR" altLang="en-US" sz="1100" b="1" dirty="0"/>
              <a:t>기술서비스제공업체</a:t>
            </a:r>
            <a:endParaRPr lang="ko-KR" altLang="en-US" sz="1400" b="1" dirty="0"/>
          </a:p>
        </p:txBody>
      </p:sp>
      <p:sp>
        <p:nvSpPr>
          <p:cNvPr id="38" name="모서리가 둥근 직사각형 37">
            <a:extLst>
              <a:ext uri="{FF2B5EF4-FFF2-40B4-BE49-F238E27FC236}">
                <a16:creationId xmlns:a16="http://schemas.microsoft.com/office/drawing/2014/main" id="{15C416AC-6C9E-4891-972B-F391A067D866}"/>
              </a:ext>
            </a:extLst>
          </p:cNvPr>
          <p:cNvSpPr/>
          <p:nvPr/>
        </p:nvSpPr>
        <p:spPr>
          <a:xfrm>
            <a:off x="5148263" y="4867994"/>
            <a:ext cx="719137" cy="433388"/>
          </a:xfrm>
          <a:prstGeom prst="roundRect">
            <a:avLst>
              <a:gd name="adj" fmla="val 16667"/>
            </a:avLst>
          </a:prstGeom>
          <a:solidFill>
            <a:schemeClr val="accent3">
              <a:lumMod val="40000"/>
              <a:lumOff val="6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-457200" algn="ctr" eaLnBrk="1" latinLnBrk="1" hangingPunct="1">
              <a:lnSpc>
                <a:spcPts val="1100"/>
              </a:lnSpc>
              <a:defRPr/>
            </a:pPr>
            <a:r>
              <a:rPr lang="ko-KR" altLang="en-US" sz="1100" b="1">
                <a:solidFill>
                  <a:schemeClr val="tx1"/>
                </a:solidFill>
              </a:rPr>
              <a:t>금융</a:t>
            </a:r>
            <a:r>
              <a:rPr lang="en-US" altLang="ko-KR" sz="1100" b="1">
                <a:solidFill>
                  <a:schemeClr val="tx1"/>
                </a:solidFill>
              </a:rPr>
              <a:t>/</a:t>
            </a:r>
            <a:r>
              <a:rPr lang="ko-KR" altLang="en-US" sz="1100" b="1">
                <a:solidFill>
                  <a:schemeClr val="tx1"/>
                </a:solidFill>
              </a:rPr>
              <a:t>법률</a:t>
            </a:r>
            <a:r>
              <a:rPr lang="en-US" altLang="ko-KR" sz="1100" b="1">
                <a:solidFill>
                  <a:schemeClr val="tx1"/>
                </a:solidFill>
              </a:rPr>
              <a:t>/</a:t>
            </a:r>
            <a:r>
              <a:rPr lang="ko-KR" altLang="en-US" sz="1100" b="1">
                <a:solidFill>
                  <a:schemeClr val="tx1"/>
                </a:solidFill>
              </a:rPr>
              <a:t>무역</a:t>
            </a:r>
            <a:r>
              <a:rPr lang="en-US" altLang="ko-KR" sz="1100" b="1">
                <a:solidFill>
                  <a:schemeClr val="tx1"/>
                </a:solidFill>
              </a:rPr>
              <a:t>/</a:t>
            </a:r>
            <a:r>
              <a:rPr lang="ko-KR" altLang="en-US" sz="1100" b="1">
                <a:solidFill>
                  <a:schemeClr val="tx1"/>
                </a:solidFill>
              </a:rPr>
              <a:t>회계</a:t>
            </a:r>
            <a:r>
              <a:rPr lang="en-US" altLang="ko-KR" sz="1100" b="1">
                <a:solidFill>
                  <a:schemeClr val="tx1"/>
                </a:solidFill>
              </a:rPr>
              <a:t>/</a:t>
            </a:r>
            <a:endParaRPr lang="ko-KR" altLang="en-US" sz="1100" b="1">
              <a:solidFill>
                <a:schemeClr val="tx1"/>
              </a:solidFill>
            </a:endParaRP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85B2210B-5195-4500-88AF-2CA142C4E009}"/>
              </a:ext>
            </a:extLst>
          </p:cNvPr>
          <p:cNvSpPr/>
          <p:nvPr/>
        </p:nvSpPr>
        <p:spPr>
          <a:xfrm>
            <a:off x="3276600" y="3644032"/>
            <a:ext cx="287338" cy="108108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ko-KR" altLang="en-US" sz="1400" b="1">
                <a:solidFill>
                  <a:schemeClr val="tx1"/>
                </a:solidFill>
              </a:rPr>
              <a:t>정</a:t>
            </a:r>
          </a:p>
          <a:p>
            <a:pPr algn="ctr" eaLnBrk="1" latinLnBrk="1" hangingPunct="1">
              <a:defRPr/>
            </a:pPr>
            <a:endParaRPr lang="en-US" altLang="ko-KR" sz="1400" b="1">
              <a:solidFill>
                <a:schemeClr val="tx1"/>
              </a:solidFill>
            </a:endParaRPr>
          </a:p>
          <a:p>
            <a:pPr algn="ctr" eaLnBrk="1" latinLnBrk="1" hangingPunct="1">
              <a:defRPr/>
            </a:pPr>
            <a:r>
              <a:rPr lang="ko-KR" altLang="en-US" sz="1400" b="1">
                <a:solidFill>
                  <a:schemeClr val="tx1"/>
                </a:solidFill>
              </a:rPr>
              <a:t>부</a:t>
            </a:r>
            <a:endParaRPr lang="ko-KR" altLang="en-US" b="1">
              <a:solidFill>
                <a:schemeClr val="tx1"/>
              </a:solidFill>
            </a:endParaRPr>
          </a:p>
        </p:txBody>
      </p:sp>
      <p:cxnSp>
        <p:nvCxnSpPr>
          <p:cNvPr id="40" name="직선 화살표 연결선 39">
            <a:extLst>
              <a:ext uri="{FF2B5EF4-FFF2-40B4-BE49-F238E27FC236}">
                <a16:creationId xmlns:a16="http://schemas.microsoft.com/office/drawing/2014/main" id="{3BD5D091-0732-4202-8898-1153BAC219C8}"/>
              </a:ext>
            </a:extLst>
          </p:cNvPr>
          <p:cNvCxnSpPr>
            <a:cxnSpLocks/>
            <a:endCxn id="36" idx="1"/>
          </p:cNvCxnSpPr>
          <p:nvPr/>
        </p:nvCxnSpPr>
        <p:spPr>
          <a:xfrm flipV="1">
            <a:off x="3563938" y="3860665"/>
            <a:ext cx="287337" cy="1776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직선 화살표 연결선 40">
            <a:extLst>
              <a:ext uri="{FF2B5EF4-FFF2-40B4-BE49-F238E27FC236}">
                <a16:creationId xmlns:a16="http://schemas.microsoft.com/office/drawing/2014/main" id="{09AB1B5D-6FCF-47CE-AD21-E0F29C9F81FD}"/>
              </a:ext>
            </a:extLst>
          </p:cNvPr>
          <p:cNvCxnSpPr>
            <a:cxnSpLocks/>
          </p:cNvCxnSpPr>
          <p:nvPr/>
        </p:nvCxnSpPr>
        <p:spPr>
          <a:xfrm>
            <a:off x="3563938" y="4580657"/>
            <a:ext cx="477494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위쪽/아래쪽 화살표 41">
            <a:extLst>
              <a:ext uri="{FF2B5EF4-FFF2-40B4-BE49-F238E27FC236}">
                <a16:creationId xmlns:a16="http://schemas.microsoft.com/office/drawing/2014/main" id="{B5D43BA1-5C82-45A8-8E80-8CA82D6CCA13}"/>
              </a:ext>
            </a:extLst>
          </p:cNvPr>
          <p:cNvSpPr/>
          <p:nvPr/>
        </p:nvSpPr>
        <p:spPr>
          <a:xfrm>
            <a:off x="4140200" y="4148757"/>
            <a:ext cx="215900" cy="360363"/>
          </a:xfrm>
          <a:prstGeom prst="upDown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endParaRPr lang="ko-KR" altLang="en-US"/>
          </a:p>
        </p:txBody>
      </p:sp>
      <p:sp>
        <p:nvSpPr>
          <p:cNvPr id="43" name="모서리가 둥근 직사각형 42">
            <a:extLst>
              <a:ext uri="{FF2B5EF4-FFF2-40B4-BE49-F238E27FC236}">
                <a16:creationId xmlns:a16="http://schemas.microsoft.com/office/drawing/2014/main" id="{177866D2-AA3F-4AE7-8507-F6BD01D2904E}"/>
              </a:ext>
            </a:extLst>
          </p:cNvPr>
          <p:cNvSpPr/>
          <p:nvPr/>
        </p:nvSpPr>
        <p:spPr>
          <a:xfrm>
            <a:off x="2339975" y="3859932"/>
            <a:ext cx="863600" cy="792162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ko-KR" altLang="en-US" sz="1400" b="1">
                <a:solidFill>
                  <a:schemeClr val="tx1"/>
                </a:solidFill>
              </a:rPr>
              <a:t>지역산업거버넌스</a:t>
            </a:r>
          </a:p>
        </p:txBody>
      </p:sp>
      <p:sp>
        <p:nvSpPr>
          <p:cNvPr id="44" name="모서리가 둥근 직사각형 43">
            <a:extLst>
              <a:ext uri="{FF2B5EF4-FFF2-40B4-BE49-F238E27FC236}">
                <a16:creationId xmlns:a16="http://schemas.microsoft.com/office/drawing/2014/main" id="{29D3C7B4-4680-43BA-9F1A-23A2D3E57B67}"/>
              </a:ext>
            </a:extLst>
          </p:cNvPr>
          <p:cNvSpPr/>
          <p:nvPr/>
        </p:nvSpPr>
        <p:spPr>
          <a:xfrm>
            <a:off x="3348038" y="2852936"/>
            <a:ext cx="1439862" cy="358774"/>
          </a:xfrm>
          <a:prstGeom prst="roundRect">
            <a:avLst>
              <a:gd name="adj" fmla="val 16667"/>
            </a:avLst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ko-KR" altLang="en-US" sz="1600" b="1" dirty="0">
                <a:solidFill>
                  <a:schemeClr val="bg1"/>
                </a:solidFill>
              </a:rPr>
              <a:t>지역혁신센터</a:t>
            </a:r>
          </a:p>
        </p:txBody>
      </p:sp>
      <p:sp>
        <p:nvSpPr>
          <p:cNvPr id="45" name="오른쪽 화살표 44">
            <a:extLst>
              <a:ext uri="{FF2B5EF4-FFF2-40B4-BE49-F238E27FC236}">
                <a16:creationId xmlns:a16="http://schemas.microsoft.com/office/drawing/2014/main" id="{ECAB1B4E-B006-44D1-A901-6EC5918D8C18}"/>
              </a:ext>
            </a:extLst>
          </p:cNvPr>
          <p:cNvSpPr/>
          <p:nvPr/>
        </p:nvSpPr>
        <p:spPr>
          <a:xfrm>
            <a:off x="4689475" y="4436194"/>
            <a:ext cx="358775" cy="215900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endParaRPr lang="ko-KR" altLang="en-US"/>
          </a:p>
        </p:txBody>
      </p: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952A39C7-BC6D-4A2A-90D4-F397CEE168D5}"/>
              </a:ext>
            </a:extLst>
          </p:cNvPr>
          <p:cNvSpPr/>
          <p:nvPr/>
        </p:nvSpPr>
        <p:spPr>
          <a:xfrm>
            <a:off x="6156796" y="5806083"/>
            <a:ext cx="1079500" cy="503237"/>
          </a:xfrm>
          <a:prstGeom prst="rect">
            <a:avLst/>
          </a:prstGeom>
          <a:solidFill>
            <a:schemeClr val="bg1"/>
          </a:solidFill>
          <a:ln w="3175">
            <a:solidFill>
              <a:srgbClr val="101A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ko-KR" altLang="en-US" sz="1300" b="1">
                <a:solidFill>
                  <a:schemeClr val="tx1"/>
                </a:solidFill>
              </a:rPr>
              <a:t>시장확대</a:t>
            </a:r>
          </a:p>
          <a:p>
            <a:pPr algn="ctr" eaLnBrk="1" latinLnBrk="1" hangingPunct="1">
              <a:defRPr/>
            </a:pPr>
            <a:r>
              <a:rPr lang="ko-KR" altLang="en-US" sz="1300" b="1">
                <a:solidFill>
                  <a:schemeClr val="tx1"/>
                </a:solidFill>
              </a:rPr>
              <a:t>신시장개척</a:t>
            </a:r>
          </a:p>
        </p:txBody>
      </p:sp>
      <p:sp>
        <p:nvSpPr>
          <p:cNvPr id="47" name="왼쪽 중괄호 46">
            <a:extLst>
              <a:ext uri="{FF2B5EF4-FFF2-40B4-BE49-F238E27FC236}">
                <a16:creationId xmlns:a16="http://schemas.microsoft.com/office/drawing/2014/main" id="{EEC2F473-F043-4A83-815A-70F18C35CCBB}"/>
              </a:ext>
            </a:extLst>
          </p:cNvPr>
          <p:cNvSpPr/>
          <p:nvPr/>
        </p:nvSpPr>
        <p:spPr>
          <a:xfrm>
            <a:off x="5003800" y="4941019"/>
            <a:ext cx="117475" cy="792163"/>
          </a:xfrm>
          <a:prstGeom prst="leftBrace">
            <a:avLst>
              <a:gd name="adj1" fmla="val 8333"/>
              <a:gd name="adj2" fmla="val 50000"/>
            </a:avLst>
          </a:prstGeom>
          <a:ln w="12700">
            <a:solidFill>
              <a:srgbClr val="0306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latinLnBrk="1" hangingPunct="1">
              <a:defRPr/>
            </a:pPr>
            <a:endParaRPr lang="ko-KR" altLang="en-US"/>
          </a:p>
        </p:txBody>
      </p:sp>
      <p:sp>
        <p:nvSpPr>
          <p:cNvPr id="48" name="왼쪽 중괄호 47">
            <a:extLst>
              <a:ext uri="{FF2B5EF4-FFF2-40B4-BE49-F238E27FC236}">
                <a16:creationId xmlns:a16="http://schemas.microsoft.com/office/drawing/2014/main" id="{FC259484-EA29-44C3-AA8D-4BFD3EBD600D}"/>
              </a:ext>
            </a:extLst>
          </p:cNvPr>
          <p:cNvSpPr/>
          <p:nvPr/>
        </p:nvSpPr>
        <p:spPr>
          <a:xfrm>
            <a:off x="4886325" y="3283669"/>
            <a:ext cx="117475" cy="792163"/>
          </a:xfrm>
          <a:prstGeom prst="leftBrace">
            <a:avLst>
              <a:gd name="adj1" fmla="val 8333"/>
              <a:gd name="adj2" fmla="val 50000"/>
            </a:avLst>
          </a:prstGeom>
          <a:ln w="12700">
            <a:solidFill>
              <a:srgbClr val="0306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latinLnBrk="1" hangingPunct="1">
              <a:defRPr/>
            </a:pPr>
            <a:endParaRPr lang="ko-KR" altLang="en-US"/>
          </a:p>
        </p:txBody>
      </p:sp>
      <p:sp>
        <p:nvSpPr>
          <p:cNvPr id="49" name="오른쪽 화살표 48">
            <a:extLst>
              <a:ext uri="{FF2B5EF4-FFF2-40B4-BE49-F238E27FC236}">
                <a16:creationId xmlns:a16="http://schemas.microsoft.com/office/drawing/2014/main" id="{CC8B0EE2-6ADC-43E3-AEB6-560EA1D95472}"/>
              </a:ext>
            </a:extLst>
          </p:cNvPr>
          <p:cNvSpPr/>
          <p:nvPr/>
        </p:nvSpPr>
        <p:spPr>
          <a:xfrm>
            <a:off x="4787900" y="5228357"/>
            <a:ext cx="288925" cy="2159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endParaRPr lang="ko-KR" altLang="en-US"/>
          </a:p>
        </p:txBody>
      </p:sp>
      <p:sp>
        <p:nvSpPr>
          <p:cNvPr id="50" name="오른쪽 화살표 49">
            <a:extLst>
              <a:ext uri="{FF2B5EF4-FFF2-40B4-BE49-F238E27FC236}">
                <a16:creationId xmlns:a16="http://schemas.microsoft.com/office/drawing/2014/main" id="{1F8249FF-D768-44F2-868F-F9ACBA598F4C}"/>
              </a:ext>
            </a:extLst>
          </p:cNvPr>
          <p:cNvSpPr/>
          <p:nvPr/>
        </p:nvSpPr>
        <p:spPr>
          <a:xfrm>
            <a:off x="4643438" y="3572594"/>
            <a:ext cx="288925" cy="2159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endParaRPr lang="ko-KR" altLang="en-US"/>
          </a:p>
        </p:txBody>
      </p:sp>
      <p:sp>
        <p:nvSpPr>
          <p:cNvPr id="51" name="아래쪽 화살표 50">
            <a:extLst>
              <a:ext uri="{FF2B5EF4-FFF2-40B4-BE49-F238E27FC236}">
                <a16:creationId xmlns:a16="http://schemas.microsoft.com/office/drawing/2014/main" id="{D65884E8-6A45-4261-A2CA-9A9CA331C217}"/>
              </a:ext>
            </a:extLst>
          </p:cNvPr>
          <p:cNvSpPr/>
          <p:nvPr/>
        </p:nvSpPr>
        <p:spPr>
          <a:xfrm rot="4656281">
            <a:off x="5407819" y="5760963"/>
            <a:ext cx="246063" cy="898525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endParaRPr lang="ko-KR" altLang="en-US"/>
          </a:p>
        </p:txBody>
      </p:sp>
      <p:sp>
        <p:nvSpPr>
          <p:cNvPr id="53" name="오른쪽 화살표 52">
            <a:extLst>
              <a:ext uri="{FF2B5EF4-FFF2-40B4-BE49-F238E27FC236}">
                <a16:creationId xmlns:a16="http://schemas.microsoft.com/office/drawing/2014/main" id="{EB79E4BF-3349-4910-872B-8FF81452A270}"/>
              </a:ext>
            </a:extLst>
          </p:cNvPr>
          <p:cNvSpPr/>
          <p:nvPr/>
        </p:nvSpPr>
        <p:spPr>
          <a:xfrm rot="19062427">
            <a:off x="4666159" y="4793393"/>
            <a:ext cx="538227" cy="208216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endParaRPr lang="ko-KR" altLang="en-US"/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id="{A245360C-F2E2-4063-90EA-3D25CADFB205}"/>
              </a:ext>
            </a:extLst>
          </p:cNvPr>
          <p:cNvSpPr/>
          <p:nvPr/>
        </p:nvSpPr>
        <p:spPr>
          <a:xfrm>
            <a:off x="1979613" y="4867994"/>
            <a:ext cx="863600" cy="504825"/>
          </a:xfrm>
          <a:prstGeom prst="rect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ko-KR" altLang="en-US" sz="1300" b="1">
                <a:solidFill>
                  <a:schemeClr val="tx1"/>
                </a:solidFill>
              </a:rPr>
              <a:t>연구개발</a:t>
            </a:r>
          </a:p>
          <a:p>
            <a:pPr algn="ctr" eaLnBrk="1" latinLnBrk="1" hangingPunct="1">
              <a:defRPr/>
            </a:pPr>
            <a:r>
              <a:rPr lang="ko-KR" altLang="en-US" sz="1300" b="1">
                <a:solidFill>
                  <a:schemeClr val="tx1"/>
                </a:solidFill>
              </a:rPr>
              <a:t>사업투자</a:t>
            </a:r>
          </a:p>
        </p:txBody>
      </p:sp>
      <p:sp>
        <p:nvSpPr>
          <p:cNvPr id="55" name="줄무늬가 있는 오른쪽 화살표 54">
            <a:extLst>
              <a:ext uri="{FF2B5EF4-FFF2-40B4-BE49-F238E27FC236}">
                <a16:creationId xmlns:a16="http://schemas.microsoft.com/office/drawing/2014/main" id="{253FFBCD-2452-4C55-A409-FDC5665DCEC2}"/>
              </a:ext>
            </a:extLst>
          </p:cNvPr>
          <p:cNvSpPr/>
          <p:nvPr/>
        </p:nvSpPr>
        <p:spPr>
          <a:xfrm rot="1853507">
            <a:off x="5807790" y="5300289"/>
            <a:ext cx="617080" cy="2159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chemeClr val="accent6">
              <a:lumMod val="40000"/>
              <a:lumOff val="6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endParaRPr lang="ko-KR" altLang="en-US"/>
          </a:p>
        </p:txBody>
      </p:sp>
      <p:sp>
        <p:nvSpPr>
          <p:cNvPr id="56" name="아래쪽 화살표 55">
            <a:extLst>
              <a:ext uri="{FF2B5EF4-FFF2-40B4-BE49-F238E27FC236}">
                <a16:creationId xmlns:a16="http://schemas.microsoft.com/office/drawing/2014/main" id="{A7D5D9B4-4D55-4630-929E-3B5BDAE0C4B8}"/>
              </a:ext>
            </a:extLst>
          </p:cNvPr>
          <p:cNvSpPr/>
          <p:nvPr/>
        </p:nvSpPr>
        <p:spPr>
          <a:xfrm rot="10151282">
            <a:off x="2311400" y="5395044"/>
            <a:ext cx="279400" cy="412750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endParaRPr lang="ko-KR" altLang="en-US"/>
          </a:p>
        </p:txBody>
      </p:sp>
      <p:grpSp>
        <p:nvGrpSpPr>
          <p:cNvPr id="43057" name="그룹 33">
            <a:extLst>
              <a:ext uri="{FF2B5EF4-FFF2-40B4-BE49-F238E27FC236}">
                <a16:creationId xmlns:a16="http://schemas.microsoft.com/office/drawing/2014/main" id="{C6DDA872-E3AF-4AA2-910A-DBA38F807D23}"/>
              </a:ext>
            </a:extLst>
          </p:cNvPr>
          <p:cNvGrpSpPr>
            <a:grpSpLocks/>
          </p:cNvGrpSpPr>
          <p:nvPr/>
        </p:nvGrpSpPr>
        <p:grpSpPr bwMode="auto">
          <a:xfrm>
            <a:off x="611188" y="130175"/>
            <a:ext cx="7146925" cy="777875"/>
            <a:chOff x="1512895" y="1383286"/>
            <a:chExt cx="7147019" cy="721444"/>
          </a:xfrm>
        </p:grpSpPr>
        <p:pic>
          <p:nvPicPr>
            <p:cNvPr id="43062" name="Picture 28" descr="그림5 사본">
              <a:extLst>
                <a:ext uri="{FF2B5EF4-FFF2-40B4-BE49-F238E27FC236}">
                  <a16:creationId xmlns:a16="http://schemas.microsoft.com/office/drawing/2014/main" id="{4AD0FBA4-C36A-4507-9663-CFCC5EAA84DF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60" r="72000"/>
            <a:stretch>
              <a:fillRect/>
            </a:stretch>
          </p:blipFill>
          <p:spPr bwMode="auto">
            <a:xfrm>
              <a:off x="1512895" y="1383286"/>
              <a:ext cx="5202245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63" name="Picture 28" descr="그림5 사본">
              <a:extLst>
                <a:ext uri="{FF2B5EF4-FFF2-40B4-BE49-F238E27FC236}">
                  <a16:creationId xmlns:a16="http://schemas.microsoft.com/office/drawing/2014/main" id="{927CE3D8-BE97-40FD-B67F-50D6BD798FA2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90"/>
            <a:stretch>
              <a:fillRect/>
            </a:stretch>
          </p:blipFill>
          <p:spPr bwMode="auto">
            <a:xfrm>
              <a:off x="6715140" y="1384730"/>
              <a:ext cx="1944774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1" name="Rectangle 5">
            <a:extLst>
              <a:ext uri="{FF2B5EF4-FFF2-40B4-BE49-F238E27FC236}">
                <a16:creationId xmlns:a16="http://schemas.microsoft.com/office/drawing/2014/main" id="{2B4DAEF4-B0C9-4F7C-A76C-E8ED794D30ED}"/>
              </a:ext>
            </a:extLst>
          </p:cNvPr>
          <p:cNvSpPr>
            <a:spLocks noChangeArrowheads="1"/>
          </p:cNvSpPr>
          <p:nvPr/>
        </p:nvSpPr>
        <p:spPr>
          <a:xfrm>
            <a:off x="971601" y="161925"/>
            <a:ext cx="7848550" cy="674688"/>
          </a:xfrm>
          <a:prstGeom prst="rect">
            <a:avLst/>
          </a:prstGeom>
        </p:spPr>
        <p:txBody>
          <a:bodyPr lIns="72000" anchor="ctr"/>
          <a:lstStyle/>
          <a:p>
            <a:pPr latinLnBrk="1">
              <a:defRPr/>
            </a:pP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  <a:cs typeface="Arial"/>
              </a:rPr>
              <a:t>  </a:t>
            </a:r>
            <a:r>
              <a:rPr kumimoji="0" lang="ko-KR" altLang="en-US" sz="2400" dirty="0">
                <a:solidFill>
                  <a:schemeClr val="bg1"/>
                </a:solidFill>
                <a:latin typeface="+mn-ea"/>
                <a:ea typeface="+mn-ea"/>
              </a:rPr>
              <a:t> </a:t>
            </a:r>
            <a:r>
              <a:rPr lang="ko-KR" altLang="en-US" sz="2400" dirty="0">
                <a:solidFill>
                  <a:schemeClr val="bg1"/>
                </a:solidFill>
                <a:latin typeface="+mn-ea"/>
                <a:ea typeface="+mn-ea"/>
              </a:rPr>
              <a:t>공동체와 네트워크를 통한 지역사업</a:t>
            </a:r>
            <a:r>
              <a:rPr lang="en-US" altLang="ko-KR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  <a:cs typeface="Arial"/>
              </a:rPr>
              <a:t>- </a:t>
            </a:r>
            <a:r>
              <a:rPr lang="ko-KR" altLang="en-US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  <a:cs typeface="Arial"/>
              </a:rPr>
              <a:t>거버넌스와 </a:t>
            </a:r>
            <a:r>
              <a:rPr lang="ko-KR" altLang="en-US" b="1" spc="-150" dirty="0" err="1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+mn-ea"/>
                <a:ea typeface="+mn-ea"/>
                <a:cs typeface="Arial"/>
              </a:rPr>
              <a:t>선순환구조</a:t>
            </a:r>
            <a:endParaRPr lang="en-US" altLang="ko-KR" sz="2400" b="1" spc="-150" dirty="0">
              <a:solidFill>
                <a:schemeClr val="bg1"/>
              </a:solidFill>
              <a:effectLst>
                <a:outerShdw blurRad="25400" dist="50800" dir="2700000" algn="tl">
                  <a:srgbClr val="0B0D33"/>
                </a:outerShdw>
              </a:effectLst>
              <a:latin typeface="+mn-ea"/>
              <a:ea typeface="+mn-ea"/>
              <a:cs typeface="Arial"/>
            </a:endParaRPr>
          </a:p>
        </p:txBody>
      </p:sp>
      <p:sp>
        <p:nvSpPr>
          <p:cNvPr id="57" name="직사각형 56">
            <a:extLst>
              <a:ext uri="{FF2B5EF4-FFF2-40B4-BE49-F238E27FC236}">
                <a16:creationId xmlns:a16="http://schemas.microsoft.com/office/drawing/2014/main" id="{88AC3005-9F0E-4617-A9C0-DE2AB1F00097}"/>
              </a:ext>
            </a:extLst>
          </p:cNvPr>
          <p:cNvSpPr/>
          <p:nvPr/>
        </p:nvSpPr>
        <p:spPr>
          <a:xfrm>
            <a:off x="503548" y="962199"/>
            <a:ext cx="7956884" cy="1314673"/>
          </a:xfrm>
          <a:prstGeom prst="rect">
            <a:avLst/>
          </a:prstGeom>
          <a:solidFill>
            <a:srgbClr val="FFFFC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2000" b="1" dirty="0">
                <a:solidFill>
                  <a:schemeClr val="tx1"/>
                </a:solidFill>
              </a:rPr>
              <a:t>지역혁신센터라는 거버넌스를 통한 </a:t>
            </a:r>
            <a:r>
              <a:rPr lang="ko-KR" altLang="en-US" sz="2000" b="1" dirty="0" err="1">
                <a:solidFill>
                  <a:schemeClr val="tx1"/>
                </a:solidFill>
              </a:rPr>
              <a:t>지역특화산업</a:t>
            </a:r>
            <a:r>
              <a:rPr lang="ko-KR" altLang="en-US" sz="2000" b="1" dirty="0">
                <a:solidFill>
                  <a:schemeClr val="tx1"/>
                </a:solidFill>
              </a:rPr>
              <a:t> 혁신과 고용창출</a:t>
            </a:r>
            <a:endParaRPr lang="en-US" altLang="ko-KR" sz="2000" b="1" dirty="0">
              <a:solidFill>
                <a:schemeClr val="tx1"/>
              </a:solidFill>
            </a:endParaRPr>
          </a:p>
          <a:p>
            <a:pPr marL="180975" indent="-180975">
              <a:buFontTx/>
              <a:buChar char="-"/>
              <a:defRPr/>
            </a:pPr>
            <a:r>
              <a:rPr lang="ko-KR" altLang="en-US" b="1" dirty="0">
                <a:solidFill>
                  <a:schemeClr val="tx1"/>
                </a:solidFill>
              </a:rPr>
              <a:t>지역 </a:t>
            </a:r>
            <a:r>
              <a:rPr lang="ko-KR" altLang="en-US" b="1" dirty="0" err="1">
                <a:solidFill>
                  <a:schemeClr val="tx1"/>
                </a:solidFill>
              </a:rPr>
              <a:t>내외부</a:t>
            </a:r>
            <a:r>
              <a:rPr lang="ko-KR" altLang="en-US" b="1" dirty="0">
                <a:solidFill>
                  <a:schemeClr val="tx1"/>
                </a:solidFill>
              </a:rPr>
              <a:t> 역량을 조직화하고 </a:t>
            </a:r>
            <a:r>
              <a:rPr lang="ko-KR" altLang="en-US" b="1" dirty="0" err="1">
                <a:solidFill>
                  <a:schemeClr val="tx1"/>
                </a:solidFill>
              </a:rPr>
              <a:t>네트워킹하여</a:t>
            </a:r>
            <a:r>
              <a:rPr lang="ko-KR" altLang="en-US" b="1" dirty="0">
                <a:solidFill>
                  <a:schemeClr val="tx1"/>
                </a:solidFill>
              </a:rPr>
              <a:t> 혁신동력</a:t>
            </a:r>
            <a:r>
              <a:rPr lang="en-US" altLang="ko-KR" b="1" dirty="0">
                <a:solidFill>
                  <a:schemeClr val="tx1"/>
                </a:solidFill>
              </a:rPr>
              <a:t> </a:t>
            </a:r>
            <a:r>
              <a:rPr lang="ko-KR" altLang="en-US" b="1" dirty="0">
                <a:solidFill>
                  <a:schemeClr val="tx1"/>
                </a:solidFill>
              </a:rPr>
              <a:t>결집</a:t>
            </a:r>
            <a:endParaRPr lang="en-US" altLang="ko-KR" b="1" dirty="0">
              <a:solidFill>
                <a:schemeClr val="tx1"/>
              </a:solidFill>
            </a:endParaRPr>
          </a:p>
          <a:p>
            <a:pPr marL="180975" indent="-180975">
              <a:buFontTx/>
              <a:buChar char="-"/>
              <a:defRPr/>
            </a:pPr>
            <a:r>
              <a:rPr lang="ko-KR" altLang="en-US" b="1" dirty="0">
                <a:solidFill>
                  <a:schemeClr val="tx1"/>
                </a:solidFill>
              </a:rPr>
              <a:t>지역 특화산업의 신제품개발</a:t>
            </a:r>
            <a:r>
              <a:rPr lang="en-US" altLang="ko-KR" b="1" dirty="0">
                <a:solidFill>
                  <a:schemeClr val="tx1"/>
                </a:solidFill>
              </a:rPr>
              <a:t>/</a:t>
            </a:r>
            <a:r>
              <a:rPr lang="ko-KR" altLang="en-US" b="1" dirty="0">
                <a:solidFill>
                  <a:schemeClr val="tx1"/>
                </a:solidFill>
              </a:rPr>
              <a:t>품질제고 등을 통해서 시장확대</a:t>
            </a:r>
            <a:r>
              <a:rPr lang="en-US" altLang="ko-KR" b="1" dirty="0">
                <a:solidFill>
                  <a:schemeClr val="tx1"/>
                </a:solidFill>
              </a:rPr>
              <a:t>, </a:t>
            </a:r>
            <a:r>
              <a:rPr lang="ko-KR" altLang="en-US" b="1" dirty="0">
                <a:solidFill>
                  <a:schemeClr val="tx1"/>
                </a:solidFill>
              </a:rPr>
              <a:t>신시장확대</a:t>
            </a:r>
          </a:p>
          <a:p>
            <a:pPr marL="180975" indent="-180975">
              <a:buFontTx/>
              <a:buChar char="-"/>
              <a:defRPr/>
            </a:pPr>
            <a:r>
              <a:rPr lang="ko-KR" altLang="en-US" b="1" dirty="0" err="1">
                <a:solidFill>
                  <a:schemeClr val="tx1"/>
                </a:solidFill>
              </a:rPr>
              <a:t>지역특화산업</a:t>
            </a:r>
            <a:r>
              <a:rPr lang="en-US" altLang="ko-KR" b="1" dirty="0">
                <a:solidFill>
                  <a:schemeClr val="tx1"/>
                </a:solidFill>
              </a:rPr>
              <a:t>-</a:t>
            </a:r>
            <a:r>
              <a:rPr lang="ko-KR" altLang="en-US" b="1" dirty="0">
                <a:solidFill>
                  <a:schemeClr val="tx1"/>
                </a:solidFill>
              </a:rPr>
              <a:t>고용의 연계</a:t>
            </a:r>
            <a:r>
              <a:rPr lang="en-US" altLang="ko-KR" b="1" dirty="0">
                <a:solidFill>
                  <a:schemeClr val="tx1"/>
                </a:solidFill>
              </a:rPr>
              <a:t>:</a:t>
            </a:r>
            <a:r>
              <a:rPr lang="ko-KR" altLang="en-US" b="1" dirty="0">
                <a:solidFill>
                  <a:schemeClr val="tx1"/>
                </a:solidFill>
              </a:rPr>
              <a:t> </a:t>
            </a:r>
            <a:r>
              <a:rPr lang="ko-KR" altLang="en-US" sz="1700" b="1" dirty="0">
                <a:solidFill>
                  <a:schemeClr val="tx1"/>
                </a:solidFill>
              </a:rPr>
              <a:t>지역산업발전과 고용증가의 </a:t>
            </a:r>
            <a:r>
              <a:rPr lang="ko-KR" altLang="en-US" sz="1700" b="1" dirty="0" err="1">
                <a:solidFill>
                  <a:schemeClr val="tx1"/>
                </a:solidFill>
              </a:rPr>
              <a:t>다이나믹스</a:t>
            </a:r>
            <a:r>
              <a:rPr lang="ko-KR" altLang="en-US" sz="1700" b="1" dirty="0">
                <a:solidFill>
                  <a:schemeClr val="tx1"/>
                </a:solidFill>
              </a:rPr>
              <a:t> </a:t>
            </a:r>
            <a:endParaRPr lang="en-US" altLang="ko-KR" sz="1700" b="1" dirty="0">
              <a:solidFill>
                <a:schemeClr val="tx1"/>
              </a:solidFill>
            </a:endParaRPr>
          </a:p>
        </p:txBody>
      </p:sp>
      <p:sp>
        <p:nvSpPr>
          <p:cNvPr id="58" name="위쪽/아래쪽 화살표 41">
            <a:extLst>
              <a:ext uri="{FF2B5EF4-FFF2-40B4-BE49-F238E27FC236}">
                <a16:creationId xmlns:a16="http://schemas.microsoft.com/office/drawing/2014/main" id="{BDC7C69F-C43E-471D-8B9A-50BCB710AB03}"/>
              </a:ext>
            </a:extLst>
          </p:cNvPr>
          <p:cNvSpPr/>
          <p:nvPr/>
        </p:nvSpPr>
        <p:spPr>
          <a:xfrm>
            <a:off x="4139952" y="3221562"/>
            <a:ext cx="285999" cy="408453"/>
          </a:xfrm>
          <a:prstGeom prst="upDownArrow">
            <a:avLst>
              <a:gd name="adj1" fmla="val 50000"/>
              <a:gd name="adj2" fmla="val 5000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endParaRPr lang="ko-KR" altLang="en-US"/>
          </a:p>
        </p:txBody>
      </p:sp>
      <p:cxnSp>
        <p:nvCxnSpPr>
          <p:cNvPr id="59" name="직선 화살표 연결선 58">
            <a:extLst>
              <a:ext uri="{FF2B5EF4-FFF2-40B4-BE49-F238E27FC236}">
                <a16:creationId xmlns:a16="http://schemas.microsoft.com/office/drawing/2014/main" id="{0506437A-79F4-4DF2-B614-83B917E71CEE}"/>
              </a:ext>
            </a:extLst>
          </p:cNvPr>
          <p:cNvCxnSpPr>
            <a:cxnSpLocks/>
          </p:cNvCxnSpPr>
          <p:nvPr/>
        </p:nvCxnSpPr>
        <p:spPr>
          <a:xfrm flipV="1">
            <a:off x="3491880" y="3266477"/>
            <a:ext cx="432420" cy="37854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그림 5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160368"/>
            <a:ext cx="866775" cy="67624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33"/>
          <p:cNvGrpSpPr/>
          <p:nvPr/>
        </p:nvGrpSpPr>
        <p:grpSpPr>
          <a:xfrm>
            <a:off x="611561" y="130878"/>
            <a:ext cx="5328592" cy="741838"/>
            <a:chOff x="1512895" y="1383286"/>
            <a:chExt cx="7147019" cy="721444"/>
          </a:xfrm>
        </p:grpSpPr>
        <p:pic>
          <p:nvPicPr>
            <p:cNvPr id="9" name="Picture 28" descr="그림5 사본"/>
            <p:cNvPicPr>
              <a:picLocks noChangeArrowheads="1"/>
            </p:cNvPicPr>
            <p:nvPr/>
          </p:nvPicPr>
          <p:blipFill rotWithShape="1">
            <a:blip r:embed="rId2" cstate="print"/>
            <a:srcRect l="7060" r="72000"/>
            <a:stretch>
              <a:fillRect/>
            </a:stretch>
          </p:blipFill>
          <p:spPr>
            <a:xfrm>
              <a:off x="1512895" y="1383286"/>
              <a:ext cx="5202245" cy="720000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pic>
          <p:nvPicPr>
            <p:cNvPr id="11" name="Picture 28" descr="그림5 사본"/>
            <p:cNvPicPr>
              <a:picLocks noChangeArrowheads="1"/>
            </p:cNvPicPr>
            <p:nvPr/>
          </p:nvPicPr>
          <p:blipFill rotWithShape="1">
            <a:blip r:embed="rId2" cstate="print"/>
            <a:srcRect l="26990"/>
            <a:stretch>
              <a:fillRect/>
            </a:stretch>
          </p:blipFill>
          <p:spPr>
            <a:xfrm>
              <a:off x="6715140" y="1384730"/>
              <a:ext cx="1944774" cy="720000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</p:grpSp>
      <p:sp>
        <p:nvSpPr>
          <p:cNvPr id="12" name="Rectangle 5"/>
          <p:cNvSpPr>
            <a:spLocks noChangeArrowheads="1"/>
          </p:cNvSpPr>
          <p:nvPr/>
        </p:nvSpPr>
        <p:spPr>
          <a:xfrm>
            <a:off x="1187624" y="197946"/>
            <a:ext cx="5364596" cy="566758"/>
          </a:xfrm>
          <a:prstGeom prst="rect">
            <a:avLst/>
          </a:prstGeom>
        </p:spPr>
        <p:txBody>
          <a:bodyPr lIns="72000" anchor="ctr"/>
          <a:lstStyle/>
          <a:p>
            <a:pPr eaLnBrk="0" hangingPunct="0">
              <a:buFont typeface="Marlett"/>
              <a:buNone/>
              <a:defRPr/>
            </a:pP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부록 </a:t>
            </a:r>
            <a:r>
              <a:rPr lang="en-US" altLang="ko-KR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- </a:t>
            </a: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이탈리아 </a:t>
            </a:r>
            <a:r>
              <a:rPr lang="ko-KR" altLang="en-US" sz="2400" b="1" spc="-150" dirty="0" err="1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산업지구</a:t>
            </a:r>
            <a:endParaRPr lang="en-US" altLang="ko-KR" sz="2400" b="1" spc="-150" dirty="0">
              <a:solidFill>
                <a:schemeClr val="bg1"/>
              </a:solidFill>
              <a:effectLst>
                <a:outerShdw blurRad="25400" dist="50800" dir="2700000" algn="tl">
                  <a:srgbClr val="0B0D33"/>
                </a:outerShdw>
              </a:effectLst>
              <a:latin typeface="HY헤드라인M"/>
              <a:ea typeface="HY헤드라인M"/>
              <a:cs typeface="Arial"/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>
          <a:xfrm>
            <a:off x="251520" y="993101"/>
            <a:ext cx="4427984" cy="5786199"/>
          </a:xfrm>
          <a:prstGeom prst="rect">
            <a:avLst/>
          </a:prstGeom>
          <a:solidFill>
            <a:srgbClr val="FFFFE5"/>
          </a:solidFill>
          <a:ln w="9525">
            <a:noFill/>
            <a:miter/>
          </a:ln>
          <a:effectLst/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/>
            </a:pPr>
            <a:r>
              <a:rPr kumimoji="1" lang="ko-KR" altLang="en-US" sz="1600" b="1" i="0" u="none" strike="noStrike" cap="none" normalizeH="0" baseline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굴림"/>
              </a:rPr>
              <a:t>이탈리아의 </a:t>
            </a:r>
            <a:r>
              <a:rPr kumimoji="1" lang="ko-KR" altLang="en-US" sz="1600" b="1" i="0" u="none" strike="noStrike" cap="none" normalizeH="0" baseline="0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굴림"/>
              </a:rPr>
              <a:t>산업지구</a:t>
            </a:r>
            <a:r>
              <a:rPr kumimoji="1" lang="en-US" altLang="ko-KR" sz="16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(Italian Industrial Districts)</a:t>
            </a:r>
          </a:p>
          <a:p>
            <a:pPr marL="0" marR="0" lvl="0" indent="0" algn="just" defTabSz="914400" rtl="0" eaLnBrk="0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/>
            </a:pPr>
            <a:r>
              <a:rPr kumimoji="1" lang="en-US" altLang="ko-KR" sz="12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굴림"/>
              </a:rPr>
              <a:t> </a:t>
            </a:r>
          </a:p>
          <a:p>
            <a:pPr marL="0" marR="0" lvl="0" indent="0" algn="just" defTabSz="914400" rtl="0" eaLnBrk="0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/>
            </a:pPr>
            <a:r>
              <a:rPr lang="en-US" altLang="ko-KR" sz="1400" dirty="0">
                <a:solidFill>
                  <a:srgbClr val="000000"/>
                </a:solidFill>
                <a:latin typeface="+mn-ea"/>
                <a:ea typeface="+mn-ea"/>
                <a:cs typeface="굴림"/>
              </a:rPr>
              <a:t>- </a:t>
            </a:r>
            <a:r>
              <a:rPr lang="ko-KR" altLang="en-US" sz="1400" dirty="0">
                <a:solidFill>
                  <a:srgbClr val="000000"/>
                </a:solidFill>
                <a:latin typeface="+mn-ea"/>
                <a:ea typeface="+mn-ea"/>
                <a:cs typeface="굴림"/>
              </a:rPr>
              <a:t>지역별로 특정한 제품생산에</a:t>
            </a:r>
            <a:r>
              <a:rPr lang="en-US" altLang="ko-KR" sz="1400" dirty="0">
                <a:solidFill>
                  <a:srgbClr val="000000"/>
                </a:solidFill>
                <a:latin typeface="+mn-ea"/>
                <a:ea typeface="+mn-ea"/>
                <a:cs typeface="굴림"/>
              </a:rPr>
              <a:t> </a:t>
            </a:r>
            <a:r>
              <a:rPr lang="ko-KR" altLang="en-US" sz="1400" dirty="0">
                <a:solidFill>
                  <a:srgbClr val="000000"/>
                </a:solidFill>
                <a:latin typeface="+mn-ea"/>
                <a:ea typeface="+mn-ea"/>
                <a:cs typeface="굴림"/>
              </a:rPr>
              <a:t>특화되어 있고 같은 지역에서 같은 제품</a:t>
            </a:r>
            <a:r>
              <a:rPr lang="en-US" altLang="ko-KR" sz="1400" dirty="0">
                <a:solidFill>
                  <a:srgbClr val="000000"/>
                </a:solidFill>
                <a:latin typeface="+mn-ea"/>
                <a:ea typeface="+mn-ea"/>
                <a:cs typeface="굴림"/>
              </a:rPr>
              <a:t>/</a:t>
            </a:r>
            <a:r>
              <a:rPr lang="ko-KR" altLang="en-US" sz="1400" dirty="0">
                <a:solidFill>
                  <a:srgbClr val="000000"/>
                </a:solidFill>
                <a:latin typeface="+mn-ea"/>
                <a:ea typeface="+mn-ea"/>
                <a:cs typeface="굴림"/>
              </a:rPr>
              <a:t>부품</a:t>
            </a:r>
            <a:r>
              <a:rPr lang="en-US" altLang="ko-KR" sz="1400" dirty="0">
                <a:solidFill>
                  <a:srgbClr val="000000"/>
                </a:solidFill>
                <a:latin typeface="+mn-ea"/>
                <a:ea typeface="+mn-ea"/>
                <a:cs typeface="굴림"/>
              </a:rPr>
              <a:t>/</a:t>
            </a:r>
            <a:r>
              <a:rPr lang="ko-KR" altLang="en-US" sz="1400" dirty="0">
                <a:solidFill>
                  <a:srgbClr val="000000"/>
                </a:solidFill>
                <a:latin typeface="+mn-ea"/>
                <a:ea typeface="+mn-ea"/>
                <a:cs typeface="굴림"/>
              </a:rPr>
              <a:t>자재를 생산하는 소기업들이 집중되어 협업과 분업</a:t>
            </a:r>
            <a:r>
              <a:rPr lang="en-US" altLang="ko-KR" sz="1400" dirty="0">
                <a:solidFill>
                  <a:srgbClr val="000000"/>
                </a:solidFill>
                <a:latin typeface="+mn-ea"/>
                <a:ea typeface="+mn-ea"/>
                <a:cs typeface="굴림"/>
              </a:rPr>
              <a:t>, </a:t>
            </a:r>
            <a:r>
              <a:rPr lang="ko-KR" altLang="en-US" sz="1400" dirty="0">
                <a:solidFill>
                  <a:srgbClr val="000000"/>
                </a:solidFill>
                <a:latin typeface="+mn-ea"/>
                <a:ea typeface="+mn-ea"/>
                <a:cs typeface="굴림"/>
              </a:rPr>
              <a:t>경쟁을 하고</a:t>
            </a:r>
            <a:r>
              <a:rPr lang="en-US" altLang="ko-KR" sz="1400" dirty="0">
                <a:solidFill>
                  <a:srgbClr val="000000"/>
                </a:solidFill>
                <a:latin typeface="+mn-ea"/>
                <a:ea typeface="+mn-ea"/>
                <a:cs typeface="굴림"/>
              </a:rPr>
              <a:t>, </a:t>
            </a:r>
            <a:r>
              <a:rPr lang="ko-KR" altLang="en-US" sz="1400" dirty="0">
                <a:solidFill>
                  <a:srgbClr val="000000"/>
                </a:solidFill>
                <a:latin typeface="+mn-ea"/>
                <a:ea typeface="+mn-ea"/>
                <a:cs typeface="굴림"/>
              </a:rPr>
              <a:t>공공재</a:t>
            </a:r>
            <a:r>
              <a:rPr lang="en-US" altLang="ko-KR" sz="1400" dirty="0">
                <a:solidFill>
                  <a:srgbClr val="000000"/>
                </a:solidFill>
                <a:latin typeface="+mn-ea"/>
                <a:ea typeface="+mn-ea"/>
                <a:cs typeface="굴림"/>
              </a:rPr>
              <a:t>(semi-public goods)</a:t>
            </a:r>
            <a:r>
              <a:rPr lang="ko-KR" altLang="en-US" sz="1400" dirty="0">
                <a:solidFill>
                  <a:srgbClr val="000000"/>
                </a:solidFill>
                <a:latin typeface="+mn-ea"/>
                <a:ea typeface="+mn-ea"/>
                <a:cs typeface="굴림"/>
              </a:rPr>
              <a:t>의 생산</a:t>
            </a:r>
            <a:r>
              <a:rPr lang="en-US" altLang="ko-KR" sz="1400" dirty="0">
                <a:solidFill>
                  <a:srgbClr val="000000"/>
                </a:solidFill>
                <a:latin typeface="+mn-ea"/>
                <a:ea typeface="+mn-ea"/>
                <a:cs typeface="굴림"/>
              </a:rPr>
              <a:t>, </a:t>
            </a:r>
            <a:r>
              <a:rPr lang="ko-KR" altLang="en-US" sz="1400" dirty="0">
                <a:solidFill>
                  <a:srgbClr val="000000"/>
                </a:solidFill>
                <a:latin typeface="+mn-ea"/>
                <a:ea typeface="+mn-ea"/>
                <a:cs typeface="굴림"/>
              </a:rPr>
              <a:t>정보와 인프라 공유하면서 국내외 틈새시장을</a:t>
            </a:r>
            <a:r>
              <a:rPr lang="en-US" altLang="ko-KR" sz="1400" dirty="0">
                <a:solidFill>
                  <a:srgbClr val="000000"/>
                </a:solidFill>
                <a:latin typeface="+mn-ea"/>
                <a:ea typeface="+mn-ea"/>
                <a:cs typeface="굴림"/>
              </a:rPr>
              <a:t> </a:t>
            </a:r>
            <a:r>
              <a:rPr lang="ko-KR" altLang="en-US" sz="1400" dirty="0">
                <a:solidFill>
                  <a:srgbClr val="000000"/>
                </a:solidFill>
                <a:latin typeface="+mn-ea"/>
                <a:ea typeface="+mn-ea"/>
                <a:cs typeface="굴림"/>
              </a:rPr>
              <a:t>공략하여 상당한 성공</a:t>
            </a:r>
            <a:r>
              <a:rPr lang="en-US" altLang="ko-KR" sz="1400" dirty="0">
                <a:solidFill>
                  <a:srgbClr val="000000"/>
                </a:solidFill>
                <a:latin typeface="+mn-ea"/>
                <a:ea typeface="+mn-ea"/>
                <a:cs typeface="굴림"/>
              </a:rPr>
              <a:t>, 200</a:t>
            </a:r>
            <a:r>
              <a:rPr lang="ko-KR" altLang="en-US" sz="1400" dirty="0">
                <a:solidFill>
                  <a:srgbClr val="000000"/>
                </a:solidFill>
                <a:latin typeface="+mn-ea"/>
                <a:ea typeface="+mn-ea"/>
                <a:cs typeface="굴림"/>
              </a:rPr>
              <a:t>여개 </a:t>
            </a:r>
            <a:r>
              <a:rPr lang="ko-KR" altLang="en-US" sz="1400" dirty="0" err="1">
                <a:solidFill>
                  <a:srgbClr val="000000"/>
                </a:solidFill>
                <a:latin typeface="+mn-ea"/>
                <a:ea typeface="+mn-ea"/>
                <a:cs typeface="굴림"/>
              </a:rPr>
              <a:t>산업지구</a:t>
            </a:r>
            <a:r>
              <a:rPr lang="ko-KR" altLang="en-US" sz="1400" dirty="0">
                <a:solidFill>
                  <a:srgbClr val="000000"/>
                </a:solidFill>
                <a:latin typeface="+mn-ea"/>
                <a:ea typeface="+mn-ea"/>
                <a:cs typeface="굴림"/>
              </a:rPr>
              <a:t> 존재</a:t>
            </a:r>
          </a:p>
          <a:p>
            <a:pPr marL="0" marR="0" lvl="0" indent="0" algn="just" defTabSz="914400" rtl="0" eaLnBrk="0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/>
            </a:pPr>
            <a:endParaRPr kumimoji="1" lang="en-US" altLang="ko-KR" sz="600" b="0" i="0" u="none" strike="noStrike" cap="none" normalizeH="0" baseline="0" dirty="0">
              <a:solidFill>
                <a:schemeClr val="tx1"/>
              </a:solidFill>
              <a:effectLst/>
              <a:latin typeface="굴림"/>
              <a:ea typeface="굴림"/>
              <a:cs typeface="굴림"/>
            </a:endParaRPr>
          </a:p>
          <a:p>
            <a:pPr marL="0" marR="0" lvl="0" indent="0" algn="just" defTabSz="914400" rtl="0" eaLnBrk="0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/>
            </a:pP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-</a:t>
            </a:r>
            <a:r>
              <a:rPr kumimoji="1" lang="ko-KR" altLang="en-US" sz="1400" b="0" i="0" u="none" strike="noStrike" cap="none" normalizeH="0" baseline="0" dirty="0" err="1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농식품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(</a:t>
            </a:r>
            <a:r>
              <a:rPr kumimoji="1" lang="ko-KR" altLang="en-US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포도주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, </a:t>
            </a:r>
            <a:r>
              <a:rPr kumimoji="1" lang="ko-KR" altLang="en-US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토마토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, </a:t>
            </a:r>
            <a:r>
              <a:rPr kumimoji="1" lang="ko-KR" altLang="en-US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치즈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, </a:t>
            </a:r>
            <a:r>
              <a:rPr kumimoji="1" lang="ko-KR" altLang="en-US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소시지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, </a:t>
            </a:r>
            <a:r>
              <a:rPr kumimoji="1" lang="ko-KR" altLang="en-US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햄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, </a:t>
            </a:r>
            <a:r>
              <a:rPr kumimoji="1" lang="ko-KR" altLang="en-US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과일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/</a:t>
            </a:r>
            <a:r>
              <a:rPr kumimoji="1" lang="ko-KR" altLang="en-US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야채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, </a:t>
            </a:r>
            <a:r>
              <a:rPr kumimoji="1" lang="ko-KR" altLang="en-US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맥주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, </a:t>
            </a:r>
            <a:r>
              <a:rPr kumimoji="1" lang="ko-KR" altLang="en-US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커피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, </a:t>
            </a:r>
            <a:r>
              <a:rPr kumimoji="1" lang="ko-KR" altLang="en-US" sz="1400" b="0" i="0" u="none" strike="noStrike" cap="none" normalizeH="0" baseline="0" dirty="0" err="1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파스타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, </a:t>
            </a:r>
            <a:r>
              <a:rPr kumimoji="1" lang="ko-KR" altLang="en-US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식초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, </a:t>
            </a:r>
            <a:r>
              <a:rPr kumimoji="1" lang="ko-KR" altLang="en-US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제과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, </a:t>
            </a:r>
            <a:r>
              <a:rPr kumimoji="1" lang="ko-KR" altLang="en-US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육류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, </a:t>
            </a:r>
            <a:r>
              <a:rPr kumimoji="1" lang="ko-KR" altLang="en-US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생선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)</a:t>
            </a:r>
          </a:p>
          <a:p>
            <a:pPr marL="0" marR="0" lvl="0" indent="0" algn="just" defTabSz="914400" rtl="0" eaLnBrk="0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/>
            </a:pP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- </a:t>
            </a:r>
            <a:r>
              <a:rPr kumimoji="1" lang="ko-KR" altLang="en-US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가죽과 신발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(</a:t>
            </a:r>
            <a:r>
              <a:rPr kumimoji="1" lang="ko-KR" altLang="en-US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무두질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, </a:t>
            </a:r>
            <a:r>
              <a:rPr kumimoji="1" lang="ko-KR" altLang="en-US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가방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, </a:t>
            </a:r>
            <a:r>
              <a:rPr kumimoji="1" lang="ko-KR" altLang="en-US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구두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/</a:t>
            </a:r>
            <a:r>
              <a:rPr kumimoji="1" lang="ko-KR" altLang="en-US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시발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, </a:t>
            </a:r>
            <a:r>
              <a:rPr kumimoji="1" lang="ko-KR" altLang="en-US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부츠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)  </a:t>
            </a:r>
          </a:p>
          <a:p>
            <a:pPr lvl="0" algn="just" eaLnBrk="0" latinLnBrk="0" hangingPunct="0">
              <a:defRPr/>
            </a:pP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- </a:t>
            </a:r>
            <a:r>
              <a:rPr kumimoji="1" lang="ko-KR" altLang="en-US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섬유와 패션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(</a:t>
            </a:r>
            <a:r>
              <a:rPr kumimoji="1" lang="ko-KR" altLang="en-US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비단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,</a:t>
            </a:r>
            <a:r>
              <a:rPr kumimoji="1" lang="ko-KR" altLang="en-US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양모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,</a:t>
            </a:r>
            <a:r>
              <a:rPr kumimoji="1" lang="ko-KR" altLang="en-US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양말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,</a:t>
            </a:r>
            <a:r>
              <a:rPr kumimoji="1" lang="ko-KR" altLang="en-US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모자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,</a:t>
            </a:r>
            <a:r>
              <a:rPr kumimoji="1" lang="ko-KR" altLang="en-US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디자인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,  </a:t>
            </a:r>
            <a:r>
              <a:rPr kumimoji="1" lang="ko-KR" altLang="en-US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섬유액세서리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, </a:t>
            </a:r>
            <a:r>
              <a:rPr kumimoji="1" lang="ko-KR" altLang="en-US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안경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, </a:t>
            </a:r>
            <a:r>
              <a:rPr lang="ko-KR" altLang="en-US" sz="1400" dirty="0">
                <a:solidFill>
                  <a:srgbClr val="000000"/>
                </a:solidFill>
                <a:latin typeface="Times New Roman"/>
                <a:ea typeface="함초롬바탕"/>
              </a:rPr>
              <a:t>솔</a:t>
            </a:r>
            <a:r>
              <a:rPr lang="en-US" altLang="ko-KR" sz="1400" dirty="0">
                <a:solidFill>
                  <a:srgbClr val="000000"/>
                </a:solidFill>
                <a:latin typeface="Times New Roman"/>
                <a:ea typeface="함초롬바탕"/>
              </a:rPr>
              <a:t>/</a:t>
            </a:r>
            <a:r>
              <a:rPr lang="ko-KR" altLang="en-US" sz="1400" dirty="0">
                <a:solidFill>
                  <a:srgbClr val="000000"/>
                </a:solidFill>
                <a:latin typeface="Times New Roman"/>
                <a:ea typeface="함초롬바탕"/>
              </a:rPr>
              <a:t>빗</a:t>
            </a:r>
            <a:r>
              <a:rPr lang="en-US" altLang="ko-KR" sz="1400" dirty="0">
                <a:solidFill>
                  <a:srgbClr val="000000"/>
                </a:solidFill>
                <a:latin typeface="Times New Roman"/>
                <a:ea typeface="함초롬바탕"/>
              </a:rPr>
              <a:t>)</a:t>
            </a:r>
            <a:endParaRPr kumimoji="1" lang="en-US" altLang="ko-KR" sz="1400" b="0" i="0" u="none" strike="noStrike" cap="none" normalizeH="0" baseline="0" dirty="0">
              <a:solidFill>
                <a:srgbClr val="000000"/>
              </a:solidFill>
              <a:effectLst/>
              <a:latin typeface="Times New Roman"/>
              <a:ea typeface="함초롬바탕"/>
              <a:cs typeface="Times New Roman"/>
            </a:endParaRPr>
          </a:p>
          <a:p>
            <a:pPr marL="0" marR="0" lvl="0" indent="0" algn="just" defTabSz="914400" rtl="0" eaLnBrk="0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/>
            </a:pP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- </a:t>
            </a:r>
            <a:r>
              <a:rPr kumimoji="1" lang="ko-KR" altLang="en-US" sz="1400" b="0" i="0" u="none" strike="noStrike" cap="none" normalizeH="0" baseline="0" dirty="0" err="1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가구제품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(</a:t>
            </a:r>
            <a:r>
              <a:rPr kumimoji="1" lang="ko-KR" altLang="en-US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목재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, </a:t>
            </a:r>
            <a:r>
              <a:rPr kumimoji="1" lang="ko-KR" altLang="en-US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가정용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/</a:t>
            </a:r>
            <a:r>
              <a:rPr kumimoji="1" lang="ko-KR" altLang="en-US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사무용 자구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.) </a:t>
            </a:r>
          </a:p>
          <a:p>
            <a:pPr marL="0" marR="0" lvl="0" indent="0" algn="just" defTabSz="914400" rtl="0" eaLnBrk="0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/>
            </a:pPr>
            <a:r>
              <a:rPr lang="en-US" altLang="ko-KR" sz="1400" dirty="0">
                <a:solidFill>
                  <a:srgbClr val="000000"/>
                </a:solidFill>
                <a:latin typeface="Times New Roman"/>
                <a:cs typeface="Times New Roman"/>
              </a:rPr>
              <a:t>- </a:t>
            </a:r>
            <a:r>
              <a:rPr lang="ko-KR" altLang="en-US" sz="1400" dirty="0">
                <a:solidFill>
                  <a:srgbClr val="000000"/>
                </a:solidFill>
                <a:latin typeface="함초롬바탕" panose="02030604000101010101" pitchFamily="18" charset="-127"/>
                <a:ea typeface="함초롬바탕" panose="02030604000101010101" pitchFamily="18" charset="-127"/>
                <a:cs typeface="함초롬바탕" panose="02030604000101010101" pitchFamily="18" charset="-127"/>
              </a:rPr>
              <a:t>가정용품</a:t>
            </a:r>
            <a:r>
              <a:rPr lang="en-US" altLang="ko-KR" sz="1400" dirty="0">
                <a:solidFill>
                  <a:srgbClr val="000000"/>
                </a:solidFill>
                <a:latin typeface="함초롬바탕" panose="02030604000101010101" pitchFamily="18" charset="-127"/>
                <a:ea typeface="함초롬바탕" panose="02030604000101010101" pitchFamily="18" charset="-127"/>
                <a:cs typeface="함초롬바탕" panose="02030604000101010101" pitchFamily="18" charset="-127"/>
              </a:rPr>
              <a:t>(</a:t>
            </a:r>
            <a:r>
              <a:rPr lang="ko-KR" altLang="en-US" sz="1400" dirty="0">
                <a:solidFill>
                  <a:srgbClr val="000000"/>
                </a:solidFill>
                <a:latin typeface="함초롬바탕" panose="02030604000101010101" pitchFamily="18" charset="-127"/>
                <a:ea typeface="함초롬바탕" panose="02030604000101010101" pitchFamily="18" charset="-127"/>
                <a:cs typeface="함초롬바탕" panose="02030604000101010101" pitchFamily="18" charset="-127"/>
              </a:rPr>
              <a:t>칼</a:t>
            </a:r>
            <a:r>
              <a:rPr lang="en-US" altLang="ko-KR" sz="1400" dirty="0">
                <a:solidFill>
                  <a:srgbClr val="000000"/>
                </a:solidFill>
                <a:latin typeface="함초롬바탕" panose="02030604000101010101" pitchFamily="18" charset="-127"/>
                <a:ea typeface="함초롬바탕" panose="02030604000101010101" pitchFamily="18" charset="-127"/>
                <a:cs typeface="함초롬바탕" panose="02030604000101010101" pitchFamily="18" charset="-127"/>
              </a:rPr>
              <a:t>,</a:t>
            </a:r>
            <a:r>
              <a:rPr lang="ko-KR" altLang="en-US" sz="1400" dirty="0">
                <a:solidFill>
                  <a:srgbClr val="000000"/>
                </a:solidFill>
                <a:latin typeface="함초롬바탕" panose="02030604000101010101" pitchFamily="18" charset="-127"/>
                <a:ea typeface="함초롬바탕" panose="02030604000101010101" pitchFamily="18" charset="-127"/>
                <a:cs typeface="함초롬바탕" panose="02030604000101010101" pitchFamily="18" charset="-127"/>
              </a:rPr>
              <a:t>포크 </a:t>
            </a:r>
            <a:r>
              <a:rPr lang="ko-KR" altLang="en-US" sz="1400" dirty="0">
                <a:solidFill>
                  <a:srgbClr val="000000"/>
                </a:solidFill>
                <a:latin typeface="Times New Roman"/>
                <a:cs typeface="Times New Roman"/>
              </a:rPr>
              <a:t>등 </a:t>
            </a:r>
            <a:r>
              <a:rPr lang="en-US" altLang="ko-KR" sz="1400" dirty="0">
                <a:solidFill>
                  <a:srgbClr val="000000"/>
                </a:solidFill>
                <a:latin typeface="Times New Roman"/>
                <a:cs typeface="Times New Roman"/>
              </a:rPr>
              <a:t>cutlery, </a:t>
            </a:r>
            <a:r>
              <a:rPr lang="ko-KR" altLang="en-US" sz="1400" dirty="0">
                <a:solidFill>
                  <a:srgbClr val="000000"/>
                </a:solidFill>
                <a:latin typeface="+mn-ea"/>
                <a:ea typeface="+mn-ea"/>
                <a:cs typeface="Times New Roman"/>
              </a:rPr>
              <a:t>냉장고 등 </a:t>
            </a:r>
            <a:r>
              <a:rPr lang="ko-KR" altLang="en-US" sz="1400" dirty="0" err="1">
                <a:solidFill>
                  <a:srgbClr val="000000"/>
                </a:solidFill>
                <a:latin typeface="+mn-ea"/>
                <a:ea typeface="+mn-ea"/>
                <a:cs typeface="Times New Roman"/>
              </a:rPr>
              <a:t>식당용기기</a:t>
            </a:r>
            <a:r>
              <a:rPr lang="en-US" altLang="ko-KR" sz="1400" dirty="0">
                <a:solidFill>
                  <a:srgbClr val="000000"/>
                </a:solidFill>
                <a:latin typeface="+mn-ea"/>
                <a:ea typeface="+mn-ea"/>
                <a:cs typeface="Times New Roman"/>
              </a:rPr>
              <a:t>, </a:t>
            </a:r>
            <a:r>
              <a:rPr lang="ko-KR" altLang="en-US" sz="1400" dirty="0">
                <a:solidFill>
                  <a:srgbClr val="000000"/>
                </a:solidFill>
                <a:latin typeface="+mn-ea"/>
                <a:ea typeface="+mn-ea"/>
                <a:cs typeface="Times New Roman"/>
              </a:rPr>
              <a:t>수도꼭지</a:t>
            </a:r>
            <a:r>
              <a:rPr lang="en-US" altLang="ko-KR" sz="1400" dirty="0">
                <a:solidFill>
                  <a:srgbClr val="000000"/>
                </a:solidFill>
                <a:latin typeface="+mn-ea"/>
                <a:ea typeface="+mn-ea"/>
                <a:cs typeface="Times New Roman"/>
              </a:rPr>
              <a:t>, </a:t>
            </a:r>
            <a:r>
              <a:rPr lang="ko-KR" altLang="en-US" sz="1400" dirty="0">
                <a:solidFill>
                  <a:srgbClr val="000000"/>
                </a:solidFill>
                <a:latin typeface="+mn-ea"/>
                <a:ea typeface="+mn-ea"/>
                <a:cs typeface="Times New Roman"/>
              </a:rPr>
              <a:t>자기류</a:t>
            </a:r>
            <a:r>
              <a:rPr lang="en-US" altLang="ko-KR" sz="1400" dirty="0">
                <a:solidFill>
                  <a:srgbClr val="000000"/>
                </a:solidFill>
                <a:latin typeface="+mn-ea"/>
                <a:ea typeface="+mn-ea"/>
                <a:cs typeface="Times New Roman"/>
              </a:rPr>
              <a:t>, </a:t>
            </a:r>
            <a:r>
              <a:rPr lang="ko-KR" altLang="en-US" sz="1400" dirty="0">
                <a:solidFill>
                  <a:srgbClr val="000000"/>
                </a:solidFill>
                <a:latin typeface="+mn-ea"/>
                <a:ea typeface="+mn-ea"/>
                <a:cs typeface="Times New Roman"/>
              </a:rPr>
              <a:t>문장식</a:t>
            </a:r>
            <a:r>
              <a:rPr lang="en-US" altLang="ko-KR" sz="1400" dirty="0">
                <a:solidFill>
                  <a:srgbClr val="000000"/>
                </a:solidFill>
                <a:latin typeface="+mn-ea"/>
                <a:ea typeface="+mn-ea"/>
                <a:cs typeface="Times New Roman"/>
              </a:rPr>
              <a:t>, </a:t>
            </a:r>
            <a:r>
              <a:rPr lang="ko-KR" altLang="en-US" sz="1400" dirty="0">
                <a:solidFill>
                  <a:srgbClr val="000000"/>
                </a:solidFill>
                <a:latin typeface="+mn-ea"/>
                <a:ea typeface="+mn-ea"/>
                <a:cs typeface="Times New Roman"/>
              </a:rPr>
              <a:t>자물쇠</a:t>
            </a:r>
            <a:r>
              <a:rPr lang="en-US" altLang="ko-KR" sz="1400" dirty="0">
                <a:solidFill>
                  <a:srgbClr val="000000"/>
                </a:solidFill>
                <a:latin typeface="+mn-ea"/>
                <a:ea typeface="+mn-ea"/>
                <a:cs typeface="Times New Roman"/>
              </a:rPr>
              <a:t>, </a:t>
            </a:r>
            <a:r>
              <a:rPr lang="ko-KR" altLang="en-US" sz="1400" dirty="0">
                <a:solidFill>
                  <a:srgbClr val="000000"/>
                </a:solidFill>
                <a:latin typeface="+mn-ea"/>
                <a:ea typeface="+mn-ea"/>
                <a:cs typeface="Times New Roman"/>
              </a:rPr>
              <a:t>욕실액세서리 등</a:t>
            </a:r>
            <a:r>
              <a:rPr lang="en-US" altLang="ko-KR" sz="1400" dirty="0">
                <a:solidFill>
                  <a:srgbClr val="000000"/>
                </a:solidFill>
                <a:latin typeface="+mn-ea"/>
                <a:ea typeface="+mn-ea"/>
                <a:cs typeface="Times New Roman"/>
              </a:rPr>
              <a:t>)</a:t>
            </a:r>
          </a:p>
          <a:p>
            <a:pPr marL="0" marR="0" lvl="0" indent="0" algn="just" defTabSz="914400" rtl="0" eaLnBrk="0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/>
            </a:pP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- </a:t>
            </a:r>
            <a:r>
              <a:rPr kumimoji="1" lang="ko-KR" altLang="en-US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금세공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/</a:t>
            </a:r>
            <a:r>
              <a:rPr kumimoji="1" lang="ko-KR" altLang="en-US" sz="1400" b="0" i="0" u="none" strike="noStrike" cap="none" normalizeH="0" baseline="0" dirty="0" err="1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보석류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 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+mn-ea"/>
                <a:ea typeface="+mn-ea"/>
                <a:cs typeface="Times New Roman"/>
              </a:rPr>
              <a:t>(</a:t>
            </a:r>
            <a:r>
              <a:rPr kumimoji="1" lang="ko-KR" altLang="en-US" sz="1400" b="0" i="0" u="none" strike="noStrike" cap="none" normalizeH="0" baseline="0" dirty="0" err="1">
                <a:solidFill>
                  <a:srgbClr val="000000"/>
                </a:solidFill>
                <a:effectLst/>
                <a:latin typeface="+mn-ea"/>
                <a:ea typeface="+mn-ea"/>
                <a:cs typeface="Times New Roman"/>
              </a:rPr>
              <a:t>금세공품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+mn-ea"/>
                <a:ea typeface="+mn-ea"/>
                <a:cs typeface="Times New Roman"/>
              </a:rPr>
              <a:t>, </a:t>
            </a:r>
            <a:r>
              <a:rPr kumimoji="1" lang="ko-KR" altLang="en-US" sz="1400" b="0" i="0" u="none" strike="noStrike" cap="none" normalizeH="0" baseline="0" dirty="0">
                <a:solidFill>
                  <a:srgbClr val="000000"/>
                </a:solidFill>
                <a:effectLst/>
                <a:latin typeface="+mn-ea"/>
                <a:ea typeface="+mn-ea"/>
                <a:cs typeface="Times New Roman"/>
              </a:rPr>
              <a:t>각종 보석 가공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+mn-ea"/>
                <a:ea typeface="+mn-ea"/>
                <a:cs typeface="Times New Roman"/>
              </a:rPr>
              <a:t>)</a:t>
            </a:r>
          </a:p>
          <a:p>
            <a:pPr marL="0" marR="0" lvl="0" indent="0" algn="just" defTabSz="914400" rtl="0" eaLnBrk="0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/>
            </a:pP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</a:t>
            </a:r>
            <a:r>
              <a:rPr kumimoji="1" lang="ko-KR" altLang="en-US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건축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kumimoji="1" lang="ko-KR" altLang="en-US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유리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1" lang="ko-KR" altLang="en-US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타일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1" lang="ko-KR" altLang="en-US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대리석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1" lang="ko-KR" altLang="en-US" sz="1400" b="0" i="0" u="none" strike="noStrike" cap="none" normalizeH="0" baseline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접착재</a:t>
            </a:r>
            <a:r>
              <a:rPr kumimoji="1" lang="ko-KR" altLang="en-US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등 건축자재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</a:p>
          <a:p>
            <a:pPr marL="0" marR="0" lvl="0" indent="0" algn="just" defTabSz="914400" rtl="0" eaLnBrk="0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/>
            </a:pP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</a:t>
            </a:r>
            <a:r>
              <a:rPr kumimoji="1" lang="ko-KR" altLang="en-US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기계류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kumimoji="1" lang="ko-KR" altLang="en-US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밸브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1" lang="ko-KR" altLang="en-US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각종 기계류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1" lang="ko-KR" altLang="en-US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자동차와 부품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</a:p>
          <a:p>
            <a:pPr marL="0" marR="0" lvl="0" indent="0" algn="just" defTabSz="914400" rtl="0" eaLnBrk="0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/>
            </a:pP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- </a:t>
            </a:r>
            <a:r>
              <a:rPr kumimoji="1" lang="ko-KR" altLang="en-US" sz="1400" b="0" i="0" u="none" strike="noStrike" cap="none" normalizeH="0" baseline="0" dirty="0" err="1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바이오약품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(</a:t>
            </a:r>
            <a:r>
              <a:rPr kumimoji="1" lang="ko-KR" altLang="en-US" sz="1400" b="0" i="0" u="none" strike="noStrike" cap="none" normalizeH="0" baseline="0" dirty="0" err="1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포장약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, </a:t>
            </a:r>
            <a:r>
              <a:rPr kumimoji="1" lang="ko-KR" altLang="en-US" sz="1400" b="0" i="0" u="none" strike="noStrike" cap="none" normalizeH="0" baseline="0" dirty="0" err="1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혈액제재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, </a:t>
            </a:r>
            <a:r>
              <a:rPr kumimoji="1" lang="ko-KR" altLang="en-US" sz="1400" b="0" i="0" u="none" strike="noStrike" cap="none" normalizeH="0" baseline="0" dirty="0" err="1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항혈전제</a:t>
            </a:r>
            <a:r>
              <a:rPr kumimoji="1" lang="ko-KR" altLang="en-US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 등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)</a:t>
            </a:r>
          </a:p>
          <a:p>
            <a:pPr marL="0" marR="0" lvl="0" indent="0" algn="just" defTabSz="914400" rtl="0" eaLnBrk="0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/>
            </a:pP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- Tourism &amp; Cultural Heritage</a:t>
            </a:r>
          </a:p>
          <a:p>
            <a:pPr marL="0" marR="0" lvl="0" indent="0" algn="just" defTabSz="914400" rtl="0" eaLnBrk="0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/>
            </a:pP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- Shipbuilding(</a:t>
            </a:r>
            <a:r>
              <a:rPr kumimoji="1" lang="ko-KR" altLang="en-US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요트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, </a:t>
            </a:r>
            <a:r>
              <a:rPr kumimoji="1" lang="ko-KR" altLang="en-US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조선기자재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)</a:t>
            </a:r>
          </a:p>
          <a:p>
            <a:pPr marL="0" marR="0" lvl="0" indent="0" algn="just" defTabSz="914400" rtl="0" eaLnBrk="0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/>
            </a:pP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- ICT &amp;High-Tech</a:t>
            </a:r>
          </a:p>
          <a:p>
            <a:pPr marL="0" marR="0" lvl="0" indent="0" algn="just" defTabSz="914400" rtl="0" eaLnBrk="0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/>
            </a:pP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- Multisector</a:t>
            </a:r>
          </a:p>
          <a:p>
            <a:pPr algn="just" eaLnBrk="0" latinLnBrk="0" hangingPunct="0">
              <a:defRPr/>
            </a:pPr>
            <a:r>
              <a:rPr lang="en-US" altLang="ko-KR" sz="1400" dirty="0">
                <a:solidFill>
                  <a:srgbClr val="000000"/>
                </a:solidFill>
                <a:latin typeface="Times New Roman"/>
                <a:ea typeface="함초롬바탕"/>
                <a:cs typeface="Times New Roman"/>
              </a:rPr>
              <a:t>- Energy, </a:t>
            </a:r>
            <a:r>
              <a:rPr kumimoji="1" lang="en-US" altLang="ko-KR" sz="1400" b="0" i="0" u="none" strike="noStrike" cap="none" normalizeH="0" baseline="0" dirty="0">
                <a:solidFill>
                  <a:srgbClr val="000000"/>
                </a:solidFill>
                <a:effectLst/>
                <a:latin typeface="Times New Roman"/>
                <a:ea typeface="함초롬바탕"/>
                <a:cs typeface="Times New Roman"/>
              </a:rPr>
              <a:t>Others</a:t>
            </a:r>
            <a:r>
              <a:rPr kumimoji="1" lang="en-US" altLang="ko-KR" sz="1000" b="0" i="0" u="none" strike="noStrike" cap="none" normalizeH="0" baseline="0" dirty="0">
                <a:solidFill>
                  <a:srgbClr val="000000"/>
                </a:solidFill>
                <a:effectLst/>
                <a:latin typeface="굴림"/>
                <a:ea typeface="한컴바탕"/>
                <a:cs typeface="굴림"/>
              </a:rPr>
              <a:t> </a:t>
            </a:r>
            <a:endParaRPr kumimoji="1" lang="en-US" altLang="ko-KR" sz="1800" b="0" i="0" u="none" strike="noStrike" cap="none" normalizeH="0" baseline="0" dirty="0">
              <a:solidFill>
                <a:schemeClr val="tx1"/>
              </a:solidFill>
              <a:effectLst/>
              <a:latin typeface="굴림"/>
              <a:ea typeface="굴림"/>
              <a:cs typeface="굴림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4716016" y="980728"/>
            <a:ext cx="4248472" cy="567169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이탈리아 </a:t>
            </a:r>
            <a:r>
              <a:rPr lang="ko-KR" altLang="en-US" sz="1600" b="1" dirty="0" err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산업지구의</a:t>
            </a:r>
            <a:r>
              <a:rPr lang="ko-KR" altLang="en-US" sz="16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특성</a:t>
            </a:r>
            <a:endParaRPr lang="en-US" altLang="ko-KR" sz="1600" b="1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>
              <a:defRPr/>
            </a:pPr>
            <a:endParaRPr lang="ko-KR" altLang="en-US" sz="1600" b="1" dirty="0">
              <a:solidFill>
                <a:schemeClr val="tx1"/>
              </a:solidFill>
              <a:latin typeface="+mn-ea"/>
            </a:endParaRPr>
          </a:p>
          <a:p>
            <a:pPr marL="93663" indent="-93663">
              <a:buFontTx/>
              <a:buChar char="-"/>
              <a:defRPr/>
            </a:pPr>
            <a:r>
              <a:rPr lang="ko-KR" altLang="en-US" sz="1500" b="1" dirty="0">
                <a:solidFill>
                  <a:schemeClr val="tx1"/>
                </a:solidFill>
              </a:rPr>
              <a:t>지역공동체</a:t>
            </a:r>
            <a:r>
              <a:rPr lang="en-US" altLang="ko-KR" sz="1500" b="1" dirty="0">
                <a:solidFill>
                  <a:schemeClr val="tx1"/>
                </a:solidFill>
              </a:rPr>
              <a:t>(</a:t>
            </a:r>
            <a:r>
              <a:rPr lang="ko-KR" altLang="en-US" sz="1500" b="1" dirty="0">
                <a:solidFill>
                  <a:schemeClr val="tx1"/>
                </a:solidFill>
              </a:rPr>
              <a:t>협동조합</a:t>
            </a:r>
            <a:r>
              <a:rPr lang="en-US" altLang="ko-KR" sz="1500" b="1" dirty="0">
                <a:solidFill>
                  <a:schemeClr val="tx1"/>
                </a:solidFill>
              </a:rPr>
              <a:t>, </a:t>
            </a:r>
            <a:r>
              <a:rPr lang="ko-KR" altLang="en-US" sz="1500" b="1" dirty="0">
                <a:solidFill>
                  <a:schemeClr val="tx1"/>
                </a:solidFill>
              </a:rPr>
              <a:t>협회 등</a:t>
            </a:r>
            <a:r>
              <a:rPr lang="en-US" altLang="ko-KR" sz="1500" b="1" dirty="0">
                <a:solidFill>
                  <a:schemeClr val="tx1"/>
                </a:solidFill>
              </a:rPr>
              <a:t>)</a:t>
            </a:r>
            <a:r>
              <a:rPr lang="ko-KR" altLang="en-US" sz="1500" b="1" dirty="0">
                <a:solidFill>
                  <a:schemeClr val="tx1"/>
                </a:solidFill>
              </a:rPr>
              <a:t>의 문화</a:t>
            </a:r>
            <a:r>
              <a:rPr lang="en-US" altLang="ko-KR" sz="1500" b="1" dirty="0">
                <a:solidFill>
                  <a:schemeClr val="tx1"/>
                </a:solidFill>
              </a:rPr>
              <a:t>, </a:t>
            </a:r>
            <a:r>
              <a:rPr lang="ko-KR" altLang="en-US" sz="1500" b="1" dirty="0">
                <a:solidFill>
                  <a:schemeClr val="tx1"/>
                </a:solidFill>
              </a:rPr>
              <a:t>가치 공유 </a:t>
            </a:r>
            <a:r>
              <a:rPr lang="en-US" altLang="ko-KR" sz="1400" dirty="0">
                <a:solidFill>
                  <a:schemeClr val="tx1"/>
                </a:solidFill>
              </a:rPr>
              <a:t>– </a:t>
            </a:r>
            <a:r>
              <a:rPr lang="ko-KR" altLang="en-US" sz="1400" dirty="0">
                <a:solidFill>
                  <a:schemeClr val="tx1"/>
                </a:solidFill>
              </a:rPr>
              <a:t>매우 독특한 </a:t>
            </a:r>
            <a:r>
              <a:rPr lang="ko-KR" altLang="en-US" sz="1400" b="1" dirty="0">
                <a:solidFill>
                  <a:schemeClr val="tx1"/>
                </a:solidFill>
              </a:rPr>
              <a:t>지구문화적 </a:t>
            </a:r>
            <a:r>
              <a:rPr lang="ko-KR" altLang="en-US" sz="1400" b="1" dirty="0" err="1">
                <a:solidFill>
                  <a:schemeClr val="tx1"/>
                </a:solidFill>
              </a:rPr>
              <a:t>정체성와</a:t>
            </a:r>
            <a:r>
              <a:rPr lang="ko-KR" altLang="en-US" sz="1400" b="1" dirty="0">
                <a:solidFill>
                  <a:schemeClr val="tx1"/>
                </a:solidFill>
              </a:rPr>
              <a:t> 유대의 진화</a:t>
            </a:r>
            <a:r>
              <a:rPr lang="en-US" altLang="ko-KR" sz="1400" b="1" dirty="0">
                <a:solidFill>
                  <a:schemeClr val="tx1"/>
                </a:solidFill>
              </a:rPr>
              <a:t>, </a:t>
            </a:r>
            <a:r>
              <a:rPr lang="ko-KR" altLang="en-US" sz="1400" dirty="0">
                <a:solidFill>
                  <a:schemeClr val="tx1"/>
                </a:solidFill>
              </a:rPr>
              <a:t>개인 행동에 대한 강한 내재적 억제 </a:t>
            </a:r>
            <a:endParaRPr lang="en-US" altLang="ko-KR" sz="1400" dirty="0">
              <a:solidFill>
                <a:schemeClr val="tx1"/>
              </a:solidFill>
            </a:endParaRPr>
          </a:p>
          <a:p>
            <a:pPr marL="93663" indent="-93663">
              <a:buFontTx/>
              <a:buChar char="-"/>
              <a:defRPr/>
            </a:pPr>
            <a:r>
              <a:rPr lang="ko-KR" altLang="en-US" sz="1500" b="1" dirty="0">
                <a:solidFill>
                  <a:schemeClr val="tx1"/>
                </a:solidFill>
              </a:rPr>
              <a:t>지구내 소기업들 간 긴밀한</a:t>
            </a:r>
            <a:r>
              <a:rPr lang="en-US" altLang="ko-KR" sz="1500" b="1" dirty="0">
                <a:solidFill>
                  <a:schemeClr val="tx1"/>
                </a:solidFill>
              </a:rPr>
              <a:t> </a:t>
            </a:r>
            <a:r>
              <a:rPr lang="ko-KR" altLang="en-US" sz="1500" b="1" dirty="0">
                <a:solidFill>
                  <a:schemeClr val="tx1"/>
                </a:solidFill>
              </a:rPr>
              <a:t>협업</a:t>
            </a:r>
            <a:r>
              <a:rPr lang="en-US" altLang="ko-KR" sz="1500" b="1" dirty="0">
                <a:solidFill>
                  <a:schemeClr val="tx1"/>
                </a:solidFill>
              </a:rPr>
              <a:t>/</a:t>
            </a:r>
            <a:r>
              <a:rPr lang="ko-KR" altLang="en-US" sz="1500" b="1" dirty="0">
                <a:solidFill>
                  <a:schemeClr val="tx1"/>
                </a:solidFill>
              </a:rPr>
              <a:t>분업</a:t>
            </a:r>
            <a:r>
              <a:rPr lang="en-US" altLang="ko-KR" sz="1500" b="1" dirty="0">
                <a:solidFill>
                  <a:schemeClr val="tx1"/>
                </a:solidFill>
              </a:rPr>
              <a:t>, </a:t>
            </a:r>
            <a:r>
              <a:rPr lang="ko-KR" altLang="en-US" sz="1500" b="1" dirty="0">
                <a:solidFill>
                  <a:schemeClr val="tx1"/>
                </a:solidFill>
              </a:rPr>
              <a:t>협력</a:t>
            </a:r>
            <a:r>
              <a:rPr lang="en-US" altLang="ko-KR" sz="1500" b="1" dirty="0">
                <a:solidFill>
                  <a:schemeClr val="tx1"/>
                </a:solidFill>
              </a:rPr>
              <a:t>/</a:t>
            </a:r>
            <a:r>
              <a:rPr lang="ko-KR" altLang="en-US" sz="1500" b="1" dirty="0">
                <a:solidFill>
                  <a:schemeClr val="tx1"/>
                </a:solidFill>
              </a:rPr>
              <a:t>경쟁의 결합 </a:t>
            </a:r>
            <a:r>
              <a:rPr lang="en-US" altLang="ko-KR" sz="1400" dirty="0">
                <a:solidFill>
                  <a:schemeClr val="tx1"/>
                </a:solidFill>
              </a:rPr>
              <a:t>- </a:t>
            </a:r>
            <a:r>
              <a:rPr lang="ko-KR" altLang="en-US" sz="1400" dirty="0">
                <a:solidFill>
                  <a:schemeClr val="tx1"/>
                </a:solidFill>
              </a:rPr>
              <a:t>고객과 공급업체 간 높은 인적교류</a:t>
            </a:r>
          </a:p>
          <a:p>
            <a:pPr marL="177800" indent="-177800">
              <a:defRPr/>
            </a:pPr>
            <a:r>
              <a:rPr lang="en-US" altLang="ko-KR" sz="1400" dirty="0">
                <a:solidFill>
                  <a:schemeClr val="tx1"/>
                </a:solidFill>
              </a:rPr>
              <a:t>- </a:t>
            </a:r>
            <a:r>
              <a:rPr lang="ko-KR" altLang="en-US" sz="1500" b="1" dirty="0">
                <a:solidFill>
                  <a:schemeClr val="tx1"/>
                </a:solidFill>
              </a:rPr>
              <a:t>지역민 소유의 소기업</a:t>
            </a:r>
            <a:r>
              <a:rPr lang="en-US" altLang="ko-KR" sz="1500" b="1" dirty="0">
                <a:solidFill>
                  <a:schemeClr val="tx1"/>
                </a:solidFill>
              </a:rPr>
              <a:t> </a:t>
            </a:r>
            <a:r>
              <a:rPr lang="ko-KR" altLang="en-US" sz="1500" b="1" dirty="0">
                <a:solidFill>
                  <a:schemeClr val="tx1"/>
                </a:solidFill>
              </a:rPr>
              <a:t>지배</a:t>
            </a:r>
            <a:r>
              <a:rPr lang="ko-KR" altLang="en-US" sz="1400" dirty="0">
                <a:solidFill>
                  <a:schemeClr val="tx1"/>
                </a:solidFill>
              </a:rPr>
              <a:t> </a:t>
            </a:r>
            <a:r>
              <a:rPr lang="en-US" altLang="ko-KR" sz="1400" dirty="0">
                <a:solidFill>
                  <a:schemeClr val="tx1"/>
                </a:solidFill>
              </a:rPr>
              <a:t>– </a:t>
            </a:r>
            <a:r>
              <a:rPr lang="ko-KR" altLang="en-US" sz="1400" dirty="0">
                <a:solidFill>
                  <a:schemeClr val="tx1"/>
                </a:solidFill>
              </a:rPr>
              <a:t>규모의 경제 낮음</a:t>
            </a:r>
          </a:p>
          <a:p>
            <a:pPr marL="177800" indent="-177800">
              <a:buFontTx/>
              <a:buChar char="-"/>
              <a:defRPr/>
            </a:pPr>
            <a:r>
              <a:rPr lang="ko-KR" altLang="en-US" sz="1500" b="1" dirty="0">
                <a:solidFill>
                  <a:schemeClr val="tx1"/>
                </a:solidFill>
              </a:rPr>
              <a:t>지구내 거래와 장기적 계약 </a:t>
            </a:r>
            <a:r>
              <a:rPr lang="en-US" altLang="ko-KR" sz="1500" b="1" dirty="0">
                <a:solidFill>
                  <a:schemeClr val="tx1"/>
                </a:solidFill>
              </a:rPr>
              <a:t>-</a:t>
            </a:r>
            <a:r>
              <a:rPr lang="ko-KR" altLang="en-US" sz="1400" dirty="0">
                <a:solidFill>
                  <a:schemeClr val="tx1"/>
                </a:solidFill>
              </a:rPr>
              <a:t> 구매업체와 공급업체간 상당한 수준의 내부 거래</a:t>
            </a:r>
            <a:endParaRPr lang="ko-KR" altLang="en-US" sz="1500" dirty="0">
              <a:solidFill>
                <a:schemeClr val="tx1"/>
              </a:solidFill>
            </a:endParaRPr>
          </a:p>
          <a:p>
            <a:pPr marL="177800" indent="-177800">
              <a:buFontTx/>
              <a:buChar char="-"/>
              <a:defRPr/>
            </a:pPr>
            <a:r>
              <a:rPr lang="ko-KR" altLang="en-US" sz="1500" b="1" dirty="0">
                <a:solidFill>
                  <a:schemeClr val="tx1"/>
                </a:solidFill>
              </a:rPr>
              <a:t>지구내 인내자본</a:t>
            </a:r>
            <a:r>
              <a:rPr lang="en-US" altLang="ko-KR" sz="1500" b="1" dirty="0">
                <a:solidFill>
                  <a:schemeClr val="tx1"/>
                </a:solidFill>
              </a:rPr>
              <a:t>(patient capital)</a:t>
            </a:r>
            <a:r>
              <a:rPr lang="ko-KR" altLang="en-US" sz="1500" b="1" dirty="0">
                <a:solidFill>
                  <a:schemeClr val="tx1"/>
                </a:solidFill>
              </a:rPr>
              <a:t>의 존재</a:t>
            </a:r>
            <a:r>
              <a:rPr lang="en-US" altLang="ko-KR" sz="1500" b="1" dirty="0">
                <a:solidFill>
                  <a:schemeClr val="tx1"/>
                </a:solidFill>
              </a:rPr>
              <a:t>, </a:t>
            </a:r>
            <a:r>
              <a:rPr lang="ko-KR" altLang="en-US" sz="1500" b="1" dirty="0">
                <a:solidFill>
                  <a:schemeClr val="tx1"/>
                </a:solidFill>
              </a:rPr>
              <a:t>지구 내의 핵심투자결정</a:t>
            </a:r>
            <a:r>
              <a:rPr lang="ko-KR" altLang="en-US" sz="1400" dirty="0">
                <a:solidFill>
                  <a:schemeClr val="tx1"/>
                </a:solidFill>
              </a:rPr>
              <a:t> </a:t>
            </a:r>
            <a:r>
              <a:rPr lang="en-US" altLang="ko-KR" sz="1400" dirty="0">
                <a:solidFill>
                  <a:schemeClr val="tx1"/>
                </a:solidFill>
              </a:rPr>
              <a:t>– </a:t>
            </a:r>
            <a:r>
              <a:rPr lang="ko-KR" altLang="en-US" sz="1400" dirty="0">
                <a:solidFill>
                  <a:schemeClr val="tx1"/>
                </a:solidFill>
              </a:rPr>
              <a:t>지구 내부에서 이루어지고</a:t>
            </a:r>
            <a:r>
              <a:rPr lang="en-US" altLang="ko-KR" sz="1400" dirty="0">
                <a:solidFill>
                  <a:schemeClr val="tx1"/>
                </a:solidFill>
              </a:rPr>
              <a:t>, </a:t>
            </a:r>
            <a:r>
              <a:rPr lang="ko-KR" altLang="en-US" sz="1400" dirty="0">
                <a:solidFill>
                  <a:schemeClr val="tx1"/>
                </a:solidFill>
              </a:rPr>
              <a:t>지구 외부기업들과의 낮은 협력 연계도</a:t>
            </a:r>
          </a:p>
          <a:p>
            <a:pPr marL="177800" indent="-177800">
              <a:defRPr/>
            </a:pPr>
            <a:r>
              <a:rPr lang="en-US" altLang="ko-KR" sz="1400" dirty="0">
                <a:solidFill>
                  <a:schemeClr val="tx1"/>
                </a:solidFill>
              </a:rPr>
              <a:t>- </a:t>
            </a:r>
            <a:r>
              <a:rPr lang="ko-KR" altLang="en-US" sz="1500" b="1" dirty="0">
                <a:solidFill>
                  <a:schemeClr val="tx1"/>
                </a:solidFill>
              </a:rPr>
              <a:t>매우 유연한 </a:t>
            </a:r>
            <a:r>
              <a:rPr lang="ko-KR" altLang="en-US" sz="1500" b="1" dirty="0" err="1">
                <a:solidFill>
                  <a:schemeClr val="tx1"/>
                </a:solidFill>
              </a:rPr>
              <a:t>지구내의</a:t>
            </a:r>
            <a:r>
              <a:rPr lang="ko-KR" altLang="en-US" sz="1500" b="1" dirty="0">
                <a:solidFill>
                  <a:schemeClr val="tx1"/>
                </a:solidFill>
              </a:rPr>
              <a:t> 노동시장</a:t>
            </a:r>
            <a:r>
              <a:rPr lang="ko-KR" altLang="en-US" sz="1400" b="1" dirty="0">
                <a:solidFill>
                  <a:schemeClr val="tx1"/>
                </a:solidFill>
              </a:rPr>
              <a:t> </a:t>
            </a:r>
            <a:r>
              <a:rPr lang="en-US" altLang="ko-KR" sz="1400" b="1" dirty="0">
                <a:solidFill>
                  <a:schemeClr val="tx1"/>
                </a:solidFill>
              </a:rPr>
              <a:t>- </a:t>
            </a:r>
            <a:r>
              <a:rPr lang="ko-KR" altLang="en-US" sz="1400" dirty="0">
                <a:solidFill>
                  <a:schemeClr val="tx1"/>
                </a:solidFill>
              </a:rPr>
              <a:t>노동자들은 기업들보다 지구에 대해 몰입</a:t>
            </a:r>
            <a:r>
              <a:rPr lang="en-US" altLang="ko-KR" sz="1400" dirty="0">
                <a:solidFill>
                  <a:schemeClr val="tx1"/>
                </a:solidFill>
              </a:rPr>
              <a:t>. </a:t>
            </a:r>
            <a:r>
              <a:rPr lang="ko-KR" altLang="en-US" sz="1400" dirty="0">
                <a:solidFill>
                  <a:schemeClr val="tx1"/>
                </a:solidFill>
              </a:rPr>
              <a:t>지구내 청년층의 높은 수준의 잔존</a:t>
            </a:r>
            <a:r>
              <a:rPr lang="en-US" altLang="ko-KR" sz="1400" dirty="0">
                <a:solidFill>
                  <a:schemeClr val="tx1"/>
                </a:solidFill>
              </a:rPr>
              <a:t>, </a:t>
            </a:r>
            <a:r>
              <a:rPr lang="ko-KR" altLang="en-US" sz="1400" dirty="0">
                <a:solidFill>
                  <a:schemeClr val="tx1"/>
                </a:solidFill>
              </a:rPr>
              <a:t>지구 외 이동은 낮음</a:t>
            </a:r>
            <a:r>
              <a:rPr lang="en-US" altLang="ko-KR" sz="1400" dirty="0">
                <a:solidFill>
                  <a:schemeClr val="tx1"/>
                </a:solidFill>
              </a:rPr>
              <a:t>.</a:t>
            </a:r>
          </a:p>
          <a:p>
            <a:pPr marL="177800" indent="-177800">
              <a:buFontTx/>
              <a:buChar char="-"/>
              <a:defRPr/>
            </a:pPr>
            <a:r>
              <a:rPr lang="ko-KR" altLang="en-US" sz="1400" b="1" dirty="0">
                <a:solidFill>
                  <a:schemeClr val="tx1"/>
                </a:solidFill>
              </a:rPr>
              <a:t>전문화된 금융</a:t>
            </a:r>
            <a:r>
              <a:rPr lang="en-US" altLang="ko-KR" sz="1400" b="1" dirty="0">
                <a:solidFill>
                  <a:schemeClr val="tx1"/>
                </a:solidFill>
              </a:rPr>
              <a:t>, </a:t>
            </a:r>
            <a:r>
              <a:rPr lang="ko-KR" altLang="en-US" sz="1400" b="1" dirty="0">
                <a:solidFill>
                  <a:schemeClr val="tx1"/>
                </a:solidFill>
              </a:rPr>
              <a:t>기술적 서비스</a:t>
            </a:r>
            <a:r>
              <a:rPr lang="ko-KR" altLang="en-US" sz="1400" dirty="0">
                <a:solidFill>
                  <a:schemeClr val="tx1"/>
                </a:solidFill>
              </a:rPr>
              <a:t>는 지구내 혁신생태계에 의해 혹은 </a:t>
            </a:r>
            <a:r>
              <a:rPr lang="ko-KR" altLang="en-US" sz="1400" dirty="0" err="1">
                <a:solidFill>
                  <a:schemeClr val="tx1"/>
                </a:solidFill>
              </a:rPr>
              <a:t>지구외</a:t>
            </a:r>
            <a:r>
              <a:rPr lang="ko-KR" altLang="en-US" sz="1400" dirty="0">
                <a:solidFill>
                  <a:schemeClr val="tx1"/>
                </a:solidFill>
              </a:rPr>
              <a:t> </a:t>
            </a:r>
            <a:r>
              <a:rPr lang="ko-KR" altLang="en-US" sz="1400" dirty="0" err="1">
                <a:solidFill>
                  <a:schemeClr val="tx1"/>
                </a:solidFill>
              </a:rPr>
              <a:t>기업들로부터</a:t>
            </a:r>
            <a:r>
              <a:rPr lang="ko-KR" altLang="en-US" sz="1400" dirty="0">
                <a:solidFill>
                  <a:schemeClr val="tx1"/>
                </a:solidFill>
              </a:rPr>
              <a:t>  제공되고 있음 </a:t>
            </a:r>
            <a:r>
              <a:rPr lang="en-US" altLang="ko-KR" sz="1400" dirty="0">
                <a:solidFill>
                  <a:schemeClr val="tx1"/>
                </a:solidFill>
              </a:rPr>
              <a:t>- </a:t>
            </a:r>
            <a:r>
              <a:rPr lang="ko-KR" altLang="en-US" sz="1400" dirty="0">
                <a:solidFill>
                  <a:schemeClr val="tx1"/>
                </a:solidFill>
              </a:rPr>
              <a:t>사업서비스</a:t>
            </a:r>
            <a:r>
              <a:rPr lang="en-US" altLang="ko-KR" sz="1400" dirty="0">
                <a:solidFill>
                  <a:schemeClr val="tx1"/>
                </a:solidFill>
              </a:rPr>
              <a:t>.</a:t>
            </a:r>
            <a:endParaRPr lang="ko-KR" altLang="en-US" sz="1400" b="1" dirty="0">
              <a:solidFill>
                <a:schemeClr val="tx1"/>
              </a:solidFill>
            </a:endParaRPr>
          </a:p>
          <a:p>
            <a:pPr marL="177800" indent="-177800">
              <a:buFontTx/>
              <a:buChar char="-"/>
              <a:defRPr/>
            </a:pPr>
            <a:r>
              <a:rPr lang="ko-KR" altLang="en-US" sz="1400" dirty="0">
                <a:solidFill>
                  <a:schemeClr val="tx1"/>
                </a:solidFill>
              </a:rPr>
              <a:t>강력한 지역산업협회를 통한 위험공유</a:t>
            </a:r>
            <a:r>
              <a:rPr lang="en-US" altLang="ko-KR" sz="1400" dirty="0">
                <a:solidFill>
                  <a:schemeClr val="tx1"/>
                </a:solidFill>
              </a:rPr>
              <a:t>, </a:t>
            </a:r>
            <a:r>
              <a:rPr lang="ko-KR" altLang="en-US" sz="1400" dirty="0">
                <a:solidFill>
                  <a:schemeClr val="tx1"/>
                </a:solidFill>
              </a:rPr>
              <a:t>시장안정화</a:t>
            </a:r>
            <a:r>
              <a:rPr lang="en-US" altLang="ko-KR" sz="1400" dirty="0">
                <a:solidFill>
                  <a:schemeClr val="tx1"/>
                </a:solidFill>
              </a:rPr>
              <a:t>, </a:t>
            </a:r>
            <a:r>
              <a:rPr lang="ko-KR" altLang="en-US" sz="1400" dirty="0">
                <a:solidFill>
                  <a:schemeClr val="tx1"/>
                </a:solidFill>
              </a:rPr>
              <a:t>혁신공유</a:t>
            </a:r>
            <a:r>
              <a:rPr lang="en-US" altLang="ko-KR" sz="1400" dirty="0">
                <a:solidFill>
                  <a:schemeClr val="tx1"/>
                </a:solidFill>
              </a:rPr>
              <a:t>, </a:t>
            </a:r>
            <a:r>
              <a:rPr lang="ko-KR" altLang="en-US" sz="1400" dirty="0" err="1">
                <a:solidFill>
                  <a:schemeClr val="tx1"/>
                </a:solidFill>
              </a:rPr>
              <a:t>공동인프라</a:t>
            </a:r>
            <a:r>
              <a:rPr lang="en-US" altLang="ko-KR" sz="1400" dirty="0">
                <a:solidFill>
                  <a:schemeClr val="tx1"/>
                </a:solidFill>
              </a:rPr>
              <a:t>, </a:t>
            </a:r>
            <a:r>
              <a:rPr lang="ko-KR" altLang="en-US" sz="1400" dirty="0">
                <a:solidFill>
                  <a:schemeClr val="tx1"/>
                </a:solidFill>
              </a:rPr>
              <a:t>경영진 훈련</a:t>
            </a:r>
            <a:r>
              <a:rPr lang="en-US" altLang="ko-KR" sz="1400" dirty="0">
                <a:solidFill>
                  <a:schemeClr val="tx1"/>
                </a:solidFill>
              </a:rPr>
              <a:t>, </a:t>
            </a:r>
            <a:r>
              <a:rPr lang="ko-KR" altLang="en-US" sz="1400" dirty="0" err="1">
                <a:solidFill>
                  <a:schemeClr val="tx1"/>
                </a:solidFill>
              </a:rPr>
              <a:t>마켓팅</a:t>
            </a:r>
            <a:r>
              <a:rPr lang="en-US" altLang="ko-KR" sz="1400" dirty="0">
                <a:solidFill>
                  <a:schemeClr val="tx1"/>
                </a:solidFill>
              </a:rPr>
              <a:t>, </a:t>
            </a:r>
            <a:r>
              <a:rPr lang="ko-KR" altLang="en-US" sz="1400" dirty="0">
                <a:solidFill>
                  <a:schemeClr val="tx1"/>
                </a:solidFill>
              </a:rPr>
              <a:t>기술적 재무적 지원을 제공</a:t>
            </a:r>
          </a:p>
          <a:p>
            <a:pPr marL="177800" indent="-177800">
              <a:buFontTx/>
              <a:buChar char="-"/>
              <a:defRPr/>
            </a:pPr>
            <a:r>
              <a:rPr lang="ko-KR" altLang="en-US" sz="1400" b="1" dirty="0">
                <a:solidFill>
                  <a:schemeClr val="tx1"/>
                </a:solidFill>
              </a:rPr>
              <a:t>디자인</a:t>
            </a:r>
            <a:r>
              <a:rPr lang="en-US" altLang="ko-KR" sz="1400" b="1" dirty="0">
                <a:solidFill>
                  <a:schemeClr val="tx1"/>
                </a:solidFill>
              </a:rPr>
              <a:t>, </a:t>
            </a:r>
            <a:r>
              <a:rPr lang="ko-KR" altLang="en-US" sz="1400" b="1" dirty="0">
                <a:solidFill>
                  <a:schemeClr val="tx1"/>
                </a:solidFill>
              </a:rPr>
              <a:t>혁신 참여 노동자들의 매우 높은 비율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marL="177800" indent="-177800">
              <a:buFontTx/>
              <a:buChar char="-"/>
              <a:defRPr/>
            </a:pPr>
            <a:r>
              <a:rPr lang="ko-KR" altLang="en-US" sz="1400" dirty="0">
                <a:solidFill>
                  <a:schemeClr val="tx1"/>
                </a:solidFill>
              </a:rPr>
              <a:t>지방정부의 높은 역할 </a:t>
            </a:r>
            <a:r>
              <a:rPr lang="en-US" altLang="ko-KR" sz="1400" dirty="0">
                <a:solidFill>
                  <a:schemeClr val="tx1"/>
                </a:solidFill>
              </a:rPr>
              <a:t>- </a:t>
            </a:r>
            <a:r>
              <a:rPr lang="ko-KR" altLang="en-US" sz="1400" dirty="0">
                <a:solidFill>
                  <a:schemeClr val="tx1"/>
                </a:solidFill>
              </a:rPr>
              <a:t>핵심산업 규율과 증진</a:t>
            </a:r>
            <a:endParaRPr lang="en-US" altLang="ko-KR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417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130" name="그룹 33">
            <a:extLst>
              <a:ext uri="{FF2B5EF4-FFF2-40B4-BE49-F238E27FC236}">
                <a16:creationId xmlns:a16="http://schemas.microsoft.com/office/drawing/2014/main" id="{D5F78E0E-9D5D-4C93-BD0C-33507C2FB60C}"/>
              </a:ext>
            </a:extLst>
          </p:cNvPr>
          <p:cNvGrpSpPr>
            <a:grpSpLocks/>
          </p:cNvGrpSpPr>
          <p:nvPr/>
        </p:nvGrpSpPr>
        <p:grpSpPr bwMode="auto">
          <a:xfrm>
            <a:off x="611188" y="95671"/>
            <a:ext cx="7146925" cy="778545"/>
            <a:chOff x="1512895" y="1383286"/>
            <a:chExt cx="7147019" cy="721444"/>
          </a:xfrm>
        </p:grpSpPr>
        <p:pic>
          <p:nvPicPr>
            <p:cNvPr id="48197" name="Picture 28" descr="그림5 사본">
              <a:extLst>
                <a:ext uri="{FF2B5EF4-FFF2-40B4-BE49-F238E27FC236}">
                  <a16:creationId xmlns:a16="http://schemas.microsoft.com/office/drawing/2014/main" id="{6D382694-ABF9-47F0-9C8B-820F420452D7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60" r="72000"/>
            <a:stretch>
              <a:fillRect/>
            </a:stretch>
          </p:blipFill>
          <p:spPr bwMode="auto">
            <a:xfrm>
              <a:off x="1512895" y="1383286"/>
              <a:ext cx="5202245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198" name="Picture 28" descr="그림5 사본">
              <a:extLst>
                <a:ext uri="{FF2B5EF4-FFF2-40B4-BE49-F238E27FC236}">
                  <a16:creationId xmlns:a16="http://schemas.microsoft.com/office/drawing/2014/main" id="{4F468737-5850-498A-99E0-043442855B6B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90"/>
            <a:stretch>
              <a:fillRect/>
            </a:stretch>
          </p:blipFill>
          <p:spPr bwMode="auto">
            <a:xfrm>
              <a:off x="6715140" y="1384730"/>
              <a:ext cx="1944774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" name="Rectangle 5">
            <a:extLst>
              <a:ext uri="{FF2B5EF4-FFF2-40B4-BE49-F238E27FC236}">
                <a16:creationId xmlns:a16="http://schemas.microsoft.com/office/drawing/2014/main" id="{870E7C29-443B-46B0-8584-7B442D4FD189}"/>
              </a:ext>
            </a:extLst>
          </p:cNvPr>
          <p:cNvSpPr>
            <a:spLocks noChangeArrowheads="1"/>
          </p:cNvSpPr>
          <p:nvPr/>
        </p:nvSpPr>
        <p:spPr>
          <a:xfrm>
            <a:off x="1304925" y="161925"/>
            <a:ext cx="6867525" cy="530771"/>
          </a:xfrm>
          <a:prstGeom prst="rect">
            <a:avLst/>
          </a:prstGeom>
        </p:spPr>
        <p:txBody>
          <a:bodyPr lIns="72000" anchor="ctr"/>
          <a:lstStyle/>
          <a:p>
            <a:pPr latinLnBrk="1">
              <a:buFont typeface="Marlett"/>
              <a:buNone/>
              <a:defRPr/>
            </a:pPr>
            <a:r>
              <a:rPr lang="ko-KR" altLang="en-US" sz="28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부록 </a:t>
            </a:r>
            <a:r>
              <a:rPr lang="en-US" altLang="ko-KR" sz="28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–</a:t>
            </a:r>
            <a:r>
              <a:rPr lang="ko-KR" altLang="en-US" sz="28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 </a:t>
            </a: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이탈리아의 </a:t>
            </a:r>
            <a:r>
              <a:rPr lang="ko-KR" altLang="en-US" sz="2400" b="1" spc="-150" dirty="0" err="1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지역산업과</a:t>
            </a: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 고용</a:t>
            </a: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74CE8E72-0BCE-4E8F-9A75-24FCBFCE55E4}"/>
              </a:ext>
            </a:extLst>
          </p:cNvPr>
          <p:cNvGraphicFramePr>
            <a:graphicFrameLocks noGrp="1"/>
          </p:cNvGraphicFramePr>
          <p:nvPr/>
        </p:nvGraphicFramePr>
        <p:xfrm>
          <a:off x="250825" y="981075"/>
          <a:ext cx="8713788" cy="58880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43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164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6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1641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60">
                <a:tc>
                  <a:txBody>
                    <a:bodyPr/>
                    <a:lstStyle/>
                    <a:p>
                      <a:pPr latinLnBrk="1">
                        <a:defRPr/>
                      </a:pPr>
                      <a:r>
                        <a:rPr lang="ko-KR" altLang="en-US" sz="1800">
                          <a:solidFill>
                            <a:schemeClr val="tx1"/>
                          </a:solidFill>
                        </a:rPr>
                        <a:t>음식</a:t>
                      </a:r>
                    </a:p>
                  </a:txBody>
                  <a:tcPr marL="91449" marR="9144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defRPr/>
                      </a:pPr>
                      <a:r>
                        <a:rPr lang="ko-KR" altLang="en-US" sz="1800">
                          <a:solidFill>
                            <a:schemeClr val="tx1"/>
                          </a:solidFill>
                        </a:rPr>
                        <a:t>산업지역</a:t>
                      </a:r>
                    </a:p>
                  </a:txBody>
                  <a:tcPr marL="91449" marR="9144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defRPr/>
                      </a:pPr>
                      <a:endParaRPr lang="ko-KR" altLang="en-US" sz="180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defRPr/>
                      </a:pPr>
                      <a:r>
                        <a:rPr lang="ko-KR" altLang="en-US" sz="1800">
                          <a:solidFill>
                            <a:schemeClr val="tx1"/>
                          </a:solidFill>
                        </a:rPr>
                        <a:t>산업지역</a:t>
                      </a:r>
                    </a:p>
                  </a:txBody>
                  <a:tcPr marL="91449" marR="9144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defRPr/>
                      </a:pPr>
                      <a:endParaRPr lang="ko-KR" altLang="en-US" sz="1800"/>
                    </a:p>
                  </a:txBody>
                  <a:tcPr marL="91449" marR="9144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defRPr/>
                      </a:pPr>
                      <a:r>
                        <a:rPr lang="ko-KR" altLang="en-US" sz="1800">
                          <a:solidFill>
                            <a:schemeClr val="tx1"/>
                          </a:solidFill>
                        </a:rPr>
                        <a:t>산업지역</a:t>
                      </a:r>
                    </a:p>
                  </a:txBody>
                  <a:tcPr marL="91449" marR="9144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5894">
                <a:tc>
                  <a:txBody>
                    <a:bodyPr/>
                    <a:lstStyle/>
                    <a:p>
                      <a:pPr latinLnBrk="1">
                        <a:defRPr/>
                      </a:pPr>
                      <a:r>
                        <a:rPr lang="ko-KR" altLang="en-US" sz="1800"/>
                        <a:t>어류</a:t>
                      </a:r>
                    </a:p>
                  </a:txBody>
                  <a:tcPr marL="91449" marR="9144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Sicily(134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개사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, 2,200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명 고용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, 46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개 기관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, 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협회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, 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대학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, 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연구센터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) Rovigo(230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개사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, 3,500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명 고용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, 5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억유로매출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)</a:t>
                      </a:r>
                      <a:endParaRPr lang="ko-KR" altLang="en-US" sz="1200"/>
                    </a:p>
                  </a:txBody>
                  <a:tcPr marL="91449" marR="9144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defRPr/>
                      </a:pPr>
                      <a:r>
                        <a:rPr lang="ko-KR" altLang="en-US" sz="1800"/>
                        <a:t>섬유</a:t>
                      </a:r>
                    </a:p>
                  </a:txBody>
                  <a:tcPr marL="91449" marR="9144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Prato, Lecco Silk, Schio-Valdagno, Biella (cashmere, alpaca, mohair) (1,300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개사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, 25,000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명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, 43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억유로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, 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산업용 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2,000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명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, 3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억유로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)</a:t>
                      </a:r>
                      <a:endParaRPr lang="ko-KR" altLang="en-US" sz="1800"/>
                    </a:p>
                  </a:txBody>
                  <a:tcPr marL="91449" marR="9144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defRPr/>
                      </a:pPr>
                      <a:r>
                        <a:rPr lang="ko-KR" altLang="en-US" sz="1800"/>
                        <a:t>악세사리</a:t>
                      </a:r>
                    </a:p>
                  </a:txBody>
                  <a:tcPr marL="91449" marR="9144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latinLnBrk="1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Gemini – 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단추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/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지퍼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/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허리띠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뱃지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Val Calepio “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단추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Valley”  (150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개사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, 2000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명 고용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, 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연 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2.5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억 유로 매출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)</a:t>
                      </a:r>
                      <a:endParaRPr lang="ko-KR" altLang="en-US" sz="1200"/>
                    </a:p>
                  </a:txBody>
                  <a:tcPr marL="91449" marR="9144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25">
                <a:tc>
                  <a:txBody>
                    <a:bodyPr/>
                    <a:lstStyle/>
                    <a:p>
                      <a:pPr marL="0" marR="0" lvl="0" indent="0" algn="l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ko-KR" altLang="en-US" sz="1400" b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커피</a:t>
                      </a:r>
                      <a:endParaRPr lang="ko-KR" altLang="en-US" sz="1400" b="0"/>
                    </a:p>
                  </a:txBody>
                  <a:tcPr marL="91449" marR="9144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Trieste(900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명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, 5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억 유로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)</a:t>
                      </a:r>
                    </a:p>
                    <a:p>
                      <a:pPr marL="0" marR="0" lvl="0" indent="0" algn="l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en-US" altLang="ko-KR" sz="1200">
                          <a:latin typeface="Times New Roman"/>
                          <a:cs typeface="Times New Roman"/>
                        </a:rPr>
                        <a:t>Genoa (20 +700</a:t>
                      </a:r>
                      <a:r>
                        <a:rPr lang="ko-KR" altLang="en-US" sz="1200">
                          <a:latin typeface="Times New Roman"/>
                          <a:cs typeface="Times New Roman"/>
                        </a:rPr>
                        <a:t>개사</a:t>
                      </a:r>
                      <a:r>
                        <a:rPr lang="en-US" altLang="ko-KR" sz="1200">
                          <a:latin typeface="Times New Roman"/>
                          <a:cs typeface="Times New Roman"/>
                        </a:rPr>
                        <a:t>)</a:t>
                      </a:r>
                      <a:endParaRPr lang="ko-KR" altLang="en-US" sz="1400"/>
                    </a:p>
                  </a:txBody>
                  <a:tcPr marL="91449" marR="9144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latinLnBrk="1">
                        <a:defRPr/>
                      </a:pPr>
                      <a:r>
                        <a:rPr lang="ko-KR" altLang="en-US" sz="1600"/>
                        <a:t>보석가공</a:t>
                      </a:r>
                    </a:p>
                  </a:txBody>
                  <a:tcPr marL="91449" marR="9144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it-IT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Valenza Po’s Craft (1,300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개사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= 900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생산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+400 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판매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)</a:t>
                      </a:r>
                    </a:p>
                    <a:p>
                      <a:pPr marL="0" marR="0" lvl="0" indent="0" algn="l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Vicenza(1,000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개사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, 11,000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고용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, 33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억유로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)(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총  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1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만개사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, 112,000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명 고용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, 40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억 유로 수출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, 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매출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)</a:t>
                      </a:r>
                      <a:endParaRPr lang="ko-KR" altLang="en-US" sz="1200"/>
                    </a:p>
                  </a:txBody>
                  <a:tcPr marL="91449" marR="9144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 rowSpan="3">
                  <a:txBody>
                    <a:bodyPr/>
                    <a:lstStyle/>
                    <a:p>
                      <a:pPr latinLnBrk="1">
                        <a:defRPr/>
                      </a:pPr>
                      <a:r>
                        <a:rPr lang="ko-KR" altLang="en-US" sz="1800"/>
                        <a:t>대리석</a:t>
                      </a:r>
                    </a:p>
                  </a:txBody>
                  <a:tcPr marL="91449" marR="9144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 rowSpan="3">
                  <a:txBody>
                    <a:bodyPr/>
                    <a:lstStyle/>
                    <a:p>
                      <a:pPr latinLnBrk="1">
                        <a:defRPr/>
                      </a:pP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Valpolicella, Verona (500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개사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, 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연 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20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억 유로 매출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), Apuan Alps,  Tuscany (6,000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명 고용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, 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연매출 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12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억 유로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) </a:t>
                      </a:r>
                    </a:p>
                    <a:p>
                      <a:pPr latinLnBrk="1">
                        <a:buFontTx/>
                        <a:buChar char="-"/>
                        <a:defRPr/>
                      </a:pP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Trentino, Botticino(500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개사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, 3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천명고용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, 1.5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억유로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)</a:t>
                      </a:r>
                    </a:p>
                    <a:p>
                      <a:pPr latinLnBrk="1">
                        <a:buFontTx/>
                        <a:buChar char="-"/>
                        <a:defRPr/>
                      </a:pP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Liguria(150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개 사 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1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억 유로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)</a:t>
                      </a:r>
                      <a:endParaRPr lang="ko-KR" altLang="en-US" sz="1200"/>
                    </a:p>
                  </a:txBody>
                  <a:tcPr marL="91449" marR="9144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3004">
                <a:tc>
                  <a:txBody>
                    <a:bodyPr/>
                    <a:lstStyle/>
                    <a:p>
                      <a:pPr lvl="0">
                        <a:defRPr/>
                      </a:pPr>
                      <a:r>
                        <a:rPr lang="ko-KR" altLang="en-US" sz="1800"/>
                        <a:t>포도주</a:t>
                      </a:r>
                    </a:p>
                  </a:txBody>
                  <a:tcPr marL="91449" marR="9144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it-IT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Conegliano-Valdobbiadene,</a:t>
                      </a:r>
                    </a:p>
                    <a:p>
                      <a:pPr marL="0" marR="0" lvl="0" indent="0" algn="l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it-IT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Genoa(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전체 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80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억 유로매출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)</a:t>
                      </a:r>
                    </a:p>
                    <a:p>
                      <a:pPr marL="0" marR="0" lvl="0" indent="0" algn="l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증류주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/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독주포함 매출 연 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500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억유로</a:t>
                      </a:r>
                      <a:endParaRPr lang="ko-KR" altLang="en-US" sz="1800"/>
                    </a:p>
                  </a:txBody>
                  <a:tcPr marL="91449" marR="9144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925">
                <a:tc rowSpan="2">
                  <a:txBody>
                    <a:bodyPr/>
                    <a:lstStyle/>
                    <a:p>
                      <a:pPr latinLnBrk="1">
                        <a:defRPr/>
                      </a:pPr>
                      <a:r>
                        <a:rPr lang="ko-KR" altLang="en-US" sz="1800"/>
                        <a:t>식품</a:t>
                      </a:r>
                    </a:p>
                  </a:txBody>
                  <a:tcPr marL="91449" marR="9144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ko-KR" altLang="en-US" sz="1200">
                          <a:latin typeface="Times New Roman"/>
                          <a:cs typeface="Times New Roman"/>
                        </a:rPr>
                        <a:t>전체 </a:t>
                      </a:r>
                      <a:r>
                        <a:rPr lang="en-US" altLang="ko-KR" sz="1200">
                          <a:latin typeface="Times New Roman"/>
                          <a:cs typeface="Times New Roman"/>
                        </a:rPr>
                        <a:t>324,000</a:t>
                      </a:r>
                      <a:r>
                        <a:rPr lang="ko-KR" altLang="en-US" sz="1200">
                          <a:latin typeface="Times New Roman"/>
                          <a:cs typeface="Times New Roman"/>
                        </a:rPr>
                        <a:t>개사</a:t>
                      </a:r>
                      <a:r>
                        <a:rPr lang="en-US" altLang="ko-KR" sz="1200">
                          <a:latin typeface="Times New Roman"/>
                          <a:cs typeface="Times New Roman"/>
                        </a:rPr>
                        <a:t>, 40</a:t>
                      </a:r>
                      <a:r>
                        <a:rPr lang="ko-KR" altLang="en-US" sz="1200">
                          <a:latin typeface="Times New Roman"/>
                          <a:cs typeface="Times New Roman"/>
                        </a:rPr>
                        <a:t>만 고용</a:t>
                      </a:r>
                      <a:r>
                        <a:rPr lang="en-US" altLang="ko-KR" sz="1200">
                          <a:latin typeface="Times New Roman"/>
                          <a:cs typeface="Times New Roman"/>
                        </a:rPr>
                        <a:t>, 1190</a:t>
                      </a:r>
                      <a:r>
                        <a:rPr lang="ko-KR" altLang="en-US" sz="1200">
                          <a:latin typeface="Times New Roman"/>
                          <a:cs typeface="Times New Roman"/>
                        </a:rPr>
                        <a:t>억유로 매출액</a:t>
                      </a:r>
                    </a:p>
                  </a:txBody>
                  <a:tcPr marL="91449" marR="9144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latinLnBrk="1">
                        <a:defRPr/>
                      </a:pPr>
                      <a:r>
                        <a:rPr lang="ko-KR" altLang="en-US" sz="1800"/>
                        <a:t>금</a:t>
                      </a:r>
                    </a:p>
                  </a:txBody>
                  <a:tcPr marL="91449" marR="9144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Arezzo(1,100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개사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), </a:t>
                      </a:r>
                      <a:r>
                        <a:rPr lang="it-IT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Vicenza, Valenza Po  Naples(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연 매출 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70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억 유로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)</a:t>
                      </a:r>
                      <a:endParaRPr lang="ko-KR" altLang="en-US" sz="1200"/>
                    </a:p>
                  </a:txBody>
                  <a:tcPr marL="91449" marR="9144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7189">
                <a:tc v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defRPr/>
                      </a:pPr>
                      <a:r>
                        <a:rPr lang="ko-KR" altLang="en-US" sz="1600"/>
                        <a:t>솔</a:t>
                      </a:r>
                      <a:r>
                        <a:rPr lang="en-US" altLang="ko-KR" sz="1600"/>
                        <a:t>/</a:t>
                      </a:r>
                      <a:r>
                        <a:rPr lang="ko-KR" altLang="en-US" sz="1600"/>
                        <a:t>빗</a:t>
                      </a:r>
                    </a:p>
                  </a:txBody>
                  <a:tcPr marL="91449" marR="9144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defRPr/>
                      </a:pPr>
                      <a:r>
                        <a:rPr lang="en-US" altLang="ko-KR" sz="1200">
                          <a:latin typeface="Times New Roman"/>
                          <a:cs typeface="Times New Roman"/>
                        </a:rPr>
                        <a:t>SME </a:t>
                      </a:r>
                      <a:r>
                        <a:rPr lang="ko-KR" altLang="en-US" sz="1200">
                          <a:latin typeface="Times New Roman"/>
                          <a:cs typeface="Times New Roman"/>
                        </a:rPr>
                        <a:t>중심</a:t>
                      </a:r>
                      <a:r>
                        <a:rPr lang="en-US" altLang="ko-KR" sz="1200">
                          <a:latin typeface="Times New Roman"/>
                          <a:cs typeface="Times New Roman"/>
                        </a:rPr>
                        <a:t>,2.2</a:t>
                      </a:r>
                      <a:r>
                        <a:rPr lang="ko-KR" altLang="en-US" sz="1200">
                          <a:latin typeface="Times New Roman"/>
                          <a:cs typeface="Times New Roman"/>
                        </a:rPr>
                        <a:t>억 유로</a:t>
                      </a:r>
                      <a:r>
                        <a:rPr lang="en-US" altLang="ko-KR" sz="1200">
                          <a:latin typeface="Times New Roman"/>
                          <a:cs typeface="Times New Roman"/>
                        </a:rPr>
                        <a:t>)</a:t>
                      </a:r>
                      <a:endParaRPr lang="ko-KR" altLang="en-US" sz="1200">
                        <a:latin typeface="Times New Roman"/>
                        <a:cs typeface="Times New Roman"/>
                      </a:endParaRPr>
                    </a:p>
                  </a:txBody>
                  <a:tcPr marL="91449" marR="9144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23004">
                <a:tc>
                  <a:txBody>
                    <a:bodyPr/>
                    <a:lstStyle/>
                    <a:p>
                      <a:pPr latinLnBrk="1">
                        <a:defRPr/>
                      </a:pPr>
                      <a:r>
                        <a:rPr lang="ko-KR" altLang="en-US" sz="1800"/>
                        <a:t>햄</a:t>
                      </a:r>
                    </a:p>
                  </a:txBody>
                  <a:tcPr marL="91449" marR="9144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Prosciutto  di San Daniele (460 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양돈농가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, 65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개 도살장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, 650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명 고용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, 3.3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억 유로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),  Salami</a:t>
                      </a:r>
                      <a:endParaRPr lang="ko-KR" altLang="en-US" sz="1400"/>
                    </a:p>
                  </a:txBody>
                  <a:tcPr marL="91449" marR="9144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latinLnBrk="1">
                        <a:defRPr/>
                      </a:pPr>
                      <a:r>
                        <a:rPr lang="ko-KR" altLang="en-US" sz="1800"/>
                        <a:t>가죽</a:t>
                      </a:r>
                    </a:p>
                  </a:txBody>
                  <a:tcPr marL="91449" marR="9144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Montecchio/Valle Del Arzig-nano(482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개사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, 8,350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명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, 18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억유로매출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), Venetian, </a:t>
                      </a:r>
                    </a:p>
                    <a:p>
                      <a:pPr marL="0" marR="0" lvl="0" indent="0" algn="l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Santa Croce Sull’Arno(1,400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개사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, 1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만명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)/ Chaimpo </a:t>
                      </a:r>
                      <a:endParaRPr lang="ko-KR" altLang="en-US" sz="1800"/>
                    </a:p>
                  </a:txBody>
                  <a:tcPr marL="91449" marR="9144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 rowSpan="3">
                  <a:txBody>
                    <a:bodyPr/>
                    <a:lstStyle/>
                    <a:p>
                      <a:pPr latinLnBrk="1">
                        <a:defRPr/>
                      </a:pPr>
                      <a:r>
                        <a:rPr lang="ko-KR" altLang="en-US" sz="1800"/>
                        <a:t>자기</a:t>
                      </a:r>
                    </a:p>
                  </a:txBody>
                  <a:tcPr marL="91449" marR="9144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Sassuolo’s Ceramic Tile(24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억유로 수출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),</a:t>
                      </a:r>
                      <a:r>
                        <a:rPr lang="en-US" altLang="ko-KR" sz="1200" b="1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4</a:t>
                      </a:r>
                      <a:r>
                        <a:rPr lang="ko-KR" altLang="en-US" sz="1200" b="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개도자기</a:t>
                      </a:r>
                      <a:r>
                        <a:rPr lang="en-US" altLang="ko-KR" sz="1200" b="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(600</a:t>
                      </a:r>
                      <a:r>
                        <a:rPr lang="ko-KR" altLang="en-US" sz="1200" b="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개사</a:t>
                      </a:r>
                      <a:r>
                        <a:rPr lang="en-US" altLang="ko-KR" sz="1200" b="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, 4,000</a:t>
                      </a:r>
                      <a:r>
                        <a:rPr lang="ko-KR" altLang="en-US" sz="1200" b="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명고용</a:t>
                      </a:r>
                      <a:r>
                        <a:rPr lang="en-US" altLang="ko-KR" sz="1200" b="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, </a:t>
                      </a:r>
                      <a:r>
                        <a:rPr lang="ko-KR" altLang="en-US" sz="1200" b="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연 </a:t>
                      </a:r>
                      <a:r>
                        <a:rPr lang="en-US" altLang="ko-KR" sz="1200" b="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3</a:t>
                      </a:r>
                      <a:r>
                        <a:rPr lang="ko-KR" altLang="en-US" sz="1200" b="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억 유로매출</a:t>
                      </a:r>
                      <a:r>
                        <a:rPr lang="en-US" altLang="ko-KR" sz="1200" b="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) -</a:t>
                      </a:r>
                      <a:r>
                        <a:rPr lang="en-US" altLang="ko-KR" sz="1200" b="1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Caltagirone, in Sicily, Vietri sul Mare 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등</a:t>
                      </a:r>
                    </a:p>
                    <a:p>
                      <a:pPr latinLnBrk="1">
                        <a:defRPr/>
                      </a:pP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- Caltagirone 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도자기 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(150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개사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, 600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명 고용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)</a:t>
                      </a:r>
                      <a:endParaRPr lang="ko-KR" altLang="en-US" sz="1200"/>
                    </a:p>
                  </a:txBody>
                  <a:tcPr marL="91449" marR="9144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2890">
                <a:tc rowSpan="2">
                  <a:txBody>
                    <a:bodyPr/>
                    <a:lstStyle/>
                    <a:p>
                      <a:pPr latinLnBrk="1">
                        <a:defRPr/>
                      </a:pPr>
                      <a:r>
                        <a:rPr lang="ko-KR" altLang="en-US" sz="1800"/>
                        <a:t>원예</a:t>
                      </a:r>
                    </a:p>
                  </a:txBody>
                  <a:tcPr marL="91449" marR="9144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Western Liguria(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꽃씨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)</a:t>
                      </a:r>
                    </a:p>
                    <a:p>
                      <a:pPr marL="0" marR="0" lvl="0" indent="0" algn="l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en-US" altLang="ko-KR" sz="1200">
                          <a:latin typeface="Times New Roman"/>
                          <a:cs typeface="Times New Roman"/>
                        </a:rPr>
                        <a:t>Sanremo(7</a:t>
                      </a:r>
                      <a:r>
                        <a:rPr lang="ko-KR" altLang="en-US" sz="1200">
                          <a:latin typeface="Times New Roman"/>
                          <a:cs typeface="Times New Roman"/>
                        </a:rPr>
                        <a:t>천개사</a:t>
                      </a:r>
                      <a:r>
                        <a:rPr lang="en-US" altLang="ko-KR" sz="1200">
                          <a:latin typeface="Times New Roman"/>
                          <a:cs typeface="Times New Roman"/>
                        </a:rPr>
                        <a:t>, 27,000</a:t>
                      </a:r>
                      <a:r>
                        <a:rPr lang="ko-KR" altLang="en-US" sz="1200">
                          <a:latin typeface="Times New Roman"/>
                          <a:cs typeface="Times New Roman"/>
                        </a:rPr>
                        <a:t>명 고용</a:t>
                      </a:r>
                      <a:r>
                        <a:rPr lang="en-US" altLang="ko-KR" sz="1200">
                          <a:latin typeface="Times New Roman"/>
                          <a:cs typeface="Times New Roman"/>
                        </a:rPr>
                        <a:t>, </a:t>
                      </a:r>
                      <a:r>
                        <a:rPr lang="ko-KR" altLang="en-US" sz="1200">
                          <a:latin typeface="Times New Roman"/>
                          <a:cs typeface="Times New Roman"/>
                        </a:rPr>
                        <a:t>연 </a:t>
                      </a:r>
                      <a:r>
                        <a:rPr lang="en-US" altLang="ko-KR" sz="1200">
                          <a:latin typeface="Times New Roman"/>
                          <a:cs typeface="Times New Roman"/>
                        </a:rPr>
                        <a:t>6</a:t>
                      </a:r>
                      <a:r>
                        <a:rPr lang="ko-KR" altLang="en-US" sz="1200">
                          <a:latin typeface="Times New Roman"/>
                          <a:cs typeface="Times New Roman"/>
                        </a:rPr>
                        <a:t>억 유로</a:t>
                      </a:r>
                      <a:r>
                        <a:rPr lang="en-US" altLang="ko-KR" sz="1200">
                          <a:latin typeface="Times New Roman"/>
                          <a:cs typeface="Times New Roman"/>
                        </a:rPr>
                        <a:t>)</a:t>
                      </a:r>
                      <a:endParaRPr lang="ko-KR" altLang="en-US" sz="1200">
                        <a:latin typeface="Times New Roman"/>
                        <a:cs typeface="Times New Roman"/>
                      </a:endParaRPr>
                    </a:p>
                  </a:txBody>
                  <a:tcPr marL="91449" marR="9144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40115">
                <a:tc v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defRPr/>
                      </a:pPr>
                      <a:r>
                        <a:rPr lang="ko-KR" altLang="en-US" sz="1600"/>
                        <a:t>스타킹</a:t>
                      </a:r>
                    </a:p>
                  </a:txBody>
                  <a:tcPr marL="91449" marR="9144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Catergoffredo, Mantua</a:t>
                      </a:r>
                    </a:p>
                    <a:p>
                      <a:pPr marL="0" marR="0" lvl="0" indent="0" algn="l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280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개사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, 6,600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명 고용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, 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연매출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12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억 유로</a:t>
                      </a:r>
                      <a:endParaRPr lang="ko-KR" altLang="en-US" sz="1600" b="1"/>
                    </a:p>
                  </a:txBody>
                  <a:tcPr marL="91449" marR="9144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40115">
                <a:tc>
                  <a:txBody>
                    <a:bodyPr/>
                    <a:lstStyle/>
                    <a:p>
                      <a:pPr latinLnBrk="1">
                        <a:defRPr/>
                      </a:pPr>
                      <a:r>
                        <a:rPr lang="ko-KR" altLang="en-US" sz="1800"/>
                        <a:t>토마토</a:t>
                      </a:r>
                    </a:p>
                  </a:txBody>
                  <a:tcPr marL="91449" marR="9144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Salerno, </a:t>
                      </a:r>
                      <a:r>
                        <a:rPr lang="en-US" altLang="ko-KR" sz="1200">
                          <a:latin typeface="Times New Roman"/>
                          <a:cs typeface="Times New Roman"/>
                        </a:rPr>
                        <a:t>Emilia-Romagna, Lombardy, Piedmont(</a:t>
                      </a:r>
                      <a:r>
                        <a:rPr lang="ko-KR" altLang="en-US" sz="1200">
                          <a:latin typeface="Times New Roman"/>
                          <a:cs typeface="Times New Roman"/>
                        </a:rPr>
                        <a:t>연매출 </a:t>
                      </a:r>
                      <a:r>
                        <a:rPr lang="en-US" altLang="ko-KR" sz="1200">
                          <a:latin typeface="Times New Roman"/>
                          <a:cs typeface="Times New Roman"/>
                        </a:rPr>
                        <a:t>14.5</a:t>
                      </a:r>
                      <a:r>
                        <a:rPr lang="ko-KR" altLang="en-US" sz="1200">
                          <a:latin typeface="Times New Roman"/>
                          <a:cs typeface="Times New Roman"/>
                        </a:rPr>
                        <a:t>억 유로</a:t>
                      </a:r>
                      <a:r>
                        <a:rPr lang="en-US" altLang="ko-KR" sz="1200">
                          <a:latin typeface="Times New Roman"/>
                          <a:cs typeface="Times New Roman"/>
                        </a:rPr>
                        <a:t>)</a:t>
                      </a:r>
                      <a:endParaRPr lang="ko-KR" altLang="en-US" sz="1200">
                        <a:latin typeface="Times New Roman"/>
                        <a:cs typeface="Times New Roman"/>
                      </a:endParaRPr>
                    </a:p>
                  </a:txBody>
                  <a:tcPr marL="91449" marR="9144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latinLnBrk="1">
                        <a:defRPr/>
                      </a:pPr>
                      <a:r>
                        <a:rPr lang="ko-KR" altLang="en-US" sz="1800"/>
                        <a:t>모자</a:t>
                      </a:r>
                    </a:p>
                  </a:txBody>
                  <a:tcPr marL="91449" marR="9144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Montappone,  Ascoli Piceno</a:t>
                      </a:r>
                      <a:r>
                        <a:rPr lang="en-US" altLang="ko-KR" sz="14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, 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Marche (80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개 사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, 1,500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명 고용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, 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연 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1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억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5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천만 유로 매출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)</a:t>
                      </a:r>
                      <a:endParaRPr lang="ko-KR" altLang="en-US" sz="1200"/>
                    </a:p>
                  </a:txBody>
                  <a:tcPr marL="91449" marR="9144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latinLnBrk="1">
                        <a:defRPr/>
                      </a:pPr>
                      <a:r>
                        <a:rPr lang="ko-KR" altLang="en-US" sz="1800"/>
                        <a:t>안경</a:t>
                      </a:r>
                    </a:p>
                  </a:txBody>
                  <a:tcPr marL="91449" marR="9144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Belluno(4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개 대기업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, 170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개 사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, 13,500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명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, 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연 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2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억 유로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)</a:t>
                      </a:r>
                    </a:p>
                    <a:p>
                      <a:pPr marL="0" marR="0" lvl="0" indent="0" algn="l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(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전체 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1,100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개사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, 18,000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명 고용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, 25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억유로 매출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) </a:t>
                      </a:r>
                      <a:endParaRPr lang="ko-KR" altLang="en-US" sz="1600"/>
                    </a:p>
                  </a:txBody>
                  <a:tcPr marL="91449" marR="9144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4816">
                <a:tc>
                  <a:txBody>
                    <a:bodyPr/>
                    <a:lstStyle/>
                    <a:p>
                      <a:pPr marL="0" marR="0" indent="0" algn="l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en-US" altLang="ko-KR" sz="1400" b="1"/>
                        <a:t>Olive Oil</a:t>
                      </a:r>
                      <a:endParaRPr lang="ko-KR" altLang="en-US" sz="1800"/>
                    </a:p>
                  </a:txBody>
                  <a:tcPr marL="91449" marR="9144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en-US" altLang="ko-KR" sz="1200">
                          <a:latin typeface="Times New Roman"/>
                          <a:cs typeface="Times New Roman"/>
                        </a:rPr>
                        <a:t>Liguria</a:t>
                      </a:r>
                      <a:endParaRPr lang="ko-KR" altLang="en-US" sz="1200">
                        <a:latin typeface="Times New Roman"/>
                        <a:cs typeface="Times New Roman"/>
                      </a:endParaRPr>
                    </a:p>
                  </a:txBody>
                  <a:tcPr marL="91449" marR="9144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7033102"/>
      </p:ext>
    </p:extLst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4" name="그룹 33">
            <a:extLst>
              <a:ext uri="{FF2B5EF4-FFF2-40B4-BE49-F238E27FC236}">
                <a16:creationId xmlns:a16="http://schemas.microsoft.com/office/drawing/2014/main" id="{EFF4A5AD-5826-4B4E-853A-5EF80EA0FC3C}"/>
              </a:ext>
            </a:extLst>
          </p:cNvPr>
          <p:cNvGrpSpPr>
            <a:grpSpLocks/>
          </p:cNvGrpSpPr>
          <p:nvPr/>
        </p:nvGrpSpPr>
        <p:grpSpPr bwMode="auto">
          <a:xfrm>
            <a:off x="611188" y="87754"/>
            <a:ext cx="7146925" cy="778545"/>
            <a:chOff x="1512895" y="1383286"/>
            <a:chExt cx="7147019" cy="721444"/>
          </a:xfrm>
        </p:grpSpPr>
        <p:pic>
          <p:nvPicPr>
            <p:cNvPr id="49214" name="Picture 28" descr="그림5 사본">
              <a:extLst>
                <a:ext uri="{FF2B5EF4-FFF2-40B4-BE49-F238E27FC236}">
                  <a16:creationId xmlns:a16="http://schemas.microsoft.com/office/drawing/2014/main" id="{367811E7-7D16-4993-96D1-961CDF766C92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60" r="72000"/>
            <a:stretch>
              <a:fillRect/>
            </a:stretch>
          </p:blipFill>
          <p:spPr bwMode="auto">
            <a:xfrm>
              <a:off x="1512895" y="1383286"/>
              <a:ext cx="5202245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215" name="Picture 28" descr="그림5 사본">
              <a:extLst>
                <a:ext uri="{FF2B5EF4-FFF2-40B4-BE49-F238E27FC236}">
                  <a16:creationId xmlns:a16="http://schemas.microsoft.com/office/drawing/2014/main" id="{68716697-7D69-495D-A43B-D238D181D27D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90"/>
            <a:stretch>
              <a:fillRect/>
            </a:stretch>
          </p:blipFill>
          <p:spPr bwMode="auto">
            <a:xfrm>
              <a:off x="6715140" y="1384730"/>
              <a:ext cx="1944774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" name="Rectangle 5">
            <a:extLst>
              <a:ext uri="{FF2B5EF4-FFF2-40B4-BE49-F238E27FC236}">
                <a16:creationId xmlns:a16="http://schemas.microsoft.com/office/drawing/2014/main" id="{4CF7E2CB-C8B0-447A-B4F1-5E1FABEA9FCA}"/>
              </a:ext>
            </a:extLst>
          </p:cNvPr>
          <p:cNvSpPr>
            <a:spLocks noChangeArrowheads="1"/>
          </p:cNvSpPr>
          <p:nvPr/>
        </p:nvSpPr>
        <p:spPr>
          <a:xfrm>
            <a:off x="1304925" y="161925"/>
            <a:ext cx="6867525" cy="650707"/>
          </a:xfrm>
          <a:prstGeom prst="rect">
            <a:avLst/>
          </a:prstGeom>
        </p:spPr>
        <p:txBody>
          <a:bodyPr lIns="72000" anchor="ctr"/>
          <a:lstStyle/>
          <a:p>
            <a:pPr latinLnBrk="1">
              <a:buFont typeface="Marlett"/>
              <a:buNone/>
              <a:defRPr/>
            </a:pPr>
            <a:r>
              <a:rPr lang="ko-KR" altLang="en-US" sz="28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부록 </a:t>
            </a:r>
            <a:r>
              <a:rPr lang="en-US" altLang="ko-KR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– </a:t>
            </a: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이탈리아 </a:t>
            </a:r>
            <a:r>
              <a:rPr lang="ko-KR" altLang="en-US" sz="2400" b="1" spc="-150" dirty="0" err="1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지역산업과</a:t>
            </a:r>
            <a:r>
              <a:rPr lang="ko-KR" altLang="en-US" sz="24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 고용</a:t>
            </a:r>
            <a:endParaRPr lang="ko-KR" altLang="ko-KR" sz="2400" b="1" spc="-150" dirty="0">
              <a:solidFill>
                <a:schemeClr val="bg1"/>
              </a:solidFill>
              <a:effectLst>
                <a:outerShdw blurRad="25400" dist="50800" dir="2700000" algn="tl">
                  <a:srgbClr val="0B0D33"/>
                </a:outerShdw>
              </a:effectLst>
              <a:latin typeface="HY헤드라인M"/>
              <a:ea typeface="HY헤드라인M"/>
              <a:cs typeface="Arial"/>
            </a:endParaRP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4B2A36F5-BBEE-479D-8C6E-22134A6AC9BF}"/>
              </a:ext>
            </a:extLst>
          </p:cNvPr>
          <p:cNvGraphicFramePr>
            <a:graphicFrameLocks noGrp="1"/>
          </p:cNvGraphicFramePr>
          <p:nvPr/>
        </p:nvGraphicFramePr>
        <p:xfrm>
          <a:off x="250825" y="1073150"/>
          <a:ext cx="8642351" cy="51260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2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4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2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165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62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445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63">
                <a:tc>
                  <a:txBody>
                    <a:bodyPr/>
                    <a:lstStyle/>
                    <a:p>
                      <a:pPr latinLnBrk="1">
                        <a:defRPr/>
                      </a:pPr>
                      <a:r>
                        <a:rPr lang="ko-KR" altLang="en-US" sz="1800">
                          <a:solidFill>
                            <a:schemeClr val="tx1"/>
                          </a:solidFill>
                        </a:rPr>
                        <a:t>기기류</a:t>
                      </a:r>
                    </a:p>
                  </a:txBody>
                  <a:tcPr marL="91455" marR="91455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defRPr/>
                      </a:pPr>
                      <a:r>
                        <a:rPr lang="ko-KR" altLang="en-US" sz="1800">
                          <a:solidFill>
                            <a:schemeClr val="tx1"/>
                          </a:solidFill>
                        </a:rPr>
                        <a:t>산업지역</a:t>
                      </a:r>
                    </a:p>
                  </a:txBody>
                  <a:tcPr marL="91455" marR="91455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defRPr/>
                      </a:pPr>
                      <a:endParaRPr lang="ko-KR" altLang="en-US" sz="1800">
                        <a:solidFill>
                          <a:schemeClr val="tx1"/>
                        </a:solidFill>
                      </a:endParaRPr>
                    </a:p>
                  </a:txBody>
                  <a:tcPr marL="91455" marR="91455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defRPr/>
                      </a:pPr>
                      <a:r>
                        <a:rPr lang="ko-KR" altLang="en-US" sz="1800">
                          <a:solidFill>
                            <a:schemeClr val="tx1"/>
                          </a:solidFill>
                        </a:rPr>
                        <a:t>산업지역</a:t>
                      </a:r>
                    </a:p>
                  </a:txBody>
                  <a:tcPr marL="91455" marR="91455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defRPr/>
                      </a:pPr>
                      <a:endParaRPr lang="ko-KR" altLang="en-US" sz="1800"/>
                    </a:p>
                  </a:txBody>
                  <a:tcPr marL="91455" marR="91455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defRPr/>
                      </a:pPr>
                      <a:r>
                        <a:rPr lang="ko-KR" altLang="en-US" sz="1800">
                          <a:solidFill>
                            <a:schemeClr val="tx1"/>
                          </a:solidFill>
                        </a:rPr>
                        <a:t>산업지역</a:t>
                      </a:r>
                    </a:p>
                  </a:txBody>
                  <a:tcPr marL="91455" marR="91455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5902">
                <a:tc rowSpan="2">
                  <a:txBody>
                    <a:bodyPr/>
                    <a:lstStyle/>
                    <a:p>
                      <a:pPr latinLnBrk="1">
                        <a:defRPr/>
                      </a:pPr>
                      <a:r>
                        <a:rPr lang="ko-KR" altLang="en-US" sz="1600"/>
                        <a:t>가정용 수도꼭지와 부속품</a:t>
                      </a:r>
                      <a:r>
                        <a:rPr lang="en-US" altLang="ko-KR" sz="1600"/>
                        <a:t>, </a:t>
                      </a:r>
                      <a:r>
                        <a:rPr lang="ko-KR" altLang="en-US" sz="1600"/>
                        <a:t>밸브</a:t>
                      </a:r>
                    </a:p>
                  </a:txBody>
                  <a:tcPr marL="91455" marR="91455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latinLnBrk="1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en-US" altLang="ko-KR" sz="14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Maggiore,  Piedmont 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(400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개사 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8,000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명 고용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연 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억유로매출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</a:p>
                    <a:p>
                      <a:pPr marL="0" marR="0" lvl="0" indent="0" algn="l" defTabSz="914400" rtl="0" eaLnBrk="1" latinLnBrk="1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Brescia District(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수압밸브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300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개사 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6,000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명 고용 연 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억 유로 매출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ko-KR" altLang="en-US" sz="1200">
                        <a:latin typeface="Times New Roman"/>
                        <a:cs typeface="Times New Roman"/>
                      </a:endParaRPr>
                    </a:p>
                  </a:txBody>
                  <a:tcPr marL="91455" marR="91455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defRPr/>
                      </a:pPr>
                      <a:r>
                        <a:rPr lang="ko-KR" altLang="en-US" sz="1600"/>
                        <a:t>식당용 기기생산</a:t>
                      </a:r>
                    </a:p>
                  </a:txBody>
                  <a:tcPr marL="91455" marR="91455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Veneto(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대형냉장고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), Friuli (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공장형 식당용 냉장시스템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), Emilia-Romagna (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식품보전과 썰기기계류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)(2004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년에 연 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억 유로 매출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ko-KR" altLang="en-US" sz="1600"/>
                    </a:p>
                  </a:txBody>
                  <a:tcPr marL="91455" marR="91455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defRPr/>
                      </a:pPr>
                      <a:r>
                        <a:rPr lang="ko-KR" altLang="en-US" sz="1800"/>
                        <a:t>의자</a:t>
                      </a:r>
                    </a:p>
                  </a:txBody>
                  <a:tcPr marL="91455" marR="91455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defRPr/>
                      </a:pP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Manzano, Friuli(1,200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개사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15,000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명 고용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연 매출액 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억 유로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latinLnBrk="1">
                        <a:defRPr/>
                      </a:pP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Udine(1,200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개 회사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약 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4,000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명 고용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endParaRPr lang="ko-KR" altLang="en-US" sz="1100"/>
                    </a:p>
                  </a:txBody>
                  <a:tcPr marL="91455" marR="91455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192">
                <a:tc v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ko-KR" altLang="en-US" sz="1400"/>
                        <a:t>스텐레스강</a:t>
                      </a:r>
                      <a:endParaRPr lang="ko-KR" altLang="en-US" sz="1600"/>
                    </a:p>
                  </a:txBody>
                  <a:tcPr marL="91455" marR="91455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en-US" altLang="ko-KR" sz="1200">
                          <a:latin typeface="Times New Roman"/>
                          <a:cs typeface="Times New Roman"/>
                        </a:rPr>
                        <a:t>Inox Valley(Treviso, Belluno) (1,000</a:t>
                      </a:r>
                      <a:r>
                        <a:rPr lang="ko-KR" altLang="en-US" sz="1200">
                          <a:latin typeface="Times New Roman"/>
                          <a:cs typeface="Times New Roman"/>
                        </a:rPr>
                        <a:t>개사</a:t>
                      </a:r>
                      <a:r>
                        <a:rPr lang="en-US" altLang="ko-KR" sz="1200">
                          <a:latin typeface="Times New Roman"/>
                          <a:cs typeface="Times New Roman"/>
                        </a:rPr>
                        <a:t>, 1</a:t>
                      </a:r>
                      <a:r>
                        <a:rPr lang="ko-KR" altLang="en-US" sz="1200">
                          <a:latin typeface="Times New Roman"/>
                          <a:cs typeface="Times New Roman"/>
                        </a:rPr>
                        <a:t>만명 고용</a:t>
                      </a:r>
                      <a:r>
                        <a:rPr lang="en-US" altLang="ko-KR" sz="1200">
                          <a:latin typeface="Times New Roman"/>
                          <a:cs typeface="Times New Roman"/>
                        </a:rPr>
                        <a:t>)</a:t>
                      </a:r>
                      <a:endParaRPr lang="ko-KR" altLang="en-US" sz="1600"/>
                    </a:p>
                  </a:txBody>
                  <a:tcPr marL="91455" marR="91455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defRPr/>
                      </a:pPr>
                      <a:r>
                        <a:rPr lang="ko-KR" altLang="en-US" sz="1800"/>
                        <a:t>램프</a:t>
                      </a:r>
                    </a:p>
                  </a:txBody>
                  <a:tcPr marL="91455" marR="91455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defRPr/>
                      </a:pPr>
                      <a:r>
                        <a:rPr lang="en-US" altLang="ko-KR" sz="1400">
                          <a:latin typeface="Times New Roman"/>
                          <a:cs typeface="Times New Roman"/>
                        </a:rPr>
                        <a:t>Lombardy, Veneto</a:t>
                      </a:r>
                      <a:endParaRPr lang="ko-KR" altLang="en-US" sz="1400">
                        <a:latin typeface="Times New Roman"/>
                        <a:cs typeface="Times New Roman"/>
                      </a:endParaRPr>
                    </a:p>
                  </a:txBody>
                  <a:tcPr marL="91455" marR="91455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0602">
                <a:tc>
                  <a:txBody>
                    <a:bodyPr/>
                    <a:lstStyle/>
                    <a:p>
                      <a:pPr latinLnBrk="1">
                        <a:defRPr/>
                      </a:pPr>
                      <a:r>
                        <a:rPr lang="ko-KR" altLang="en-US" sz="1800"/>
                        <a:t>조선</a:t>
                      </a:r>
                    </a:p>
                  </a:txBody>
                  <a:tcPr marL="91455" marR="91455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요트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(La Spezia)(22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개사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), 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유람선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(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Marches) (300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개사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5,000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명고용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ko-KR" altLang="en-US" sz="1200"/>
                    </a:p>
                  </a:txBody>
                  <a:tcPr marL="91455" marR="91455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defRPr/>
                      </a:pPr>
                      <a:r>
                        <a:rPr lang="ko-KR" altLang="en-US" sz="1600"/>
                        <a:t>산업용종이</a:t>
                      </a:r>
                    </a:p>
                  </a:txBody>
                  <a:tcPr marL="91455" marR="91455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defRPr/>
                      </a:pPr>
                      <a:r>
                        <a:rPr lang="en-US" altLang="ko-KR" sz="14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Capannori, Tuscany </a:t>
                      </a:r>
                      <a:r>
                        <a:rPr lang="en-US" altLang="ko-KR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개사 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6,100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명 고용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연 매출액 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23.75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억유로</a:t>
                      </a:r>
                      <a:endParaRPr lang="ko-KR" altLang="en-US" sz="1600"/>
                    </a:p>
                  </a:txBody>
                  <a:tcPr marL="91455" marR="91455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latinLnBrk="1">
                        <a:defRPr/>
                      </a:pPr>
                      <a:r>
                        <a:rPr lang="ko-KR" altLang="en-US" sz="1800"/>
                        <a:t>디자인</a:t>
                      </a:r>
                    </a:p>
                  </a:txBody>
                  <a:tcPr marL="91455" marR="91455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en-US" altLang="ko-KR" sz="14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'metadistrict', Lombard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y, Milan(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독립전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문가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기업 디자인 부서 고용을 합해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만명 고용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연간 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억 유로 메출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endParaRPr lang="ko-KR" altLang="en-US" sz="1800"/>
                    </a:p>
                  </a:txBody>
                  <a:tcPr marL="91455" marR="91455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70602">
                <a:tc>
                  <a:txBody>
                    <a:bodyPr/>
                    <a:lstStyle/>
                    <a:p>
                      <a:pPr lvl="0">
                        <a:defRPr/>
                      </a:pPr>
                      <a:r>
                        <a:rPr lang="ko-KR" altLang="en-US" sz="1600"/>
                        <a:t>조선기자재</a:t>
                      </a:r>
                      <a:r>
                        <a:rPr lang="en-US" altLang="ko-KR" sz="1600"/>
                        <a:t>/</a:t>
                      </a:r>
                      <a:r>
                        <a:rPr lang="ko-KR" altLang="en-US" sz="1600"/>
                        <a:t>부속품</a:t>
                      </a:r>
                      <a:endParaRPr lang="ko-KR" altLang="en-US" sz="1800"/>
                    </a:p>
                  </a:txBody>
                  <a:tcPr marL="91455" marR="91455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en-US" altLang="ko-KR" sz="1200" kern="1200">
                          <a:solidFill>
                            <a:schemeClr val="dk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Friuli-Venezia Giulia </a:t>
                      </a:r>
                    </a:p>
                    <a:p>
                      <a:pPr lvl="0">
                        <a:defRPr/>
                      </a:pPr>
                      <a:r>
                        <a:rPr lang="en-US" altLang="ko-KR" sz="1200"/>
                        <a:t>7,000</a:t>
                      </a:r>
                      <a:r>
                        <a:rPr lang="ko-KR" altLang="en-US" sz="1200"/>
                        <a:t>명 고용</a:t>
                      </a:r>
                      <a:r>
                        <a:rPr lang="en-US" altLang="ko-KR" sz="1200"/>
                        <a:t>, </a:t>
                      </a:r>
                      <a:r>
                        <a:rPr lang="ko-KR" altLang="en-US" sz="1200"/>
                        <a:t>연 </a:t>
                      </a:r>
                      <a:r>
                        <a:rPr lang="en-US" altLang="ko-KR" sz="1200"/>
                        <a:t>9.25</a:t>
                      </a:r>
                      <a:r>
                        <a:rPr lang="ko-KR" altLang="en-US" sz="1200"/>
                        <a:t>억유로 매출</a:t>
                      </a:r>
                    </a:p>
                  </a:txBody>
                  <a:tcPr marL="91455" marR="91455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ko-KR" altLang="en-US" sz="1400" b="1"/>
                        <a:t>식탁용</a:t>
                      </a:r>
                      <a:r>
                        <a:rPr lang="ko-KR" altLang="en-US" sz="1200" b="1"/>
                        <a:t>칼</a:t>
                      </a:r>
                      <a:r>
                        <a:rPr lang="en-US" altLang="ko-KR" sz="1200" b="1"/>
                        <a:t>/</a:t>
                      </a:r>
                      <a:r>
                        <a:rPr lang="ko-KR" altLang="en-US" sz="1200" b="1"/>
                        <a:t>가위</a:t>
                      </a:r>
                      <a:r>
                        <a:rPr lang="en-US" altLang="ko-KR" sz="1200" b="1"/>
                        <a:t>/</a:t>
                      </a:r>
                      <a:r>
                        <a:rPr lang="ko-KR" altLang="en-US" sz="1200" b="1"/>
                        <a:t>포크</a:t>
                      </a:r>
                      <a:endParaRPr lang="ko-KR" altLang="en-US" sz="1400" b="1"/>
                    </a:p>
                  </a:txBody>
                  <a:tcPr marL="91455" marR="91455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Maniago(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칼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)(150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개사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, 2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천명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), Premana (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가위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)(40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개사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, 200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명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) (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연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1.3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억 유로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)</a:t>
                      </a:r>
                      <a:r>
                        <a:rPr lang="en-US" altLang="ko-KR" sz="14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</a:t>
                      </a:r>
                      <a:endParaRPr lang="ko-KR" altLang="en-US" sz="1400">
                        <a:latin typeface="Times New Roman"/>
                        <a:cs typeface="Times New Roman"/>
                      </a:endParaRPr>
                    </a:p>
                  </a:txBody>
                  <a:tcPr marL="91455" marR="91455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31565">
                <a:tc>
                  <a:txBody>
                    <a:bodyPr/>
                    <a:lstStyle/>
                    <a:p>
                      <a:pPr lvl="0">
                        <a:defRPr/>
                      </a:pPr>
                      <a:r>
                        <a:rPr lang="ko-KR" altLang="en-US" sz="1600"/>
                        <a:t>슈퍼밸브</a:t>
                      </a:r>
                    </a:p>
                  </a:txBody>
                  <a:tcPr marL="91455" marR="91455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defRPr/>
                      </a:pPr>
                      <a:r>
                        <a:rPr lang="en-US" altLang="ko-KR" sz="1200">
                          <a:latin typeface="Times New Roman"/>
                          <a:cs typeface="Times New Roman"/>
                        </a:rPr>
                        <a:t>Colico in Lecco </a:t>
                      </a:r>
                      <a:r>
                        <a:rPr lang="ko-KR" altLang="en-US" sz="1200">
                          <a:latin typeface="Times New Roman"/>
                          <a:cs typeface="Times New Roman"/>
                        </a:rPr>
                        <a:t>포함</a:t>
                      </a:r>
                      <a:r>
                        <a:rPr lang="en-US" altLang="ko-KR" sz="1200">
                          <a:latin typeface="Times New Roman"/>
                          <a:cs typeface="Times New Roman"/>
                        </a:rPr>
                        <a:t>(15,000</a:t>
                      </a:r>
                      <a:r>
                        <a:rPr lang="ko-KR" altLang="en-US" sz="1200">
                          <a:latin typeface="Times New Roman"/>
                          <a:cs typeface="Times New Roman"/>
                        </a:rPr>
                        <a:t>명 고용</a:t>
                      </a:r>
                      <a:r>
                        <a:rPr lang="en-US" altLang="ko-KR" sz="1200">
                          <a:latin typeface="Times New Roman"/>
                          <a:cs typeface="Times New Roman"/>
                        </a:rPr>
                        <a:t>, </a:t>
                      </a:r>
                      <a:r>
                        <a:rPr lang="ko-KR" altLang="en-US" sz="1200">
                          <a:latin typeface="Times New Roman"/>
                          <a:cs typeface="Times New Roman"/>
                        </a:rPr>
                        <a:t>연 </a:t>
                      </a:r>
                      <a:r>
                        <a:rPr lang="en-US" altLang="ko-KR" sz="1200">
                          <a:latin typeface="Times New Roman"/>
                          <a:cs typeface="Times New Roman"/>
                        </a:rPr>
                        <a:t>40</a:t>
                      </a:r>
                      <a:r>
                        <a:rPr lang="ko-KR" altLang="en-US" sz="1200">
                          <a:latin typeface="Times New Roman"/>
                          <a:cs typeface="Times New Roman"/>
                        </a:rPr>
                        <a:t>억 유로 매출</a:t>
                      </a:r>
                      <a:r>
                        <a:rPr lang="en-US" altLang="ko-KR" sz="1200">
                          <a:latin typeface="Times New Roman"/>
                          <a:cs typeface="Times New Roman"/>
                        </a:rPr>
                        <a:t>)</a:t>
                      </a:r>
                      <a:endParaRPr lang="ko-KR" altLang="en-US" sz="1200">
                        <a:latin typeface="Times New Roman"/>
                        <a:cs typeface="Times New Roman"/>
                      </a:endParaRPr>
                    </a:p>
                  </a:txBody>
                  <a:tcPr marL="91455" marR="91455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defRPr/>
                      </a:pPr>
                      <a:r>
                        <a:rPr lang="ko-KR" altLang="en-US" sz="1400"/>
                        <a:t>산업용유리기계생산</a:t>
                      </a:r>
                    </a:p>
                  </a:txBody>
                  <a:tcPr marL="91455" marR="91455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ko-KR" altLang="en-US" sz="1200"/>
                        <a:t>베니스 등</a:t>
                      </a:r>
                      <a:r>
                        <a:rPr lang="en-US" altLang="ko-KR" sz="1200"/>
                        <a:t>(</a:t>
                      </a:r>
                      <a:r>
                        <a:rPr lang="ko-KR" altLang="en-US" sz="1200"/>
                        <a:t>연간 </a:t>
                      </a:r>
                      <a:r>
                        <a:rPr lang="en-US" altLang="ko-KR" sz="1200"/>
                        <a:t>8.3</a:t>
                      </a:r>
                      <a:r>
                        <a:rPr lang="ko-KR" altLang="en-US" sz="1200"/>
                        <a:t>억유로 매출</a:t>
                      </a:r>
                      <a:r>
                        <a:rPr lang="en-US" altLang="ko-KR" sz="1200"/>
                        <a:t>)</a:t>
                      </a:r>
                      <a:endParaRPr lang="ko-KR" altLang="en-US" sz="1200"/>
                    </a:p>
                  </a:txBody>
                  <a:tcPr marL="91455" marR="91455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defRPr/>
                      </a:pPr>
                      <a:r>
                        <a:rPr lang="ko-KR" altLang="en-US" sz="1300" b="1"/>
                        <a:t>놀이동산용기계생산</a:t>
                      </a:r>
                    </a:p>
                  </a:txBody>
                  <a:tcPr marL="91455" marR="91455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en-US" altLang="ko-KR" sz="12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Bergantino(100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개사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1500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명 고용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연 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억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천만 유로 매출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ko-KR" altLang="en-US" sz="1200"/>
                    </a:p>
                  </a:txBody>
                  <a:tcPr marL="91455" marR="91455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8192">
                <a:tc>
                  <a:txBody>
                    <a:bodyPr/>
                    <a:lstStyle/>
                    <a:p>
                      <a:pPr lvl="0">
                        <a:defRPr/>
                      </a:pPr>
                      <a:r>
                        <a:rPr lang="ko-KR" altLang="en-US" sz="1400" b="1"/>
                        <a:t>욕실액세서리</a:t>
                      </a:r>
                    </a:p>
                  </a:txBody>
                  <a:tcPr marL="91455" marR="91455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en-US" altLang="ko-KR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300</a:t>
                      </a:r>
                      <a:r>
                        <a:rPr lang="ko-KR" alt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개사</a:t>
                      </a:r>
                      <a:r>
                        <a:rPr lang="en-US" altLang="ko-KR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연간 매출액 </a:t>
                      </a:r>
                      <a:r>
                        <a:rPr lang="en-US" altLang="ko-KR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r>
                        <a:rPr lang="ko-KR" alt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억 유로</a:t>
                      </a:r>
                      <a:endParaRPr lang="ko-KR" altLang="en-US" sz="14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5" marR="91455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latinLnBrk="1">
                        <a:defRPr/>
                      </a:pPr>
                      <a:r>
                        <a:rPr lang="ko-KR" altLang="en-US" sz="1400"/>
                        <a:t>유리</a:t>
                      </a:r>
                    </a:p>
                  </a:txBody>
                  <a:tcPr marL="91455" marR="91455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en-US" altLang="ko-KR" sz="14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Murano(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260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개사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, 2,000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명 고용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. 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연간 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1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억 유로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), </a:t>
                      </a:r>
                      <a:r>
                        <a:rPr lang="en-US" altLang="ko-KR" sz="14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Valdelsa(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45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개사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2,000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명 고용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, 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연간 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2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억 유로 매출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)</a:t>
                      </a:r>
                      <a:endParaRPr lang="ko-KR" altLang="en-US" sz="1200">
                        <a:latin typeface="Times New Roman"/>
                        <a:cs typeface="Times New Roman"/>
                      </a:endParaRPr>
                    </a:p>
                  </a:txBody>
                  <a:tcPr marL="91455" marR="91455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lvl="0">
                        <a:defRPr/>
                      </a:pPr>
                      <a:r>
                        <a:rPr lang="ko-KR" altLang="en-US" sz="1400" b="1"/>
                        <a:t>금속기계류생산</a:t>
                      </a:r>
                    </a:p>
                  </a:txBody>
                  <a:tcPr marL="91455" marR="91455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en-US" altLang="ko-KR" sz="1200" kern="1200">
                          <a:solidFill>
                            <a:schemeClr val="dk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Pianezza , Pinerolo in Pied-mont (3000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개사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, 24,000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명 고용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)(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조선기자재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, 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문손잡이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, 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자물쇠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, 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공작기계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, </a:t>
                      </a:r>
                      <a:r>
                        <a:rPr lang="ko-KR" altLang="en-US" sz="1200" kern="1200">
                          <a:solidFill>
                            <a:schemeClr val="dk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부품 등</a:t>
                      </a:r>
                      <a:r>
                        <a:rPr lang="en-US" altLang="ko-KR" sz="1200" kern="1200">
                          <a:solidFill>
                            <a:schemeClr val="dk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)</a:t>
                      </a:r>
                      <a:endParaRPr lang="ko-KR" altLang="en-US" sz="1800"/>
                    </a:p>
                  </a:txBody>
                  <a:tcPr marL="91455" marR="91455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40120">
                <a:tc>
                  <a:txBody>
                    <a:bodyPr/>
                    <a:lstStyle/>
                    <a:p>
                      <a:pPr latinLnBrk="1">
                        <a:defRPr/>
                      </a:pPr>
                      <a:r>
                        <a:rPr lang="ko-KR" altLang="en-US" sz="1600"/>
                        <a:t>매트리스제조</a:t>
                      </a:r>
                    </a:p>
                  </a:txBody>
                  <a:tcPr marL="91455" marR="91455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ko-KR" altLang="en-US" sz="1200"/>
                        <a:t>고급매르리스제조</a:t>
                      </a:r>
                      <a:r>
                        <a:rPr lang="en-US" altLang="ko-KR" sz="1200"/>
                        <a:t>(400</a:t>
                      </a:r>
                      <a:r>
                        <a:rPr lang="ko-KR" altLang="en-US" sz="1200"/>
                        <a:t>개사</a:t>
                      </a:r>
                      <a:r>
                        <a:rPr lang="en-US" altLang="ko-KR" sz="1200"/>
                        <a:t>, 2,500</a:t>
                      </a:r>
                      <a:r>
                        <a:rPr lang="ko-KR" altLang="en-US" sz="1200"/>
                        <a:t>명</a:t>
                      </a:r>
                      <a:r>
                        <a:rPr lang="en-US" altLang="ko-KR" sz="1200"/>
                        <a:t>, </a:t>
                      </a:r>
                      <a:r>
                        <a:rPr lang="ko-KR" altLang="en-US" sz="1200"/>
                        <a:t>연 </a:t>
                      </a:r>
                      <a:r>
                        <a:rPr lang="en-US" altLang="ko-KR" sz="1200"/>
                        <a:t>3.85</a:t>
                      </a:r>
                      <a:r>
                        <a:rPr lang="ko-KR" altLang="en-US" sz="1200"/>
                        <a:t>억 유로매출</a:t>
                      </a:r>
                      <a:r>
                        <a:rPr lang="en-US" altLang="ko-KR" sz="1200"/>
                        <a:t>)</a:t>
                      </a:r>
                      <a:endParaRPr lang="ko-KR" altLang="en-US" sz="1200"/>
                    </a:p>
                  </a:txBody>
                  <a:tcPr marL="91455" marR="91455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 vMerge="1">
                  <a:txBody>
                    <a:bodyPr/>
                    <a:lstStyle/>
                    <a:p>
                      <a:pPr lvl="0">
                        <a:defRPr/>
                      </a:pPr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 vMerge="1">
                  <a:txBody>
                    <a:bodyPr/>
                    <a:lstStyle/>
                    <a:p>
                      <a:pPr lvl="0">
                        <a:defRPr/>
                      </a:pPr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8716827"/>
      </p:ext>
    </p:extLst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_x398258928" descr="EMB00004e7811a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08" y="3465005"/>
            <a:ext cx="2726879" cy="3252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5" name="_x398265696" descr="EMB00004e7811a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93125"/>
            <a:ext cx="2133600" cy="331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241645" y="1236189"/>
            <a:ext cx="8660710" cy="222881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ts val="22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- </a:t>
            </a:r>
            <a:r>
              <a:rPr kumimoji="0" lang="ko-KR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이탈리아는 </a:t>
            </a:r>
            <a:r>
              <a:rPr kumimoji="0" lang="en-US" altLang="ko-KR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2021</a:t>
            </a:r>
            <a:r>
              <a:rPr kumimoji="0" lang="ko-KR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년에 </a:t>
            </a:r>
            <a:r>
              <a:rPr kumimoji="0" lang="en-US" altLang="ko-KR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595</a:t>
            </a:r>
            <a:r>
              <a:rPr kumimoji="0" lang="ko-KR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억 달러에 달하는 무역흑자 </a:t>
            </a:r>
            <a:r>
              <a:rPr kumimoji="0" lang="ko-KR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기록</a:t>
            </a:r>
            <a:r>
              <a:rPr kumimoji="0" lang="en-US" altLang="ko-K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(2020</a:t>
            </a:r>
            <a:r>
              <a:rPr kumimoji="0" lang="ko-KR" altLang="en-US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년 무역흑자는 </a:t>
            </a:r>
            <a:r>
              <a:rPr kumimoji="0" lang="en-US" altLang="ko-K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723</a:t>
            </a:r>
            <a:r>
              <a:rPr kumimoji="0" lang="ko-KR" altLang="en-US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억불</a:t>
            </a:r>
            <a:r>
              <a:rPr kumimoji="0" lang="en-US" altLang="ko-K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)</a:t>
            </a:r>
            <a:endParaRPr kumimoji="0" lang="ko-KR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ts val="22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300" b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함초롬바탕" panose="02030604000101010101" pitchFamily="18" charset="-127"/>
                <a:cs typeface="Times New Roman" panose="02020603050405020304" pitchFamily="18" charset="0"/>
              </a:rPr>
              <a:t>1. </a:t>
            </a:r>
            <a:r>
              <a:rPr kumimoji="0" lang="ko-KR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컴퓨터를 포함한 기계류</a:t>
            </a:r>
            <a:r>
              <a:rPr kumimoji="0" lang="en-US" altLang="ko-KR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ea typeface="함초롬바탕" panose="02030604000101010101" pitchFamily="18" charset="-127"/>
              </a:rPr>
              <a:t>: </a:t>
            </a:r>
            <a:r>
              <a:rPr kumimoji="0" lang="en-US" altLang="ko-KR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함초롬바탕" panose="02030604000101010101" pitchFamily="18" charset="-127"/>
                <a:cs typeface="Times New Roman" panose="02020603050405020304" pitchFamily="18" charset="0"/>
              </a:rPr>
              <a:t>US$54.2 billion (Up by 14.2% since 2020),  </a:t>
            </a:r>
            <a:r>
              <a:rPr kumimoji="0" lang="en-US" altLang="ko-KR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함초롬바탕" panose="02030604000101010101" pitchFamily="18" charset="-127"/>
                <a:cs typeface="Times New Roman" panose="02020603050405020304" pitchFamily="18" charset="0"/>
              </a:rPr>
              <a:t>2. </a:t>
            </a:r>
            <a:r>
              <a:rPr kumimoji="0" lang="ko-KR" altLang="en-US" sz="14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함초롬바탕" panose="02030604000101010101" pitchFamily="18" charset="-127"/>
                <a:cs typeface="Times New Roman" panose="02020603050405020304" pitchFamily="18" charset="0"/>
              </a:rPr>
              <a:t>철제품과</a:t>
            </a:r>
            <a:r>
              <a:rPr kumimoji="0" lang="ko-KR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함초롬바탕" panose="02030604000101010101" pitchFamily="18" charset="-127"/>
                <a:cs typeface="Times New Roman" panose="02020603050405020304" pitchFamily="18" charset="0"/>
              </a:rPr>
              <a:t> </a:t>
            </a:r>
            <a:r>
              <a:rPr kumimoji="0" lang="ko-KR" altLang="en-US" sz="14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함초롬바탕" panose="02030604000101010101" pitchFamily="18" charset="-127"/>
                <a:cs typeface="Times New Roman" panose="02020603050405020304" pitchFamily="18" charset="0"/>
              </a:rPr>
              <a:t>강철제품</a:t>
            </a:r>
            <a:r>
              <a:rPr kumimoji="0" lang="en-US" altLang="ko-KR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함초롬바탕" panose="02030604000101010101" pitchFamily="18" charset="-127"/>
                <a:cs typeface="Times New Roman" panose="02020603050405020304" pitchFamily="18" charset="0"/>
              </a:rPr>
              <a:t>: $13.8 billion (Up by 24.3%) </a:t>
            </a:r>
            <a:r>
              <a:rPr kumimoji="0" lang="en-US" altLang="ko-KR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함초롬바탕" panose="02030604000101010101" pitchFamily="18" charset="-127"/>
                <a:cs typeface="Times New Roman" panose="02020603050405020304" pitchFamily="18" charset="0"/>
              </a:rPr>
              <a:t>3. </a:t>
            </a:r>
            <a:r>
              <a:rPr kumimoji="0" lang="ko-KR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함초롬바탕" panose="02030604000101010101" pitchFamily="18" charset="-127"/>
                <a:cs typeface="Times New Roman" panose="02020603050405020304" pitchFamily="18" charset="0"/>
              </a:rPr>
              <a:t>가구</a:t>
            </a:r>
            <a:r>
              <a:rPr kumimoji="0" lang="en-US" altLang="ko-KR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함초롬바탕" panose="02030604000101010101" pitchFamily="18" charset="-127"/>
                <a:cs typeface="Times New Roman" panose="02020603050405020304" pitchFamily="18" charset="0"/>
              </a:rPr>
              <a:t>, </a:t>
            </a:r>
            <a:r>
              <a:rPr kumimoji="0" lang="ko-KR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함초롬바탕" panose="02030604000101010101" pitchFamily="18" charset="-127"/>
                <a:cs typeface="Times New Roman" panose="02020603050405020304" pitchFamily="18" charset="0"/>
              </a:rPr>
              <a:t>침구</a:t>
            </a:r>
            <a:r>
              <a:rPr kumimoji="0" lang="en-US" altLang="ko-KR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함초롬바탕" panose="02030604000101010101" pitchFamily="18" charset="-127"/>
                <a:cs typeface="Times New Roman" panose="02020603050405020304" pitchFamily="18" charset="0"/>
              </a:rPr>
              <a:t>, </a:t>
            </a:r>
            <a:r>
              <a:rPr kumimoji="0" lang="ko-KR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함초롬바탕" panose="02030604000101010101" pitchFamily="18" charset="-127"/>
                <a:cs typeface="Times New Roman" panose="02020603050405020304" pitchFamily="18" charset="0"/>
              </a:rPr>
              <a:t>조명</a:t>
            </a:r>
            <a:r>
              <a:rPr kumimoji="0" lang="en-US" altLang="ko-KR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함초롬바탕" panose="02030604000101010101" pitchFamily="18" charset="-127"/>
                <a:cs typeface="Times New Roman" panose="02020603050405020304" pitchFamily="18" charset="0"/>
              </a:rPr>
              <a:t>, signs, </a:t>
            </a:r>
            <a:r>
              <a:rPr kumimoji="0" lang="ko-KR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함초롬바탕" panose="02030604000101010101" pitchFamily="18" charset="-127"/>
                <a:cs typeface="Times New Roman" panose="02020603050405020304" pitchFamily="18" charset="0"/>
              </a:rPr>
              <a:t>조립식 건축자재</a:t>
            </a:r>
            <a:r>
              <a:rPr kumimoji="0" lang="en-US" altLang="ko-KR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함초롬바탕" panose="02030604000101010101" pitchFamily="18" charset="-127"/>
                <a:cs typeface="Times New Roman" panose="02020603050405020304" pitchFamily="18" charset="0"/>
              </a:rPr>
              <a:t>: $11.1 billion (Up by 23.4%)</a:t>
            </a:r>
            <a:endParaRPr kumimoji="0" lang="en-US" altLang="ko-K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ts val="22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함초롬바탕" panose="02030604000101010101" pitchFamily="18" charset="-127"/>
                <a:cs typeface="Times New Roman" panose="02020603050405020304" pitchFamily="18" charset="0"/>
              </a:rPr>
              <a:t>4. </a:t>
            </a:r>
            <a:r>
              <a:rPr kumimoji="0" lang="ko-KR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함초롬바탕" panose="02030604000101010101" pitchFamily="18" charset="-127"/>
                <a:cs typeface="Times New Roman" panose="02020603050405020304" pitchFamily="18" charset="0"/>
              </a:rPr>
              <a:t>음료</a:t>
            </a:r>
            <a:r>
              <a:rPr kumimoji="0" lang="en-US" altLang="ko-KR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함초롬바탕" panose="02030604000101010101" pitchFamily="18" charset="-127"/>
                <a:cs typeface="Times New Roman" panose="02020603050405020304" pitchFamily="18" charset="0"/>
              </a:rPr>
              <a:t>, </a:t>
            </a:r>
            <a:r>
              <a:rPr kumimoji="0" lang="ko-KR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함초롬바탕" panose="02030604000101010101" pitchFamily="18" charset="-127"/>
                <a:cs typeface="Times New Roman" panose="02020603050405020304" pitchFamily="18" charset="0"/>
              </a:rPr>
              <a:t>증류주</a:t>
            </a:r>
            <a:r>
              <a:rPr kumimoji="0" lang="en-US" altLang="ko-KR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함초롬바탕" panose="02030604000101010101" pitchFamily="18" charset="-127"/>
                <a:cs typeface="Times New Roman" panose="02020603050405020304" pitchFamily="18" charset="0"/>
              </a:rPr>
              <a:t>, </a:t>
            </a:r>
            <a:r>
              <a:rPr kumimoji="0" lang="ko-KR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함초롬바탕" panose="02030604000101010101" pitchFamily="18" charset="-127"/>
                <a:cs typeface="Times New Roman" panose="02020603050405020304" pitchFamily="18" charset="0"/>
              </a:rPr>
              <a:t>식초</a:t>
            </a:r>
            <a:r>
              <a:rPr kumimoji="0" lang="en-US" altLang="ko-KR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함초롬바탕" panose="02030604000101010101" pitchFamily="18" charset="-127"/>
                <a:cs typeface="Times New Roman" panose="02020603050405020304" pitchFamily="18" charset="0"/>
              </a:rPr>
              <a:t>: $10.2 billion (Up by 15.7%),  5. </a:t>
            </a:r>
            <a:r>
              <a:rPr kumimoji="0" lang="ko-KR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함초롬바탕" panose="02030604000101010101" pitchFamily="18" charset="-127"/>
                <a:cs typeface="Times New Roman" panose="02020603050405020304" pitchFamily="18" charset="0"/>
              </a:rPr>
              <a:t>가죽</a:t>
            </a:r>
            <a:r>
              <a:rPr kumimoji="0" lang="en-US" altLang="ko-KR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함초롬바탕" panose="02030604000101010101" pitchFamily="18" charset="-127"/>
                <a:cs typeface="Times New Roman" panose="02020603050405020304" pitchFamily="18" charset="0"/>
              </a:rPr>
              <a:t>/</a:t>
            </a:r>
            <a:r>
              <a:rPr kumimoji="0" lang="ko-KR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함초롬바탕" panose="02030604000101010101" pitchFamily="18" charset="-127"/>
                <a:cs typeface="Times New Roman" panose="02020603050405020304" pitchFamily="18" charset="0"/>
              </a:rPr>
              <a:t>모피제품</a:t>
            </a:r>
            <a:r>
              <a:rPr kumimoji="0" lang="en-US" altLang="ko-KR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함초롬바탕" panose="02030604000101010101" pitchFamily="18" charset="-127"/>
                <a:cs typeface="Times New Roman" panose="02020603050405020304" pitchFamily="18" charset="0"/>
              </a:rPr>
              <a:t>: $8.4 billion (Up by 31.4%)</a:t>
            </a:r>
          </a:p>
          <a:p>
            <a:pPr marL="0" marR="0" lvl="0" indent="0" algn="l" defTabSz="914400" rtl="0" eaLnBrk="0" fontAlgn="base" latinLnBrk="0" hangingPunct="0">
              <a:lnSpc>
                <a:spcPts val="22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함초롬바탕" panose="02030604000101010101" pitchFamily="18" charset="-127"/>
                <a:cs typeface="Times New Roman" panose="02020603050405020304" pitchFamily="18" charset="0"/>
              </a:rPr>
              <a:t>6. </a:t>
            </a:r>
            <a:r>
              <a:rPr kumimoji="0" lang="ko-KR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함초롬바탕" panose="02030604000101010101" pitchFamily="18" charset="-127"/>
                <a:cs typeface="Times New Roman" panose="02020603050405020304" pitchFamily="18" charset="0"/>
              </a:rPr>
              <a:t>의약품</a:t>
            </a:r>
            <a:r>
              <a:rPr kumimoji="0" lang="en-US" altLang="ko-KR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함초롬바탕" panose="02030604000101010101" pitchFamily="18" charset="-127"/>
                <a:cs typeface="Times New Roman" panose="02020603050405020304" pitchFamily="18" charset="0"/>
              </a:rPr>
              <a:t>: $6.1 billion (Down by -18.8%) , 7. </a:t>
            </a:r>
            <a:r>
              <a:rPr kumimoji="0" lang="ko-KR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함초롬바탕" panose="02030604000101010101" pitchFamily="18" charset="-127"/>
                <a:cs typeface="Times New Roman" panose="02020603050405020304" pitchFamily="18" charset="0"/>
              </a:rPr>
              <a:t>의류</a:t>
            </a:r>
            <a:r>
              <a:rPr kumimoji="0" lang="en-US" altLang="ko-KR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함초롬바탕" panose="02030604000101010101" pitchFamily="18" charset="-127"/>
                <a:cs typeface="Times New Roman" panose="02020603050405020304" pitchFamily="18" charset="0"/>
              </a:rPr>
              <a:t>, </a:t>
            </a:r>
            <a:r>
              <a:rPr kumimoji="0" lang="ko-KR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함초롬바탕" panose="02030604000101010101" pitchFamily="18" charset="-127"/>
                <a:cs typeface="Times New Roman" panose="02020603050405020304" pitchFamily="18" charset="0"/>
              </a:rPr>
              <a:t>의류액세서리</a:t>
            </a:r>
            <a:r>
              <a:rPr kumimoji="0" lang="en-US" altLang="ko-KR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함초롬바탕" panose="02030604000101010101" pitchFamily="18" charset="-127"/>
                <a:cs typeface="Times New Roman" panose="02020603050405020304" pitchFamily="18" charset="0"/>
              </a:rPr>
              <a:t>: $6.1 billion(Up by 42.5%)</a:t>
            </a:r>
          </a:p>
          <a:p>
            <a:pPr lvl="0" latinLnBrk="0">
              <a:lnSpc>
                <a:spcPts val="2200"/>
              </a:lnSpc>
            </a:pPr>
            <a:r>
              <a:rPr kumimoji="0" lang="en-US" altLang="ko-KR" sz="1400" dirty="0">
                <a:solidFill>
                  <a:srgbClr val="000000"/>
                </a:solidFill>
                <a:latin typeface="Times New Roman" panose="02020603050405020304" pitchFamily="18" charset="0"/>
                <a:ea typeface="함초롬바탕" panose="02030604000101010101" pitchFamily="18" charset="-127"/>
                <a:cs typeface="Times New Roman" panose="02020603050405020304" pitchFamily="18" charset="0"/>
              </a:rPr>
              <a:t>8. </a:t>
            </a:r>
            <a:r>
              <a:rPr kumimoji="0" lang="ko-KR" altLang="en-US" sz="1400" b="1" dirty="0">
                <a:solidFill>
                  <a:srgbClr val="000000"/>
                </a:solidFill>
                <a:latin typeface="Times New Roman" panose="02020603050405020304" pitchFamily="18" charset="0"/>
                <a:ea typeface="함초롬바탕" panose="02030604000101010101" pitchFamily="18" charset="-127"/>
                <a:cs typeface="Times New Roman" panose="02020603050405020304" pitchFamily="18" charset="0"/>
              </a:rPr>
              <a:t>신발</a:t>
            </a:r>
            <a:r>
              <a:rPr kumimoji="0" lang="en-US" altLang="ko-KR" sz="1400" dirty="0">
                <a:solidFill>
                  <a:srgbClr val="000000"/>
                </a:solidFill>
                <a:latin typeface="Times New Roman" panose="02020603050405020304" pitchFamily="18" charset="0"/>
                <a:ea typeface="함초롬바탕" panose="02030604000101010101" pitchFamily="18" charset="-127"/>
                <a:cs typeface="Times New Roman" panose="02020603050405020304" pitchFamily="18" charset="0"/>
              </a:rPr>
              <a:t>: $5.7 billion (Up by 20.5%), 9. </a:t>
            </a:r>
            <a:r>
              <a:rPr kumimoji="0" lang="ko-KR" altLang="en-US" sz="1400" b="1" dirty="0">
                <a:solidFill>
                  <a:srgbClr val="000000"/>
                </a:solidFill>
                <a:latin typeface="Times New Roman" panose="02020603050405020304" pitchFamily="18" charset="0"/>
                <a:ea typeface="함초롬바탕" panose="02030604000101010101" pitchFamily="18" charset="-127"/>
                <a:cs typeface="Times New Roman" panose="02020603050405020304" pitchFamily="18" charset="0"/>
              </a:rPr>
              <a:t>시리얼</a:t>
            </a:r>
            <a:r>
              <a:rPr kumimoji="0" lang="en-US" altLang="ko-KR" sz="1400" b="1" dirty="0">
                <a:solidFill>
                  <a:srgbClr val="000000"/>
                </a:solidFill>
                <a:latin typeface="Times New Roman" panose="02020603050405020304" pitchFamily="18" charset="0"/>
                <a:ea typeface="함초롬바탕" panose="02030604000101010101" pitchFamily="18" charset="-127"/>
                <a:cs typeface="Times New Roman" panose="02020603050405020304" pitchFamily="18" charset="0"/>
              </a:rPr>
              <a:t>/</a:t>
            </a:r>
            <a:r>
              <a:rPr kumimoji="0" lang="ko-KR" altLang="en-US" sz="1400" b="1" dirty="0">
                <a:solidFill>
                  <a:srgbClr val="000000"/>
                </a:solidFill>
                <a:latin typeface="Times New Roman" panose="02020603050405020304" pitchFamily="18" charset="0"/>
                <a:ea typeface="함초롬바탕" panose="02030604000101010101" pitchFamily="18" charset="-127"/>
                <a:cs typeface="Times New Roman" panose="02020603050405020304" pitchFamily="18" charset="0"/>
              </a:rPr>
              <a:t>우유 가공품</a:t>
            </a:r>
            <a:r>
              <a:rPr kumimoji="0" lang="en-US" altLang="ko-KR" sz="1400" dirty="0">
                <a:solidFill>
                  <a:srgbClr val="000000"/>
                </a:solidFill>
                <a:latin typeface="Times New Roman" panose="02020603050405020304" pitchFamily="18" charset="0"/>
                <a:ea typeface="함초롬바탕" panose="02030604000101010101" pitchFamily="18" charset="-127"/>
                <a:cs typeface="Times New Roman" panose="02020603050405020304" pitchFamily="18" charset="0"/>
              </a:rPr>
              <a:t>: $5.5 billion (Up by 9%)</a:t>
            </a:r>
            <a:endParaRPr kumimoji="0" lang="en-US" altLang="ko-K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latinLnBrk="0">
              <a:lnSpc>
                <a:spcPts val="2200"/>
              </a:lnSpc>
            </a:pPr>
            <a:r>
              <a:rPr kumimoji="0" lang="en-US" altLang="ko-KR" sz="1400" dirty="0">
                <a:solidFill>
                  <a:srgbClr val="000000"/>
                </a:solidFill>
                <a:latin typeface="Times New Roman" panose="02020603050405020304" pitchFamily="18" charset="0"/>
                <a:ea typeface="함초롬바탕" panose="02030604000101010101" pitchFamily="18" charset="-127"/>
                <a:cs typeface="Times New Roman" panose="02020603050405020304" pitchFamily="18" charset="0"/>
              </a:rPr>
              <a:t>10. </a:t>
            </a:r>
            <a:r>
              <a:rPr kumimoji="0" lang="en-US" altLang="ko-KR" sz="1400" b="1" dirty="0">
                <a:solidFill>
                  <a:srgbClr val="000000"/>
                </a:solidFill>
                <a:latin typeface="Times New Roman" panose="02020603050405020304" pitchFamily="18" charset="0"/>
                <a:ea typeface="함초롬바탕" panose="02030604000101010101" pitchFamily="18" charset="-127"/>
                <a:cs typeface="Times New Roman" panose="02020603050405020304" pitchFamily="18" charset="0"/>
              </a:rPr>
              <a:t>(</a:t>
            </a:r>
            <a:r>
              <a:rPr kumimoji="0" lang="ko-KR" altLang="en-US" sz="1400" b="1" dirty="0">
                <a:solidFill>
                  <a:srgbClr val="000000"/>
                </a:solidFill>
                <a:latin typeface="Times New Roman" panose="02020603050405020304" pitchFamily="18" charset="0"/>
                <a:ea typeface="함초롬바탕" panose="02030604000101010101" pitchFamily="18" charset="-127"/>
                <a:cs typeface="Times New Roman" panose="02020603050405020304" pitchFamily="18" charset="0"/>
              </a:rPr>
              <a:t>도</a:t>
            </a:r>
            <a:r>
              <a:rPr kumimoji="0" lang="en-US" altLang="ko-KR" sz="1400" b="1" dirty="0">
                <a:solidFill>
                  <a:srgbClr val="000000"/>
                </a:solidFill>
                <a:latin typeface="Times New Roman" panose="02020603050405020304" pitchFamily="18" charset="0"/>
                <a:ea typeface="함초롬바탕" panose="02030604000101010101" pitchFamily="18" charset="-127"/>
                <a:cs typeface="Times New Roman" panose="02020603050405020304" pitchFamily="18" charset="0"/>
              </a:rPr>
              <a:t>)</a:t>
            </a:r>
            <a:r>
              <a:rPr kumimoji="0" lang="ko-KR" altLang="en-US" sz="1400" b="1" dirty="0">
                <a:solidFill>
                  <a:srgbClr val="000000"/>
                </a:solidFill>
                <a:latin typeface="Times New Roman" panose="02020603050405020304" pitchFamily="18" charset="0"/>
                <a:ea typeface="함초롬바탕" panose="02030604000101010101" pitchFamily="18" charset="-127"/>
                <a:cs typeface="Times New Roman" panose="02020603050405020304" pitchFamily="18" charset="0"/>
              </a:rPr>
              <a:t>자기 제품</a:t>
            </a:r>
            <a:r>
              <a:rPr kumimoji="0" lang="en-US" altLang="ko-KR" sz="1400" dirty="0">
                <a:solidFill>
                  <a:srgbClr val="000000"/>
                </a:solidFill>
                <a:latin typeface="Times New Roman" panose="02020603050405020304" pitchFamily="18" charset="0"/>
                <a:ea typeface="함초롬바탕" panose="02030604000101010101" pitchFamily="18" charset="-127"/>
                <a:cs typeface="Times New Roman" panose="02020603050405020304" pitchFamily="18" charset="0"/>
              </a:rPr>
              <a:t>: $5.3 billion (Up by 19.6%)</a:t>
            </a:r>
            <a:endParaRPr kumimoji="0" lang="en-US" altLang="ko-K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latinLnBrk="0"/>
            <a:r>
              <a:rPr kumimoji="0" lang="en-US" altLang="ko-KR" sz="1050" u="sng" dirty="0">
                <a:solidFill>
                  <a:srgbClr val="0000FF"/>
                </a:solidFill>
                <a:latin typeface="함초롬바탕" panose="02030604000101010101" pitchFamily="18" charset="-127"/>
                <a:ea typeface="함초롬바탕" panose="02030604000101010101" pitchFamily="18" charset="-127"/>
                <a:hlinkClick r:id="rId4"/>
              </a:rPr>
              <a:t>https://www.worldstopexports.com/italys-top-10-exports/</a:t>
            </a:r>
            <a:endParaRPr kumimoji="0" lang="en-US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147" name="_x398259216" descr="EMB00004e7811a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0387" y="3465005"/>
            <a:ext cx="2529705" cy="3276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_x398263968" descr="EMB00004e7811a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4108" y="3429000"/>
            <a:ext cx="3456384" cy="3288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직사각형 5"/>
          <p:cNvSpPr/>
          <p:nvPr/>
        </p:nvSpPr>
        <p:spPr>
          <a:xfrm>
            <a:off x="2915816" y="5733256"/>
            <a:ext cx="1800200" cy="3020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500" b="1" dirty="0" err="1"/>
              <a:t>농업식품</a:t>
            </a:r>
            <a:r>
              <a:rPr lang="ko-KR" altLang="en-US" sz="1500" b="1" dirty="0"/>
              <a:t> 수출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6372200" y="3104964"/>
            <a:ext cx="2412268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500" b="1" dirty="0">
                <a:solidFill>
                  <a:schemeClr val="bg1"/>
                </a:solidFill>
              </a:rPr>
              <a:t>섬유의류 등의 수출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1115616" y="764704"/>
            <a:ext cx="6912768" cy="369332"/>
          </a:xfrm>
          <a:prstGeom prst="rect">
            <a:avLst/>
          </a:prstGeom>
          <a:solidFill>
            <a:srgbClr val="FFFFCC"/>
          </a:solidFill>
        </p:spPr>
        <p:txBody>
          <a:bodyPr wrap="square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ko-KR" altLang="en-US" b="1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이탈리아 수출에서 가장 큰 무역흑자를 남기는 </a:t>
            </a:r>
            <a:r>
              <a:rPr lang="en-US" altLang="ko-KR" b="1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10</a:t>
            </a:r>
            <a:r>
              <a:rPr lang="ko-KR" altLang="en-US" b="1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 제품</a:t>
            </a:r>
            <a:endParaRPr lang="ko-KR" altLang="en-US" sz="1100" kern="0" spc="0" dirty="0">
              <a:solidFill>
                <a:srgbClr val="00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287524" y="2715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13" name="그룹 33"/>
          <p:cNvGrpSpPr/>
          <p:nvPr/>
        </p:nvGrpSpPr>
        <p:grpSpPr>
          <a:xfrm>
            <a:off x="611560" y="130878"/>
            <a:ext cx="7146925" cy="581289"/>
            <a:chOff x="1512895" y="1383286"/>
            <a:chExt cx="7147019" cy="721444"/>
          </a:xfrm>
        </p:grpSpPr>
        <p:pic>
          <p:nvPicPr>
            <p:cNvPr id="14" name="Picture 28" descr="그림5 사본"/>
            <p:cNvPicPr>
              <a:picLocks noChangeArrowheads="1"/>
            </p:cNvPicPr>
            <p:nvPr/>
          </p:nvPicPr>
          <p:blipFill rotWithShape="1">
            <a:blip r:embed="rId7" cstate="print"/>
            <a:srcRect l="7060" r="72000"/>
            <a:stretch>
              <a:fillRect/>
            </a:stretch>
          </p:blipFill>
          <p:spPr>
            <a:xfrm>
              <a:off x="1512895" y="1383286"/>
              <a:ext cx="5202245" cy="720000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pic>
          <p:nvPicPr>
            <p:cNvPr id="15" name="Picture 28" descr="그림5 사본"/>
            <p:cNvPicPr>
              <a:picLocks noChangeArrowheads="1"/>
            </p:cNvPicPr>
            <p:nvPr/>
          </p:nvPicPr>
          <p:blipFill rotWithShape="1">
            <a:blip r:embed="rId7" cstate="print"/>
            <a:srcRect l="26990"/>
            <a:stretch>
              <a:fillRect/>
            </a:stretch>
          </p:blipFill>
          <p:spPr>
            <a:xfrm>
              <a:off x="6715140" y="1384730"/>
              <a:ext cx="1944774" cy="720000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</p:grpSp>
      <p:sp>
        <p:nvSpPr>
          <p:cNvPr id="17" name="Rectangle 5"/>
          <p:cNvSpPr>
            <a:spLocks noChangeArrowheads="1"/>
          </p:cNvSpPr>
          <p:nvPr/>
        </p:nvSpPr>
        <p:spPr>
          <a:xfrm>
            <a:off x="1304201" y="161942"/>
            <a:ext cx="6868199" cy="550225"/>
          </a:xfrm>
          <a:prstGeom prst="rect">
            <a:avLst/>
          </a:prstGeom>
        </p:spPr>
        <p:txBody>
          <a:bodyPr lIns="72000" anchor="ctr"/>
          <a:lstStyle/>
          <a:p>
            <a:pPr eaLnBrk="0" hangingPunct="0">
              <a:buFont typeface="Marlett"/>
              <a:buNone/>
              <a:defRPr/>
            </a:pPr>
            <a:r>
              <a:rPr lang="ko-KR" altLang="en-US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대안 사례 </a:t>
            </a:r>
            <a:r>
              <a:rPr lang="en-US" altLang="ko-KR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– </a:t>
            </a:r>
            <a:r>
              <a:rPr lang="ko-KR" altLang="en-US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이탈리아 수출과 지역산업</a:t>
            </a:r>
            <a:endParaRPr lang="ko-KR" altLang="ko-KR" sz="2000" b="1" spc="-150" dirty="0">
              <a:solidFill>
                <a:schemeClr val="bg1"/>
              </a:solidFill>
              <a:effectLst>
                <a:outerShdw blurRad="25400" dist="50800" dir="2700000" algn="tl">
                  <a:srgbClr val="0B0D33"/>
                </a:outerShdw>
              </a:effectLst>
              <a:latin typeface="HY헤드라인M"/>
              <a:ea typeface="HY헤드라인M"/>
              <a:cs typeface="Arial"/>
            </a:endParaRP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1520" y="135796"/>
            <a:ext cx="866775" cy="52675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9233B5AA-F336-4653-8DE1-269678CA9930}"/>
              </a:ext>
            </a:extLst>
          </p:cNvPr>
          <p:cNvSpPr txBox="1"/>
          <p:nvPr/>
        </p:nvSpPr>
        <p:spPr>
          <a:xfrm>
            <a:off x="426480" y="179929"/>
            <a:ext cx="545120" cy="461665"/>
          </a:xfrm>
          <a:prstGeom prst="rect">
            <a:avLst/>
          </a:prstGeom>
          <a:solidFill>
            <a:srgbClr val="3678C0"/>
          </a:solidFill>
        </p:spPr>
        <p:txBody>
          <a:bodyPr wrap="square" rtlCol="0">
            <a:spAutoFit/>
          </a:bodyPr>
          <a:lstStyle/>
          <a:p>
            <a:r>
              <a:rPr lang="en-US" altLang="ko-KR" sz="2400" b="1" spc="-150" dirty="0">
                <a:solidFill>
                  <a:schemeClr val="bg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Ⅲ</a:t>
            </a:r>
            <a:endParaRPr lang="ko-KR" altLang="en-US" sz="2400" b="1" spc="-150" dirty="0">
              <a:solidFill>
                <a:schemeClr val="bg1"/>
              </a:solidFill>
              <a:latin typeface="Arial Black" panose="020B0A04020102020204" pitchFamily="34" charset="0"/>
              <a:ea typeface="나눔스퀘어라운드 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87536255"/>
      </p:ext>
    </p:extLst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>
            <p:extLst/>
          </p:nvPr>
        </p:nvGraphicFramePr>
        <p:xfrm>
          <a:off x="143508" y="1016722"/>
          <a:ext cx="4284476" cy="5616634"/>
        </p:xfrm>
        <a:graphic>
          <a:graphicData uri="http://schemas.openxmlformats.org/drawingml/2006/table">
            <a:tbl>
              <a:tblPr/>
              <a:tblGrid>
                <a:gridCol w="432048">
                  <a:extLst>
                    <a:ext uri="{9D8B030D-6E8A-4147-A177-3AD203B41FA5}">
                      <a16:colId xmlns:a16="http://schemas.microsoft.com/office/drawing/2014/main" val="2359327127"/>
                    </a:ext>
                  </a:extLst>
                </a:gridCol>
                <a:gridCol w="3193278">
                  <a:extLst>
                    <a:ext uri="{9D8B030D-6E8A-4147-A177-3AD203B41FA5}">
                      <a16:colId xmlns:a16="http://schemas.microsoft.com/office/drawing/2014/main" val="2854249374"/>
                    </a:ext>
                  </a:extLst>
                </a:gridCol>
                <a:gridCol w="659150">
                  <a:extLst>
                    <a:ext uri="{9D8B030D-6E8A-4147-A177-3AD203B41FA5}">
                      <a16:colId xmlns:a16="http://schemas.microsoft.com/office/drawing/2014/main" val="1279310309"/>
                    </a:ext>
                  </a:extLst>
                </a:gridCol>
              </a:tblGrid>
              <a:tr h="206379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순위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9050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이탈리아의 수출품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2517" marR="2517" marT="2517" marB="251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(US m</a:t>
                      </a:r>
                      <a:r>
                        <a:rPr lang="ko-KR" altLang="en-US" sz="105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달러</a:t>
                      </a:r>
                      <a:r>
                        <a:rPr lang="en-US" altLang="ko-KR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)</a:t>
                      </a:r>
                      <a:endParaRPr lang="ko-KR" alt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6752831"/>
                  </a:ext>
                </a:extLst>
              </a:tr>
              <a:tr h="202567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1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Medication mixes in dosage(</a:t>
                      </a: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복합의약품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$25,762 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5275423"/>
                  </a:ext>
                </a:extLst>
              </a:tr>
              <a:tr h="202567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2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Cars(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자동차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$16,223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84531"/>
                  </a:ext>
                </a:extLst>
              </a:tr>
              <a:tr h="202567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3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Processed petroleum oils(</a:t>
                      </a: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정유된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 석유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$15,448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6073769"/>
                  </a:ext>
                </a:extLst>
              </a:tr>
              <a:tr h="202567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4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Automobile parts/accessories(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자동차부품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, </a:t>
                      </a: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엑세서리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$14,877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0634306"/>
                  </a:ext>
                </a:extLst>
              </a:tr>
              <a:tr h="202567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5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Cases, handbags, wallets(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가방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손가방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지갑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$10,359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0074011"/>
                  </a:ext>
                </a:extLst>
              </a:tr>
              <a:tr h="202567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6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Blood fractions </a:t>
                      </a: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혈액분획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(</a:t>
                      </a: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including antisera,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항혈청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$9,675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5107741"/>
                  </a:ext>
                </a:extLst>
              </a:tr>
              <a:tr h="202567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7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Jewelry(</a:t>
                      </a: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보석류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$8,921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8048406"/>
                  </a:ext>
                </a:extLst>
              </a:tr>
              <a:tr h="375607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8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Taps, valves, similar appliances(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수도꼭지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/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밸브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/</a:t>
                      </a: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유사응용품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$8,829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2240352"/>
                  </a:ext>
                </a:extLst>
              </a:tr>
              <a:tr h="202567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9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Wine(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포도주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$8,418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3199538"/>
                  </a:ext>
                </a:extLst>
              </a:tr>
              <a:tr h="202567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10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Miscellaneous furniture(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각종 가구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$8,327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5394074"/>
                  </a:ext>
                </a:extLst>
              </a:tr>
              <a:tr h="202567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11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Footwear (leather)(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신발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/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가죽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$7,533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7251812"/>
                  </a:ext>
                </a:extLst>
              </a:tr>
              <a:tr h="375607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12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Dishwashing,clean</a:t>
                      </a: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/dry/fill machines(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식기세척기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,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세척기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/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건조기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$6,974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2767032"/>
                  </a:ext>
                </a:extLst>
              </a:tr>
              <a:tr h="202567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13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Miscellaneous machinery(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각종 기계류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$5,906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6175241"/>
                  </a:ext>
                </a:extLst>
              </a:tr>
              <a:tr h="202567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14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Platinum(unwrought)(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가공하지 않은 백금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$5,558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230320"/>
                  </a:ext>
                </a:extLst>
              </a:tr>
              <a:tr h="202567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15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Unglazed(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초벌구이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) </a:t>
                      </a: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ceramic flags, tiles, cubes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$5,387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1076840"/>
                  </a:ext>
                </a:extLst>
              </a:tr>
              <a:tr h="202567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16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Trucks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$5,024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8956980"/>
                  </a:ext>
                </a:extLst>
              </a:tr>
              <a:tr h="202567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17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Miscellaneous iron or steel tubes, pipes(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각종 철과 </a:t>
                      </a: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철강관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$4,931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36941"/>
                  </a:ext>
                </a:extLst>
              </a:tr>
              <a:tr h="202567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18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Liquid pumps and elevators(</a:t>
                      </a: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유압펌프와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 엘리베이터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$4,832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6563337"/>
                  </a:ext>
                </a:extLst>
              </a:tr>
              <a:tr h="202567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19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Temperature-change machines(</a:t>
                      </a: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온도변환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 기계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$4,758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5194529"/>
                  </a:ext>
                </a:extLst>
              </a:tr>
              <a:tr h="202567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20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Insulated wire/cable(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절연선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/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케이블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$4,578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0499020"/>
                  </a:ext>
                </a:extLst>
              </a:tr>
              <a:tr h="202567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21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Air or vacuum pumps(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공기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/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진공펌프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$4,473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0755733"/>
                  </a:ext>
                </a:extLst>
              </a:tr>
              <a:tr h="202567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22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Seats(excluding barber/dentist chairs)(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이발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/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치과용 의자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$4,423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7773877"/>
                  </a:ext>
                </a:extLst>
              </a:tr>
              <a:tr h="202567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23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Gold(unwrought)(</a:t>
                      </a: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비가공금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$4,239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924645"/>
                  </a:ext>
                </a:extLst>
              </a:tr>
              <a:tr h="202567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24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Cheese, curd(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치즈와 응결된 우유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$4,239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1948871"/>
                  </a:ext>
                </a:extLst>
              </a:tr>
              <a:tr h="202567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25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Miscellaneous iron or steel items(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각종 철과 철강제품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$4,134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419981"/>
                  </a:ext>
                </a:extLst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>
            <p:extLst/>
          </p:nvPr>
        </p:nvGraphicFramePr>
        <p:xfrm>
          <a:off x="4567505" y="1023756"/>
          <a:ext cx="4468991" cy="5609599"/>
        </p:xfrm>
        <a:graphic>
          <a:graphicData uri="http://schemas.openxmlformats.org/drawingml/2006/table">
            <a:tbl>
              <a:tblPr/>
              <a:tblGrid>
                <a:gridCol w="436543">
                  <a:extLst>
                    <a:ext uri="{9D8B030D-6E8A-4147-A177-3AD203B41FA5}">
                      <a16:colId xmlns:a16="http://schemas.microsoft.com/office/drawing/2014/main" val="1241405386"/>
                    </a:ext>
                  </a:extLst>
                </a:gridCol>
                <a:gridCol w="3365932">
                  <a:extLst>
                    <a:ext uri="{9D8B030D-6E8A-4147-A177-3AD203B41FA5}">
                      <a16:colId xmlns:a16="http://schemas.microsoft.com/office/drawing/2014/main" val="708732732"/>
                    </a:ext>
                  </a:extLst>
                </a:gridCol>
                <a:gridCol w="666516">
                  <a:extLst>
                    <a:ext uri="{9D8B030D-6E8A-4147-A177-3AD203B41FA5}">
                      <a16:colId xmlns:a16="http://schemas.microsoft.com/office/drawing/2014/main" val="3500048382"/>
                    </a:ext>
                  </a:extLst>
                </a:gridCol>
              </a:tblGrid>
              <a:tr h="204821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순위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9050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함초롬바탕" panose="02030604000101010101" pitchFamily="18" charset="-127"/>
                        </a:rPr>
                        <a:t>이탈리아의 수출품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2517" marR="2517" marT="2517" marB="251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(US m</a:t>
                      </a:r>
                      <a:r>
                        <a:rPr lang="ko-KR" altLang="en-US" sz="105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달러</a:t>
                      </a:r>
                      <a:r>
                        <a:rPr lang="en-US" altLang="ko-KR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)</a:t>
                      </a:r>
                      <a:endParaRPr lang="ko-KR" alt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7123827"/>
                  </a:ext>
                </a:extLst>
              </a:tr>
              <a:tr h="191998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26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Transmission shafts, gears, clutches(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동력전달 축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기아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클러치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$4,088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97966"/>
                  </a:ext>
                </a:extLst>
              </a:tr>
              <a:tr h="191998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27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Refrigerators, freezers(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냉장고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냉동고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$4,066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2907124"/>
                  </a:ext>
                </a:extLst>
              </a:tr>
              <a:tr h="372770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28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Jerseys, pullovers(knit or crochet)(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민소매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단추없는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 </a:t>
                      </a: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긴소매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짜거나 뜨개질한 옷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$3,977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3628993"/>
                  </a:ext>
                </a:extLst>
              </a:tr>
              <a:tr h="191998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29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Women's clothing (not knit or crochet)(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짜지않고 뜨개질한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$3,918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7691242"/>
                  </a:ext>
                </a:extLst>
              </a:tr>
              <a:tr h="191998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30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Phone devices including smartphones(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스마트폰포함 </a:t>
                      </a: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전화기기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$3,814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9532766"/>
                  </a:ext>
                </a:extLst>
              </a:tr>
              <a:tr h="191998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31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Miscellaneous plastic items(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기타 플라스틱 품목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$3,664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7967014"/>
                  </a:ext>
                </a:extLst>
              </a:tr>
              <a:tr h="191998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32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Turbo-jets(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터보제트엔진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$3,645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0702375"/>
                  </a:ext>
                </a:extLst>
              </a:tr>
              <a:tr h="191998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33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Pasta, couscous(</a:t>
                      </a: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파스타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쿠스쿠스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$3,602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9821267"/>
                  </a:ext>
                </a:extLst>
              </a:tr>
              <a:tr h="191998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34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Yachts, other pleasure/sports vessels(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요트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타 놀이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/</a:t>
                      </a: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스포츠선박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$3,497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6610310"/>
                  </a:ext>
                </a:extLst>
              </a:tr>
              <a:tr h="191998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35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Cruise/cargo ships, barges(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크루즈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/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화물선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바지선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$3,432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9949132"/>
                  </a:ext>
                </a:extLst>
              </a:tr>
              <a:tr h="191998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36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Bread, biscuits, cakes, pastries(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빵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비스켓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케익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파스트리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$3,409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6100250"/>
                  </a:ext>
                </a:extLst>
              </a:tr>
              <a:tr h="191998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37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Machinery parts(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기계부품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$3,349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7971915"/>
                  </a:ext>
                </a:extLst>
              </a:tr>
              <a:tr h="191998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38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Electric water heaters, hair dryers(</a:t>
                      </a: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전기온수기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머리건조기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$3,308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9628055"/>
                  </a:ext>
                </a:extLst>
              </a:tr>
              <a:tr h="191998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39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Electrical converters/power units(</a:t>
                      </a: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전기변환기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전원장치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) 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$3,215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4454408"/>
                  </a:ext>
                </a:extLst>
              </a:tr>
              <a:tr h="191998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40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Lower-voltage switches, fuses(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저압 스위치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퓨스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$3,186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8033072"/>
                  </a:ext>
                </a:extLst>
              </a:tr>
              <a:tr h="372770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41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Plastic plates, sheets, film, tape, strips(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플라스틱접시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판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필름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테이프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편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$3,159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5063335"/>
                  </a:ext>
                </a:extLst>
              </a:tr>
              <a:tr h="191998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42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Spectacles, goggles(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안경과 </a:t>
                      </a: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고글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),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$3,111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7869484"/>
                  </a:ext>
                </a:extLst>
              </a:tr>
              <a:tr h="191998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43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Centrifuges, filters and purifiers(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원심분리기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필터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정수기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$2,825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4835051"/>
                  </a:ext>
                </a:extLst>
              </a:tr>
              <a:tr h="372770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44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Flat-rolled iron or non-alloy steel products(plated/coated)(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평평한 철과 </a:t>
                      </a: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비합금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 철판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코팅된 </a:t>
                      </a: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철판제품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_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$2,728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8484827"/>
                  </a:ext>
                </a:extLst>
              </a:tr>
              <a:tr h="191998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45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Electro-medical equip(e.g. </a:t>
                      </a:r>
                      <a:r>
                        <a:rPr 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xrays</a:t>
                      </a: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)(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전자기계설비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) - </a:t>
                      </a:r>
                      <a:r>
                        <a:rPr 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Xray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촬영기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$2,714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6917480"/>
                  </a:ext>
                </a:extLst>
              </a:tr>
              <a:tr h="191998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46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Footwear(textile)(</a:t>
                      </a: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섬유신발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$2,621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9796725"/>
                  </a:ext>
                </a:extLst>
              </a:tr>
              <a:tr h="191998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47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Other animal leather(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기타 </a:t>
                      </a: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동물가죽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$2,588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0377907"/>
                  </a:ext>
                </a:extLst>
              </a:tr>
              <a:tr h="191998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48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Piston engine parts(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피스톤 엔진부품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$2,532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116" marR="17116" marT="4732" marB="473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9265263"/>
                  </a:ext>
                </a:extLst>
              </a:tr>
              <a:tr h="223254">
                <a:tc>
                  <a:txBody>
                    <a:bodyPr/>
                    <a:lstStyle/>
                    <a:p>
                      <a:pPr marL="85725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49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Polyacetal</a:t>
                      </a: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/ether/carbonates(</a:t>
                      </a: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폴리아세틸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/</a:t>
                      </a: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에텔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/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탄산염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$2,503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1952397"/>
                  </a:ext>
                </a:extLst>
              </a:tr>
              <a:tr h="223254">
                <a:tc>
                  <a:txBody>
                    <a:bodyPr/>
                    <a:lstStyle/>
                    <a:p>
                      <a:pPr marL="85725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50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Chocolate, other cocoa preparations(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초콜릿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,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기타 </a:t>
                      </a: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코코조성물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$2,475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9051573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2304256" y="626112"/>
            <a:ext cx="4572000" cy="390620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b="1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2021</a:t>
            </a:r>
            <a:r>
              <a:rPr lang="ko-KR" altLang="en-US" b="1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년 이탈리아의 </a:t>
            </a:r>
            <a:r>
              <a:rPr lang="en-US" altLang="ko-KR" b="1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50</a:t>
            </a:r>
            <a:r>
              <a:rPr lang="ko-KR" altLang="en-US" b="1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 수출품 리스트</a:t>
            </a:r>
            <a:endParaRPr lang="ko-KR" altLang="en-US" sz="1100" kern="0" spc="0" dirty="0">
              <a:solidFill>
                <a:srgbClr val="00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8" name="그룹 33"/>
          <p:cNvGrpSpPr/>
          <p:nvPr/>
        </p:nvGrpSpPr>
        <p:grpSpPr>
          <a:xfrm>
            <a:off x="611560" y="130878"/>
            <a:ext cx="7146925" cy="581289"/>
            <a:chOff x="1512895" y="1383286"/>
            <a:chExt cx="7147019" cy="721444"/>
          </a:xfrm>
        </p:grpSpPr>
        <p:pic>
          <p:nvPicPr>
            <p:cNvPr id="9" name="Picture 28" descr="그림5 사본"/>
            <p:cNvPicPr>
              <a:picLocks noChangeArrowheads="1"/>
            </p:cNvPicPr>
            <p:nvPr/>
          </p:nvPicPr>
          <p:blipFill rotWithShape="1">
            <a:blip r:embed="rId2" cstate="print"/>
            <a:srcRect l="7060" r="72000"/>
            <a:stretch>
              <a:fillRect/>
            </a:stretch>
          </p:blipFill>
          <p:spPr>
            <a:xfrm>
              <a:off x="1512895" y="1383286"/>
              <a:ext cx="5202245" cy="720000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pic>
          <p:nvPicPr>
            <p:cNvPr id="10" name="Picture 28" descr="그림5 사본"/>
            <p:cNvPicPr>
              <a:picLocks noChangeArrowheads="1"/>
            </p:cNvPicPr>
            <p:nvPr/>
          </p:nvPicPr>
          <p:blipFill rotWithShape="1">
            <a:blip r:embed="rId2" cstate="print"/>
            <a:srcRect l="26990"/>
            <a:stretch>
              <a:fillRect/>
            </a:stretch>
          </p:blipFill>
          <p:spPr>
            <a:xfrm>
              <a:off x="6715140" y="1384730"/>
              <a:ext cx="1944774" cy="720000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</p:grpSp>
      <p:sp>
        <p:nvSpPr>
          <p:cNvPr id="12" name="Rectangle 5"/>
          <p:cNvSpPr>
            <a:spLocks noChangeArrowheads="1"/>
          </p:cNvSpPr>
          <p:nvPr/>
        </p:nvSpPr>
        <p:spPr>
          <a:xfrm>
            <a:off x="1304201" y="161942"/>
            <a:ext cx="6868199" cy="550225"/>
          </a:xfrm>
          <a:prstGeom prst="rect">
            <a:avLst/>
          </a:prstGeom>
        </p:spPr>
        <p:txBody>
          <a:bodyPr lIns="72000" anchor="ctr"/>
          <a:lstStyle/>
          <a:p>
            <a:pPr eaLnBrk="0" hangingPunct="0">
              <a:buFont typeface="Marlett"/>
              <a:buNone/>
              <a:defRPr/>
            </a:pPr>
            <a:r>
              <a:rPr lang="ko-KR" altLang="en-US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부록 </a:t>
            </a:r>
            <a:r>
              <a:rPr lang="en-US" altLang="ko-KR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– </a:t>
            </a:r>
            <a:r>
              <a:rPr lang="ko-KR" altLang="en-US" sz="20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이탈리아 수출과 지역산업</a:t>
            </a:r>
            <a:endParaRPr lang="ko-KR" altLang="ko-KR" sz="2000" b="1" spc="-150" dirty="0">
              <a:solidFill>
                <a:schemeClr val="bg1"/>
              </a:solidFill>
              <a:effectLst>
                <a:outerShdw blurRad="25400" dist="50800" dir="2700000" algn="tl">
                  <a:srgbClr val="0B0D33"/>
                </a:outerShdw>
              </a:effectLst>
              <a:latin typeface="HY헤드라인M"/>
              <a:ea typeface="HY헤드라인M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59737176"/>
      </p:ext>
    </p:extLst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7" descr="Untitled-1">
            <a:extLst>
              <a:ext uri="{FF2B5EF4-FFF2-40B4-BE49-F238E27FC236}">
                <a16:creationId xmlns:a16="http://schemas.microsoft.com/office/drawing/2014/main" id="{B4F0AD28-F4E9-4127-9895-4A20C028E4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-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2863" y="6072188"/>
            <a:ext cx="257175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1" name="Picture 2" descr="1">
            <a:extLst>
              <a:ext uri="{FF2B5EF4-FFF2-40B4-BE49-F238E27FC236}">
                <a16:creationId xmlns:a16="http://schemas.microsoft.com/office/drawing/2014/main" id="{F5557477-EC79-41C2-80FF-090136BC1E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5125" y="2543175"/>
            <a:ext cx="3133725" cy="106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4A0033A6-0B4C-4503-AB84-4DBC6E86A932}"/>
              </a:ext>
            </a:extLst>
          </p:cNvPr>
          <p:cNvSpPr/>
          <p:nvPr/>
        </p:nvSpPr>
        <p:spPr>
          <a:xfrm>
            <a:off x="6588125" y="6237288"/>
            <a:ext cx="2376488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2409991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8" descr="그림5 사본">
            <a:extLst>
              <a:ext uri="{FF2B5EF4-FFF2-40B4-BE49-F238E27FC236}">
                <a16:creationId xmlns:a16="http://schemas.microsoft.com/office/drawing/2014/main" id="{C6D525FE-1448-49EF-B391-3F2CD5765D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0" r="72000"/>
          <a:stretch>
            <a:fillRect/>
          </a:stretch>
        </p:blipFill>
        <p:spPr bwMode="auto">
          <a:xfrm>
            <a:off x="536575" y="0"/>
            <a:ext cx="5095875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28" descr="그림5 사본">
            <a:extLst>
              <a:ext uri="{FF2B5EF4-FFF2-40B4-BE49-F238E27FC236}">
                <a16:creationId xmlns:a16="http://schemas.microsoft.com/office/drawing/2014/main" id="{8236E354-0C41-432A-9066-08C85365D0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90"/>
          <a:stretch>
            <a:fillRect/>
          </a:stretch>
        </p:blipFill>
        <p:spPr bwMode="auto">
          <a:xfrm>
            <a:off x="5584825" y="1"/>
            <a:ext cx="2376488" cy="85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9">
            <a:extLst>
              <a:ext uri="{FF2B5EF4-FFF2-40B4-BE49-F238E27FC236}">
                <a16:creationId xmlns:a16="http://schemas.microsoft.com/office/drawing/2014/main" id="{A2F158D6-125B-4AA7-A8EF-35B0C9C036DF}"/>
              </a:ext>
            </a:extLst>
          </p:cNvPr>
          <p:cNvSpPr>
            <a:spLocks noChangeArrowheads="1"/>
          </p:cNvSpPr>
          <p:nvPr/>
        </p:nvSpPr>
        <p:spPr>
          <a:xfrm>
            <a:off x="1089025" y="132879"/>
            <a:ext cx="6192838" cy="631825"/>
          </a:xfrm>
          <a:prstGeom prst="rect">
            <a:avLst/>
          </a:prstGeom>
        </p:spPr>
        <p:txBody>
          <a:bodyPr lIns="72000" anchor="ctr"/>
          <a:lstStyle/>
          <a:p>
            <a:pPr latinLnBrk="1">
              <a:buFont typeface="Marlett"/>
              <a:buNone/>
              <a:defRPr/>
            </a:pPr>
            <a:r>
              <a:rPr lang="ko-KR" altLang="en-US" sz="2800" b="1" spc="-150" dirty="0">
                <a:solidFill>
                  <a:schemeClr val="bg1"/>
                </a:solidFill>
                <a:effectLst>
                  <a:outerShdw blurRad="25400" dist="50800" dir="2700000" algn="tl">
                    <a:srgbClr val="0B0D33"/>
                  </a:outerShdw>
                </a:effectLst>
                <a:latin typeface="HY헤드라인M"/>
                <a:ea typeface="HY헤드라인M"/>
                <a:cs typeface="Arial"/>
              </a:rPr>
              <a:t>     환경변화</a:t>
            </a: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E09F3754-D60C-42A6-BAE9-5A621A419053}"/>
              </a:ext>
            </a:extLst>
          </p:cNvPr>
          <p:cNvSpPr/>
          <p:nvPr/>
        </p:nvSpPr>
        <p:spPr>
          <a:xfrm>
            <a:off x="1447800" y="798513"/>
            <a:ext cx="3919538" cy="369887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none">
            <a:spAutoFit/>
          </a:bodyPr>
          <a:lstStyle/>
          <a:p>
            <a:pPr indent="127000"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kern="0" dirty="0">
                <a:solidFill>
                  <a:schemeClr val="bg1"/>
                </a:solidFill>
                <a:latin typeface="함초롬바탕" panose="02030604000101010101" pitchFamily="18" charset="-127"/>
                <a:ea typeface="함초롬바탕" panose="02030604000101010101" pitchFamily="18" charset="-127"/>
              </a:rPr>
              <a:t>세계화</a:t>
            </a:r>
            <a:r>
              <a:rPr lang="en-US" altLang="ko-KR" b="1" kern="0" dirty="0">
                <a:solidFill>
                  <a:schemeClr val="bg1"/>
                </a:solidFill>
                <a:latin typeface="함초롬바탕" panose="02030604000101010101" pitchFamily="18" charset="-127"/>
                <a:ea typeface="함초롬바탕" panose="02030604000101010101" pitchFamily="18" charset="-127"/>
              </a:rPr>
              <a:t>, </a:t>
            </a:r>
            <a:r>
              <a:rPr lang="ko-KR" altLang="en-US" b="1" kern="0" dirty="0">
                <a:solidFill>
                  <a:schemeClr val="bg1"/>
                </a:solidFill>
                <a:latin typeface="함초롬바탕" panose="02030604000101010101" pitchFamily="18" charset="-127"/>
                <a:ea typeface="함초롬바탕" panose="02030604000101010101" pitchFamily="18" charset="-127"/>
              </a:rPr>
              <a:t>중국</a:t>
            </a:r>
            <a:r>
              <a:rPr lang="en-US" altLang="ko-KR" b="1" kern="0" dirty="0">
                <a:solidFill>
                  <a:schemeClr val="bg1"/>
                </a:solidFill>
                <a:latin typeface="함초롬바탕" panose="02030604000101010101" pitchFamily="18" charset="-127"/>
                <a:ea typeface="함초롬바탕" panose="02030604000101010101" pitchFamily="18" charset="-127"/>
              </a:rPr>
              <a:t>/</a:t>
            </a:r>
            <a:r>
              <a:rPr lang="ko-KR" altLang="en-US" b="1" kern="0" dirty="0">
                <a:solidFill>
                  <a:schemeClr val="bg1"/>
                </a:solidFill>
                <a:latin typeface="함초롬바탕" panose="02030604000101010101" pitchFamily="18" charset="-127"/>
                <a:ea typeface="함초롬바탕" panose="02030604000101010101" pitchFamily="18" charset="-127"/>
              </a:rPr>
              <a:t>인도</a:t>
            </a:r>
            <a:r>
              <a:rPr lang="en-US" altLang="ko-KR" b="1" kern="0" dirty="0">
                <a:solidFill>
                  <a:schemeClr val="bg1"/>
                </a:solidFill>
                <a:latin typeface="함초롬바탕" panose="02030604000101010101" pitchFamily="18" charset="-127"/>
                <a:ea typeface="함초롬바탕" panose="02030604000101010101" pitchFamily="18" charset="-127"/>
              </a:rPr>
              <a:t>/</a:t>
            </a:r>
            <a:r>
              <a:rPr lang="ko-KR" altLang="en-US" b="1" kern="0" dirty="0">
                <a:solidFill>
                  <a:schemeClr val="bg1"/>
                </a:solidFill>
                <a:latin typeface="함초롬바탕" panose="02030604000101010101" pitchFamily="18" charset="-127"/>
                <a:ea typeface="함초롬바탕" panose="02030604000101010101" pitchFamily="18" charset="-127"/>
              </a:rPr>
              <a:t>동남아의 산업화</a:t>
            </a:r>
            <a:endParaRPr lang="ko-KR" altLang="en-US" sz="1200" kern="0" dirty="0">
              <a:solidFill>
                <a:schemeClr val="bg1"/>
              </a:solidFill>
              <a:latin typeface="함초롬바탕" panose="02030604000101010101" pitchFamily="18" charset="-127"/>
              <a:ea typeface="굴림"/>
            </a:endParaRPr>
          </a:p>
        </p:txBody>
      </p:sp>
      <p:sp>
        <p:nvSpPr>
          <p:cNvPr id="10" name="직사각형 10">
            <a:extLst>
              <a:ext uri="{FF2B5EF4-FFF2-40B4-BE49-F238E27FC236}">
                <a16:creationId xmlns:a16="http://schemas.microsoft.com/office/drawing/2014/main" id="{02B50586-7ECF-4734-A4BD-75B63015250B}"/>
              </a:ext>
            </a:extLst>
          </p:cNvPr>
          <p:cNvSpPr/>
          <p:nvPr/>
        </p:nvSpPr>
        <p:spPr>
          <a:xfrm>
            <a:off x="179388" y="1212851"/>
            <a:ext cx="8748712" cy="5096470"/>
          </a:xfrm>
          <a:prstGeom prst="rect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latinLnBrk="1" hangingPunct="1">
              <a:defRPr/>
            </a:pPr>
            <a:r>
              <a:rPr lang="en-US" altLang="ko-KR" sz="20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□ </a:t>
            </a:r>
            <a:r>
              <a:rPr lang="ko-KR" altLang="en-US" sz="20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중국</a:t>
            </a:r>
            <a:r>
              <a:rPr lang="en-US" altLang="ko-KR" sz="20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20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인도</a:t>
            </a:r>
            <a:r>
              <a:rPr lang="en-US" altLang="ko-KR" sz="20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20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동남아의 산업화</a:t>
            </a:r>
            <a:endParaRPr lang="en-US" altLang="ko-KR" sz="2000" dirty="0">
              <a:solidFill>
                <a:schemeClr val="tx1"/>
              </a:solidFill>
            </a:endParaRPr>
          </a:p>
          <a:p>
            <a:pPr marL="285750" indent="-285750" eaLnBrk="1" latinLnBrk="1" hangingPunct="1">
              <a:buFontTx/>
              <a:buChar char="-"/>
              <a:defRPr/>
            </a:pPr>
            <a:r>
              <a:rPr lang="en-US" altLang="ko-KR" dirty="0">
                <a:solidFill>
                  <a:schemeClr val="tx1"/>
                </a:solidFill>
              </a:rPr>
              <a:t>2000</a:t>
            </a:r>
            <a:r>
              <a:rPr lang="ko-KR" altLang="en-US" dirty="0">
                <a:solidFill>
                  <a:schemeClr val="tx1"/>
                </a:solidFill>
              </a:rPr>
              <a:t>년 이후 중국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  <a:r>
              <a:rPr lang="ko-KR" altLang="en-US" dirty="0">
                <a:solidFill>
                  <a:schemeClr val="tx1"/>
                </a:solidFill>
              </a:rPr>
              <a:t>인도라는 대국과 동남아시아의 대규모 산업화 </a:t>
            </a:r>
            <a:r>
              <a:rPr lang="en-US" altLang="ko-KR" dirty="0">
                <a:solidFill>
                  <a:schemeClr val="tx1"/>
                </a:solidFill>
              </a:rPr>
              <a:t>- </a:t>
            </a:r>
            <a:r>
              <a:rPr lang="ko-KR" altLang="en-US" dirty="0">
                <a:solidFill>
                  <a:schemeClr val="tx1"/>
                </a:solidFill>
              </a:rPr>
              <a:t>엄청난 인력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  <a:r>
              <a:rPr lang="ko-KR" altLang="en-US" dirty="0">
                <a:solidFill>
                  <a:schemeClr val="tx1"/>
                </a:solidFill>
              </a:rPr>
              <a:t>낮은 인건비 </a:t>
            </a:r>
            <a:r>
              <a:rPr lang="en-US" altLang="ko-KR" dirty="0">
                <a:solidFill>
                  <a:schemeClr val="tx1"/>
                </a:solidFill>
              </a:rPr>
              <a:t>– </a:t>
            </a:r>
            <a:r>
              <a:rPr lang="ko-KR" altLang="en-US" dirty="0">
                <a:solidFill>
                  <a:schemeClr val="tx1"/>
                </a:solidFill>
              </a:rPr>
              <a:t>노동집약적 산업에서 저임금경쟁 강화</a:t>
            </a:r>
          </a:p>
          <a:p>
            <a:pPr marL="285750" indent="-285750" eaLnBrk="1" latinLnBrk="1" hangingPunct="1">
              <a:buFontTx/>
              <a:buChar char="-"/>
              <a:defRPr/>
            </a:pPr>
            <a:r>
              <a:rPr lang="ko-KR" altLang="en-US" dirty="0">
                <a:solidFill>
                  <a:schemeClr val="tx1"/>
                </a:solidFill>
              </a:rPr>
              <a:t>지속적 지식과 노하우 및 기술축적이 </a:t>
            </a:r>
            <a:r>
              <a:rPr lang="ko-KR" altLang="en-US" dirty="0" err="1">
                <a:solidFill>
                  <a:schemeClr val="tx1"/>
                </a:solidFill>
              </a:rPr>
              <a:t>필요없거나</a:t>
            </a:r>
            <a:r>
              <a:rPr lang="ko-KR" altLang="en-US" dirty="0">
                <a:solidFill>
                  <a:schemeClr val="tx1"/>
                </a:solidFill>
              </a:rPr>
              <a:t> 문턱이 낮은 제조업의 모든 제품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  <a:r>
              <a:rPr lang="ko-KR" altLang="en-US" dirty="0">
                <a:solidFill>
                  <a:schemeClr val="tx1"/>
                </a:solidFill>
              </a:rPr>
              <a:t>업종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  <a:r>
              <a:rPr lang="ko-KR" altLang="en-US" dirty="0">
                <a:solidFill>
                  <a:schemeClr val="tx1"/>
                </a:solidFill>
              </a:rPr>
              <a:t>산업에서 중국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  <a:r>
              <a:rPr lang="ko-KR" altLang="en-US" dirty="0">
                <a:solidFill>
                  <a:schemeClr val="tx1"/>
                </a:solidFill>
              </a:rPr>
              <a:t>동남아시아 각국의 상당한 발전</a:t>
            </a:r>
            <a:endParaRPr lang="en-US" altLang="ko-KR" dirty="0">
              <a:solidFill>
                <a:schemeClr val="tx1"/>
              </a:solidFill>
            </a:endParaRPr>
          </a:p>
          <a:p>
            <a:pPr marL="285750" indent="-285750" eaLnBrk="1" latinLnBrk="1" hangingPunct="1">
              <a:buFontTx/>
              <a:buChar char="-"/>
              <a:defRPr/>
            </a:pPr>
            <a:r>
              <a:rPr lang="ko-KR" altLang="en-US" dirty="0">
                <a:solidFill>
                  <a:schemeClr val="tx1"/>
                </a:solidFill>
              </a:rPr>
              <a:t>제조업의 특정제품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  <a:r>
              <a:rPr lang="ko-KR" altLang="en-US" dirty="0" err="1">
                <a:solidFill>
                  <a:schemeClr val="tx1"/>
                </a:solidFill>
              </a:rPr>
              <a:t>소업종</a:t>
            </a:r>
            <a:r>
              <a:rPr lang="ko-KR" altLang="en-US" dirty="0">
                <a:solidFill>
                  <a:schemeClr val="tx1"/>
                </a:solidFill>
              </a:rPr>
              <a:t> 등 틈새시장에서의 한국 소기업</a:t>
            </a:r>
            <a:r>
              <a:rPr lang="en-US" altLang="ko-KR" dirty="0">
                <a:solidFill>
                  <a:schemeClr val="tx1"/>
                </a:solidFill>
              </a:rPr>
              <a:t>/</a:t>
            </a:r>
            <a:r>
              <a:rPr lang="ko-KR" altLang="en-US" dirty="0">
                <a:solidFill>
                  <a:schemeClr val="tx1"/>
                </a:solidFill>
              </a:rPr>
              <a:t>자영업 생존은 가능하지만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  <a:r>
              <a:rPr lang="ko-KR" altLang="en-US" dirty="0">
                <a:solidFill>
                  <a:schemeClr val="tx1"/>
                </a:solidFill>
              </a:rPr>
              <a:t>중국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  <a:r>
              <a:rPr lang="ko-KR" altLang="en-US" dirty="0">
                <a:solidFill>
                  <a:schemeClr val="tx1"/>
                </a:solidFill>
              </a:rPr>
              <a:t>동남아 여러 나라도 틈새시장의 </a:t>
            </a:r>
            <a:r>
              <a:rPr lang="ko-KR" altLang="en-US">
                <a:solidFill>
                  <a:schemeClr val="tx1"/>
                </a:solidFill>
              </a:rPr>
              <a:t>공략 개시</a:t>
            </a:r>
            <a:endParaRPr lang="en-US" altLang="ko-KR" dirty="0">
              <a:solidFill>
                <a:schemeClr val="tx1"/>
              </a:solidFill>
            </a:endParaRPr>
          </a:p>
          <a:p>
            <a:pPr marL="285750" indent="-285750" eaLnBrk="1" latinLnBrk="1" hangingPunct="1">
              <a:buFontTx/>
              <a:buChar char="-"/>
              <a:defRPr/>
            </a:pPr>
            <a:endParaRPr lang="en-US" altLang="ko-KR" sz="1700" dirty="0">
              <a:solidFill>
                <a:schemeClr val="tx1"/>
              </a:solidFill>
            </a:endParaRPr>
          </a:p>
          <a:p>
            <a:pPr eaLnBrk="1" latinLnBrk="1" hangingPunct="1">
              <a:defRPr/>
            </a:pPr>
            <a:r>
              <a:rPr lang="en-US" altLang="ko-KR" sz="20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□ </a:t>
            </a:r>
            <a:r>
              <a:rPr lang="ko-KR" altLang="en-US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내수시장용 생활용품</a:t>
            </a:r>
            <a:r>
              <a:rPr lang="en-US" altLang="ko-KR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  <a:r>
              <a:rPr lang="ko-KR" altLang="en-US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서비스에도 </a:t>
            </a:r>
            <a:r>
              <a:rPr lang="ko-KR" altLang="en-US" sz="20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중국</a:t>
            </a:r>
            <a:r>
              <a:rPr lang="en-US" altLang="ko-KR" sz="20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2000" dirty="0" err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동남아기업</a:t>
            </a:r>
            <a:r>
              <a:rPr lang="ko-KR" altLang="en-US" sz="20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제품 도전</a:t>
            </a:r>
            <a:endParaRPr lang="en-US" altLang="ko-KR" sz="2000" dirty="0">
              <a:solidFill>
                <a:schemeClr val="tx1"/>
              </a:solidFill>
            </a:endParaRPr>
          </a:p>
          <a:p>
            <a:pPr marL="285750" indent="-285750" eaLnBrk="1" latinLnBrk="1" hangingPunct="1">
              <a:buFontTx/>
              <a:buChar char="-"/>
              <a:defRPr/>
            </a:pPr>
            <a:r>
              <a:rPr lang="ko-KR" altLang="en-US" dirty="0">
                <a:solidFill>
                  <a:schemeClr val="tx1"/>
                </a:solidFill>
              </a:rPr>
              <a:t>국내시장을 상대로 하는 다양한 제품</a:t>
            </a:r>
            <a:r>
              <a:rPr lang="en-US" altLang="ko-KR" dirty="0">
                <a:solidFill>
                  <a:schemeClr val="tx1"/>
                </a:solidFill>
              </a:rPr>
              <a:t>(</a:t>
            </a:r>
            <a:r>
              <a:rPr lang="ko-KR" altLang="en-US" dirty="0">
                <a:solidFill>
                  <a:schemeClr val="tx1"/>
                </a:solidFill>
              </a:rPr>
              <a:t>의료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  <a:r>
              <a:rPr lang="ko-KR" altLang="en-US" dirty="0">
                <a:solidFill>
                  <a:schemeClr val="tx1"/>
                </a:solidFill>
              </a:rPr>
              <a:t>플라스틱제품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  <a:r>
              <a:rPr lang="ko-KR" altLang="en-US" dirty="0">
                <a:solidFill>
                  <a:schemeClr val="tx1"/>
                </a:solidFill>
              </a:rPr>
              <a:t>각종 생활용품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  <a:r>
              <a:rPr lang="ko-KR" altLang="en-US" dirty="0">
                <a:solidFill>
                  <a:schemeClr val="tx1"/>
                </a:solidFill>
              </a:rPr>
              <a:t>소모품은 물론 심지어 김치까지도</a:t>
            </a:r>
            <a:r>
              <a:rPr lang="en-US" altLang="ko-KR" dirty="0">
                <a:solidFill>
                  <a:schemeClr val="tx1"/>
                </a:solidFill>
              </a:rPr>
              <a:t>), </a:t>
            </a:r>
            <a:r>
              <a:rPr lang="ko-KR" altLang="en-US" dirty="0">
                <a:solidFill>
                  <a:schemeClr val="tx1"/>
                </a:solidFill>
              </a:rPr>
              <a:t>일부 서비스에 대해서도 과거에는 국내기업들의 독무대였으나 점차 중국</a:t>
            </a:r>
            <a:r>
              <a:rPr lang="en-US" altLang="ko-KR" dirty="0">
                <a:solidFill>
                  <a:schemeClr val="tx1"/>
                </a:solidFill>
              </a:rPr>
              <a:t>/</a:t>
            </a:r>
            <a:r>
              <a:rPr lang="ko-KR" altLang="en-US" dirty="0">
                <a:solidFill>
                  <a:schemeClr val="tx1"/>
                </a:solidFill>
              </a:rPr>
              <a:t>동남아기업 </a:t>
            </a:r>
            <a:r>
              <a:rPr lang="ko-KR" altLang="en-US">
                <a:solidFill>
                  <a:schemeClr val="tx1"/>
                </a:solidFill>
              </a:rPr>
              <a:t>제품들의 침투</a:t>
            </a:r>
            <a:endParaRPr lang="en-US" altLang="ko-KR" dirty="0">
              <a:solidFill>
                <a:schemeClr val="tx1"/>
              </a:solidFill>
            </a:endParaRPr>
          </a:p>
          <a:p>
            <a:pPr marL="285750" indent="-285750" eaLnBrk="1" latinLnBrk="1" hangingPunct="1">
              <a:buFontTx/>
              <a:buChar char="-"/>
              <a:defRPr/>
            </a:pPr>
            <a:r>
              <a:rPr lang="ko-KR" altLang="en-US" dirty="0"/>
              <a:t>동남아 국가들의 제품이 침투하기 시작함</a:t>
            </a:r>
            <a:r>
              <a:rPr lang="en-US" altLang="ko-KR" dirty="0"/>
              <a:t>.</a:t>
            </a:r>
          </a:p>
          <a:p>
            <a:pPr eaLnBrk="1" latinLnBrk="1" hangingPunct="1">
              <a:defRPr/>
            </a:pPr>
            <a:r>
              <a:rPr lang="en-US" altLang="ko-KR" sz="20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□ </a:t>
            </a:r>
            <a:r>
              <a:rPr lang="ko-KR" altLang="en-US"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한국의 지역 소기업과 자영업자들에게 도전</a:t>
            </a:r>
            <a:endParaRPr lang="en-US" altLang="ko-KR" sz="2000" dirty="0">
              <a:solidFill>
                <a:schemeClr val="tx1"/>
              </a:solidFill>
            </a:endParaRPr>
          </a:p>
          <a:p>
            <a:pPr marL="180975" indent="-180975" eaLnBrk="1" latinLnBrk="1" hangingPunct="1">
              <a:buFontTx/>
              <a:buChar char="-"/>
              <a:defRPr/>
            </a:pPr>
            <a:r>
              <a:rPr lang="ko-KR" altLang="en-US" sz="1700" dirty="0">
                <a:solidFill>
                  <a:schemeClr val="tx1"/>
                </a:solidFill>
              </a:rPr>
              <a:t>이들 </a:t>
            </a:r>
            <a:r>
              <a:rPr lang="ko-KR" altLang="en-US" dirty="0">
                <a:solidFill>
                  <a:schemeClr val="tx1"/>
                </a:solidFill>
              </a:rPr>
              <a:t>국가의</a:t>
            </a:r>
            <a:r>
              <a:rPr lang="ko-KR" altLang="en-US" sz="1700" dirty="0">
                <a:solidFill>
                  <a:schemeClr val="tx1"/>
                </a:solidFill>
              </a:rPr>
              <a:t> 산업화로 노동집약적 저임금</a:t>
            </a:r>
            <a:r>
              <a:rPr lang="en-US" altLang="ko-KR" sz="1700">
                <a:solidFill>
                  <a:schemeClr val="tx1"/>
                </a:solidFill>
              </a:rPr>
              <a:t>/</a:t>
            </a:r>
            <a:r>
              <a:rPr lang="ko-KR" altLang="en-US" sz="1700">
                <a:solidFill>
                  <a:schemeClr val="tx1"/>
                </a:solidFill>
              </a:rPr>
              <a:t>저숙련</a:t>
            </a:r>
            <a:r>
              <a:rPr lang="en-US" altLang="ko-KR" sz="1700">
                <a:solidFill>
                  <a:schemeClr val="tx1"/>
                </a:solidFill>
              </a:rPr>
              <a:t>/</a:t>
            </a:r>
            <a:r>
              <a:rPr lang="ko-KR" altLang="en-US" sz="1700">
                <a:solidFill>
                  <a:schemeClr val="tx1"/>
                </a:solidFill>
              </a:rPr>
              <a:t>단순조립가공에 머물러 있는 지역의 광범위한 소기업과 자영업자의 심각한 위협 </a:t>
            </a:r>
            <a:r>
              <a:rPr lang="en-US" altLang="ko-KR" sz="1700">
                <a:solidFill>
                  <a:schemeClr val="tx1"/>
                </a:solidFill>
              </a:rPr>
              <a:t>– </a:t>
            </a:r>
            <a:r>
              <a:rPr lang="ko-KR" altLang="en-US" sz="1700">
                <a:solidFill>
                  <a:schemeClr val="tx1"/>
                </a:solidFill>
              </a:rPr>
              <a:t>지속가능성 위협</a:t>
            </a:r>
            <a:endParaRPr lang="en-US" altLang="ko-KR" sz="1700">
              <a:solidFill>
                <a:schemeClr val="tx1"/>
              </a:solidFill>
            </a:endParaRPr>
          </a:p>
          <a:p>
            <a:pPr marL="180975" indent="-180975" eaLnBrk="1" latinLnBrk="1" hangingPunct="1">
              <a:buFontTx/>
              <a:buChar char="-"/>
              <a:defRPr/>
            </a:pPr>
            <a:r>
              <a:rPr lang="ko-KR" altLang="en-US" sz="1700">
                <a:solidFill>
                  <a:schemeClr val="tx1"/>
                </a:solidFill>
              </a:rPr>
              <a:t>한국 지역의 다수 소기업</a:t>
            </a:r>
            <a:r>
              <a:rPr lang="en-US" altLang="ko-KR" sz="1700">
                <a:solidFill>
                  <a:schemeClr val="tx1"/>
                </a:solidFill>
              </a:rPr>
              <a:t>/</a:t>
            </a:r>
            <a:r>
              <a:rPr lang="ko-KR" altLang="en-US" sz="1700">
                <a:solidFill>
                  <a:schemeClr val="tx1"/>
                </a:solidFill>
              </a:rPr>
              <a:t>자영업자들이 중국</a:t>
            </a:r>
            <a:r>
              <a:rPr lang="en-US" altLang="ko-KR" sz="1700">
                <a:solidFill>
                  <a:schemeClr val="tx1"/>
                </a:solidFill>
              </a:rPr>
              <a:t>, </a:t>
            </a:r>
            <a:r>
              <a:rPr lang="ko-KR" altLang="en-US" sz="1700">
                <a:solidFill>
                  <a:schemeClr val="tx1"/>
                </a:solidFill>
              </a:rPr>
              <a:t>동남아시아국가</a:t>
            </a:r>
            <a:r>
              <a:rPr lang="en-US" altLang="ko-KR" sz="1700">
                <a:solidFill>
                  <a:schemeClr val="tx1"/>
                </a:solidFill>
              </a:rPr>
              <a:t>, </a:t>
            </a:r>
            <a:r>
              <a:rPr lang="ko-KR" altLang="en-US" sz="1700">
                <a:solidFill>
                  <a:schemeClr val="tx1"/>
                </a:solidFill>
              </a:rPr>
              <a:t>인도의 산업화 속 업그레이드를 통한 고도한 제품의 생산 혹은 경제적 쇠퇴에 직면하고 있음</a:t>
            </a:r>
            <a:r>
              <a:rPr lang="en-US" altLang="ko-KR" sz="1700">
                <a:solidFill>
                  <a:schemeClr val="tx1"/>
                </a:solidFill>
              </a:rPr>
              <a:t>.</a:t>
            </a:r>
            <a:endParaRPr lang="ko-KR" altLang="en-US" sz="1700"/>
          </a:p>
        </p:txBody>
      </p:sp>
      <p:sp>
        <p:nvSpPr>
          <p:cNvPr id="2" name="직사각형 1"/>
          <p:cNvSpPr/>
          <p:nvPr/>
        </p:nvSpPr>
        <p:spPr>
          <a:xfrm>
            <a:off x="251521" y="-1"/>
            <a:ext cx="720080" cy="7985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233B5AA-F336-4653-8DE1-269678CA9930}"/>
              </a:ext>
            </a:extLst>
          </p:cNvPr>
          <p:cNvSpPr txBox="1"/>
          <p:nvPr/>
        </p:nvSpPr>
        <p:spPr>
          <a:xfrm>
            <a:off x="348119" y="132265"/>
            <a:ext cx="545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spc="-150" dirty="0">
                <a:solidFill>
                  <a:schemeClr val="bg1"/>
                </a:solidFill>
                <a:latin typeface="Arial Black" panose="020B0A04020102020204" pitchFamily="34" charset="0"/>
                <a:ea typeface="나눔스퀘어라운드 Bold" panose="020B0600000101010101" pitchFamily="50" charset="-127"/>
              </a:rPr>
              <a:t>Ⅰ</a:t>
            </a:r>
            <a:endParaRPr lang="ko-KR" altLang="en-US" sz="2800" b="1" spc="-150" dirty="0">
              <a:solidFill>
                <a:schemeClr val="bg1"/>
              </a:solidFill>
              <a:latin typeface="Arial Black" panose="020B0A04020102020204" pitchFamily="34" charset="0"/>
              <a:ea typeface="나눔스퀘어라운드 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64698626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 </a:t>
            </a:r>
            <a:fld id="{0DC7927D-64B7-486F-A18A-AE55E338EA96}" type="slidenum">
              <a:rPr lang="ko-KR" altLang="en-US" smtClean="0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pPr/>
              <a:t>6</a:t>
            </a:fld>
            <a:r>
              <a:rPr lang="ko-KR" altLang="en-US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 </a:t>
            </a:r>
          </a:p>
        </p:txBody>
      </p:sp>
      <p:sp>
        <p:nvSpPr>
          <p:cNvPr id="13" name="AutoShape 4"/>
          <p:cNvSpPr>
            <a:spLocks noChangeArrowheads="1"/>
          </p:cNvSpPr>
          <p:nvPr/>
        </p:nvSpPr>
        <p:spPr bwMode="auto">
          <a:xfrm>
            <a:off x="1012232" y="162867"/>
            <a:ext cx="5544015" cy="510995"/>
          </a:xfrm>
          <a:prstGeom prst="roundRect">
            <a:avLst>
              <a:gd name="adj" fmla="val 0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anchor="ctr"/>
          <a:lstStyle>
            <a:lvl1pPr marL="952500" indent="-9525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just" latinLnBrk="0"/>
            <a:r>
              <a:rPr lang="en-US" altLang="ko-KR" sz="24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  </a:t>
            </a:r>
            <a:r>
              <a:rPr lang="ko-KR" altLang="en-US" sz="2400">
                <a:latin typeface="HY헤드라인M" panose="02030600000101010101" pitchFamily="18" charset="-127"/>
                <a:ea typeface="HY헤드라인M" panose="02030600000101010101" pitchFamily="18" charset="-127"/>
              </a:rPr>
              <a:t>환경변화</a:t>
            </a:r>
            <a:r>
              <a:rPr lang="en-US" altLang="ko-KR" sz="24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: </a:t>
            </a:r>
            <a:r>
              <a:rPr lang="ko-KR" altLang="en-US" sz="2400">
                <a:latin typeface="HY헤드라인M" panose="02030600000101010101" pitchFamily="18" charset="-127"/>
                <a:ea typeface="HY헤드라인M" panose="02030600000101010101" pitchFamily="18" charset="-127"/>
              </a:rPr>
              <a:t>인구구성의 변화 </a:t>
            </a:r>
            <a:r>
              <a:rPr lang="en-US" altLang="ko-KR" sz="24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- </a:t>
            </a:r>
            <a:r>
              <a:rPr lang="ko-KR" altLang="en-US" sz="2400">
                <a:latin typeface="HY헤드라인M" panose="02030600000101010101" pitchFamily="18" charset="-127"/>
                <a:ea typeface="HY헤드라인M" panose="02030600000101010101" pitchFamily="18" charset="-127"/>
              </a:rPr>
              <a:t>고령화</a:t>
            </a:r>
            <a:endParaRPr lang="ko-KR" altLang="en-US" sz="2400" b="1" dirty="0">
              <a:latin typeface="+mj-ea"/>
              <a:ea typeface="+mj-ea"/>
              <a:sym typeface="Wingdings 2" panose="05020102010507070707" pitchFamily="18" charset="2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8195094" y="0"/>
            <a:ext cx="948906" cy="7246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/>
          <p:cNvSpPr/>
          <p:nvPr/>
        </p:nvSpPr>
        <p:spPr>
          <a:xfrm>
            <a:off x="4697792" y="6597352"/>
            <a:ext cx="2448272" cy="1239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50" dirty="0">
                <a:solidFill>
                  <a:schemeClr val="tx1"/>
                </a:solidFill>
              </a:rPr>
              <a:t>자료</a:t>
            </a:r>
            <a:r>
              <a:rPr lang="en-US" altLang="ko-KR" sz="1050" dirty="0">
                <a:solidFill>
                  <a:schemeClr val="tx1"/>
                </a:solidFill>
              </a:rPr>
              <a:t>: </a:t>
            </a:r>
            <a:r>
              <a:rPr lang="ko-KR" altLang="en-US" sz="1050" dirty="0">
                <a:solidFill>
                  <a:schemeClr val="tx1"/>
                </a:solidFill>
              </a:rPr>
              <a:t>통계청</a:t>
            </a:r>
            <a:r>
              <a:rPr lang="en-US" altLang="ko-KR" sz="1050" dirty="0">
                <a:solidFill>
                  <a:schemeClr val="tx1"/>
                </a:solidFill>
              </a:rPr>
              <a:t>. 2023.  9. </a:t>
            </a:r>
            <a:r>
              <a:rPr lang="ko-KR" altLang="en-US" sz="1050" dirty="0">
                <a:solidFill>
                  <a:schemeClr val="tx1"/>
                </a:solidFill>
              </a:rPr>
              <a:t>고령자 통계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233B5AA-F336-4653-8DE1-269678CA9930}"/>
              </a:ext>
            </a:extLst>
          </p:cNvPr>
          <p:cNvSpPr txBox="1"/>
          <p:nvPr/>
        </p:nvSpPr>
        <p:spPr>
          <a:xfrm>
            <a:off x="348119" y="132265"/>
            <a:ext cx="545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spc="-150" dirty="0">
                <a:solidFill>
                  <a:schemeClr val="bg1"/>
                </a:solidFill>
                <a:latin typeface="Arial Black" panose="020B0A04020102020204" pitchFamily="34" charset="0"/>
                <a:ea typeface="나눔스퀘어라운드 Bold" panose="020B0600000101010101" pitchFamily="50" charset="-127"/>
              </a:rPr>
              <a:t>Ⅰ</a:t>
            </a:r>
            <a:endParaRPr lang="ko-KR" altLang="en-US" sz="2800" b="1" spc="-150" dirty="0">
              <a:solidFill>
                <a:schemeClr val="bg1"/>
              </a:solidFill>
              <a:latin typeface="Arial Black" panose="020B0A04020102020204" pitchFamily="34" charset="0"/>
              <a:ea typeface="나눔스퀘어라운드 Bold" panose="020B0600000101010101" pitchFamily="50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5211" y="3645024"/>
            <a:ext cx="4221285" cy="2857899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8024" y="764704"/>
            <a:ext cx="4104456" cy="2876951"/>
          </a:xfrm>
          <a:prstGeom prst="rect">
            <a:avLst/>
          </a:prstGeom>
        </p:spPr>
      </p:pic>
      <p:graphicFrame>
        <p:nvGraphicFramePr>
          <p:cNvPr id="19" name="표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6419927"/>
              </p:ext>
            </p:extLst>
          </p:nvPr>
        </p:nvGraphicFramePr>
        <p:xfrm>
          <a:off x="251520" y="1844824"/>
          <a:ext cx="4572639" cy="4025153"/>
        </p:xfrm>
        <a:graphic>
          <a:graphicData uri="http://schemas.openxmlformats.org/drawingml/2006/table">
            <a:tbl>
              <a:tblPr/>
              <a:tblGrid>
                <a:gridCol w="792088">
                  <a:extLst>
                    <a:ext uri="{9D8B030D-6E8A-4147-A177-3AD203B41FA5}">
                      <a16:colId xmlns:a16="http://schemas.microsoft.com/office/drawing/2014/main" val="1398314719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261951090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3405653801"/>
                    </a:ext>
                  </a:extLst>
                </a:gridCol>
                <a:gridCol w="1044247">
                  <a:extLst>
                    <a:ext uri="{9D8B030D-6E8A-4147-A177-3AD203B41FA5}">
                      <a16:colId xmlns:a16="http://schemas.microsoft.com/office/drawing/2014/main" val="378100034"/>
                    </a:ext>
                  </a:extLst>
                </a:gridCol>
              </a:tblGrid>
              <a:tr h="315393">
                <a:tc rowSpan="2">
                  <a:txBody>
                    <a:bodyPr/>
                    <a:lstStyle/>
                    <a:p>
                      <a:pPr marL="0" marR="2540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한컴바탕"/>
                        <a:ea typeface="돋움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2540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65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세 이상 인구 비중 도달 연도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9154426"/>
                  </a:ext>
                </a:extLst>
              </a:tr>
              <a:tr h="67829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2540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고령사회 도달 </a:t>
                      </a:r>
                      <a:endParaRPr lang="ko-KR" altLang="en-US" sz="1200" kern="0" spc="0" dirty="0">
                        <a:solidFill>
                          <a:srgbClr val="232323"/>
                        </a:solidFill>
                        <a:effectLst/>
                        <a:latin typeface="한컴바탕"/>
                      </a:endParaRPr>
                    </a:p>
                    <a:p>
                      <a:pPr marL="0" marR="2540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 err="1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소요연수</a:t>
                      </a:r>
                      <a:endParaRPr lang="ko-KR" altLang="en-US" sz="1200" kern="0" spc="0" dirty="0">
                        <a:solidFill>
                          <a:srgbClr val="232323"/>
                        </a:solidFill>
                        <a:effectLst/>
                        <a:latin typeface="한컴바탕"/>
                      </a:endParaRPr>
                    </a:p>
                    <a:p>
                      <a:pPr marL="0" marR="2540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-5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</a:rPr>
                        <a:t>(7%</a:t>
                      </a: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→</a:t>
                      </a:r>
                      <a:r>
                        <a:rPr lang="en-US" altLang="ko-KR" sz="1200" kern="0" spc="-5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</a:rPr>
                        <a:t>14%)</a:t>
                      </a:r>
                      <a:endParaRPr lang="ko-KR" altLang="en-US" sz="1200" kern="0" spc="0" dirty="0">
                        <a:solidFill>
                          <a:srgbClr val="232323"/>
                        </a:solidFill>
                        <a:effectLst/>
                        <a:latin typeface="한컴바탕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 err="1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초고령사회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 </a:t>
                      </a:r>
                      <a:endParaRPr lang="ko-KR" altLang="en-US" sz="1200" kern="0" spc="0" dirty="0">
                        <a:solidFill>
                          <a:srgbClr val="232323"/>
                        </a:solidFill>
                        <a:effectLst/>
                        <a:latin typeface="한컴바탕"/>
                      </a:endParaRPr>
                    </a:p>
                    <a:p>
                      <a:pPr marL="0" marR="2540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도달 </a:t>
                      </a:r>
                      <a:r>
                        <a:rPr lang="ko-KR" altLang="en-US" sz="1200" kern="0" spc="0" dirty="0" err="1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소요연수</a:t>
                      </a:r>
                      <a:endParaRPr lang="ko-KR" altLang="en-US" sz="1200" kern="0" spc="0" dirty="0">
                        <a:solidFill>
                          <a:srgbClr val="232323"/>
                        </a:solidFill>
                        <a:effectLst/>
                        <a:latin typeface="한컴바탕"/>
                      </a:endParaRPr>
                    </a:p>
                    <a:p>
                      <a:pPr marL="0" marR="2540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-14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</a:rPr>
                        <a:t>(14%</a:t>
                      </a:r>
                      <a:r>
                        <a:rPr lang="ko-KR" altLang="en-US" sz="1200" kern="0" spc="-14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→</a:t>
                      </a:r>
                      <a:r>
                        <a:rPr lang="en-US" altLang="ko-KR" sz="1200" kern="0" spc="-14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</a:rPr>
                        <a:t>20%)</a:t>
                      </a:r>
                      <a:endParaRPr lang="ko-KR" altLang="en-US" sz="1200" kern="0" spc="0" dirty="0">
                        <a:solidFill>
                          <a:srgbClr val="232323"/>
                        </a:solidFill>
                        <a:effectLst/>
                        <a:latin typeface="한컴바탕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</a:rPr>
                        <a:t>20%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→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</a:rPr>
                        <a:t>30%</a:t>
                      </a:r>
                      <a:endParaRPr lang="ko-KR" altLang="en-US" sz="1200" kern="0" spc="0" dirty="0">
                        <a:solidFill>
                          <a:srgbClr val="232323"/>
                        </a:solidFill>
                        <a:effectLst/>
                        <a:latin typeface="한컴바탕"/>
                      </a:endParaRPr>
                    </a:p>
                    <a:p>
                      <a:pPr marL="0" marR="2540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 err="1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도달소요</a:t>
                      </a:r>
                      <a:endParaRPr lang="en-US" altLang="ko-KR" sz="12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marL="0" marR="2540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연수</a:t>
                      </a:r>
                      <a:endParaRPr lang="ko-KR" altLang="en-US" sz="1200" kern="0" spc="0" dirty="0">
                        <a:solidFill>
                          <a:srgbClr val="232323"/>
                        </a:solidFill>
                        <a:effectLst/>
                        <a:latin typeface="한컴바탕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9321813"/>
                  </a:ext>
                </a:extLst>
              </a:tr>
              <a:tr h="335636">
                <a:tc>
                  <a:txBody>
                    <a:bodyPr/>
                    <a:lstStyle/>
                    <a:p>
                      <a:pPr marL="0" marR="2540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경기천년제목 Bold" panose="02020803020101020101" pitchFamily="18" charset="-127"/>
                          <a:ea typeface="경기천년제목 Bold" panose="02020803020101020101" pitchFamily="18" charset="-127"/>
                        </a:rPr>
                        <a:t>프랑스</a:t>
                      </a:r>
                      <a:r>
                        <a:rPr lang="en-US" altLang="ko-KR" sz="1200" kern="0" spc="0" baseline="3000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경기천년제목 Bold" panose="02020803020101020101" pitchFamily="18" charset="-127"/>
                        </a:rPr>
                        <a:t>2)</a:t>
                      </a:r>
                      <a:endParaRPr lang="ko-KR" altLang="en-US" sz="18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</a:rPr>
                        <a:t>115(1864</a:t>
                      </a:r>
                      <a:r>
                        <a:rPr lang="en-US" sz="1300" kern="0" spc="-5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→</a:t>
                      </a:r>
                      <a:r>
                        <a:rPr lang="en-US" sz="1300" kern="0" spc="-5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</a:rPr>
                        <a:t>1979</a:t>
                      </a:r>
                      <a:r>
                        <a:rPr lang="en-US" sz="1300" kern="0" spc="0" dirty="0">
                          <a:solidFill>
                            <a:srgbClr val="000000"/>
                          </a:solidFill>
                          <a:effectLst/>
                          <a:latin typeface="한컴바탕"/>
                          <a:ea typeface="돋움" panose="020B0600000101010101" pitchFamily="50" charset="-127"/>
                        </a:rPr>
                        <a:t> </a:t>
                      </a:r>
                      <a:endParaRPr lang="en-US" sz="1300" kern="0" spc="0" dirty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</a:rPr>
                        <a:t>39(1979 </a:t>
                      </a:r>
                      <a:r>
                        <a:rPr lang="en-US" sz="1300" kern="0" spc="-5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→</a:t>
                      </a:r>
                      <a:r>
                        <a:rPr lang="en-US" sz="13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</a:rPr>
                        <a:t>2018) </a:t>
                      </a:r>
                      <a:endParaRPr lang="en-US" sz="1300" kern="0" spc="0" dirty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</a:rPr>
                        <a:t>45(2063) </a:t>
                      </a:r>
                      <a:endParaRPr lang="en-US" sz="1300" kern="0" spc="0">
                        <a:solidFill>
                          <a:srgbClr val="232323"/>
                        </a:solidFill>
                        <a:effectLst/>
                        <a:latin typeface="한컴바탕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0401582"/>
                  </a:ext>
                </a:extLst>
              </a:tr>
              <a:tr h="335636">
                <a:tc>
                  <a:txBody>
                    <a:bodyPr/>
                    <a:lstStyle/>
                    <a:p>
                      <a:pPr marL="0" marR="2540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경기천년제목 Bold" panose="02020803020101020101" pitchFamily="18" charset="-127"/>
                          <a:ea typeface="경기천년제목 Bold" panose="02020803020101020101" pitchFamily="18" charset="-127"/>
                        </a:rPr>
                        <a:t>독일</a:t>
                      </a:r>
                      <a:endParaRPr lang="ko-KR" altLang="en-US" sz="18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</a:rPr>
                        <a:t>40(1932</a:t>
                      </a:r>
                      <a:r>
                        <a:rPr lang="en-US" sz="1300" kern="0" spc="-5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→</a:t>
                      </a:r>
                      <a:r>
                        <a:rPr lang="en-US" sz="1300" kern="0" spc="-5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</a:rPr>
                        <a:t>1972)</a:t>
                      </a:r>
                      <a:r>
                        <a:rPr lang="en-US" sz="1300" kern="0" spc="0" dirty="0">
                          <a:solidFill>
                            <a:srgbClr val="000000"/>
                          </a:solidFill>
                          <a:effectLst/>
                          <a:latin typeface="한컴바탕"/>
                          <a:ea typeface="돋움" panose="020B0600000101010101" pitchFamily="50" charset="-127"/>
                        </a:rPr>
                        <a:t> </a:t>
                      </a:r>
                      <a:endParaRPr lang="en-US" sz="1300" kern="0" spc="0" dirty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</a:rPr>
                        <a:t>36(1972</a:t>
                      </a:r>
                      <a:r>
                        <a:rPr lang="en-US" sz="1300" kern="0" spc="-5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→</a:t>
                      </a:r>
                      <a:r>
                        <a:rPr lang="en-US" sz="1300" kern="0" spc="-5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</a:rPr>
                        <a:t>2008)</a:t>
                      </a:r>
                      <a:r>
                        <a:rPr lang="en-US" sz="1300" kern="0" spc="0" dirty="0">
                          <a:solidFill>
                            <a:srgbClr val="000000"/>
                          </a:solidFill>
                          <a:effectLst/>
                          <a:latin typeface="한컴바탕"/>
                          <a:ea typeface="돋움" panose="020B0600000101010101" pitchFamily="50" charset="-127"/>
                        </a:rPr>
                        <a:t> </a:t>
                      </a:r>
                      <a:endParaRPr lang="en-US" sz="1300" kern="0" spc="0" dirty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</a:rPr>
                        <a:t>38(2046) </a:t>
                      </a:r>
                      <a:endParaRPr lang="en-US" sz="1300" kern="0" spc="0">
                        <a:solidFill>
                          <a:srgbClr val="232323"/>
                        </a:solidFill>
                        <a:effectLst/>
                        <a:latin typeface="한컴바탕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9229824"/>
                  </a:ext>
                </a:extLst>
              </a:tr>
              <a:tr h="335636">
                <a:tc>
                  <a:txBody>
                    <a:bodyPr/>
                    <a:lstStyle/>
                    <a:p>
                      <a:pPr marL="0" marR="2540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경기천년제목 Bold" panose="02020803020101020101" pitchFamily="18" charset="-127"/>
                          <a:ea typeface="경기천년제목 Bold" panose="02020803020101020101" pitchFamily="18" charset="-127"/>
                        </a:rPr>
                        <a:t>이탈리아</a:t>
                      </a:r>
                      <a:endParaRPr lang="ko-KR" altLang="en-US" sz="18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</a:rPr>
                        <a:t>61(1927</a:t>
                      </a:r>
                      <a:r>
                        <a:rPr lang="en-US" sz="1300" kern="0" spc="-5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→</a:t>
                      </a:r>
                      <a:r>
                        <a:rPr lang="en-US" sz="1300" kern="0" spc="-5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</a:rPr>
                        <a:t>1988)</a:t>
                      </a:r>
                      <a:r>
                        <a:rPr lang="en-US" sz="1300" kern="0" spc="0" dirty="0">
                          <a:solidFill>
                            <a:srgbClr val="000000"/>
                          </a:solidFill>
                          <a:effectLst/>
                          <a:latin typeface="한컴바탕"/>
                          <a:ea typeface="돋움" panose="020B0600000101010101" pitchFamily="50" charset="-127"/>
                        </a:rPr>
                        <a:t> </a:t>
                      </a:r>
                      <a:endParaRPr lang="en-US" sz="1300" kern="0" spc="0" dirty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</a:rPr>
                        <a:t>19(1988</a:t>
                      </a:r>
                      <a:r>
                        <a:rPr lang="en-US" sz="1300" kern="0" spc="-5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→</a:t>
                      </a:r>
                      <a:r>
                        <a:rPr lang="en-US" sz="1300" kern="0" spc="-5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</a:rPr>
                        <a:t>2007)</a:t>
                      </a:r>
                      <a:r>
                        <a:rPr lang="en-US" sz="1300" kern="0" spc="0" dirty="0">
                          <a:solidFill>
                            <a:srgbClr val="000000"/>
                          </a:solidFill>
                          <a:effectLst/>
                          <a:latin typeface="한컴바탕"/>
                          <a:ea typeface="돋움" panose="020B0600000101010101" pitchFamily="50" charset="-127"/>
                        </a:rPr>
                        <a:t> </a:t>
                      </a:r>
                      <a:endParaRPr lang="en-US" sz="1300" kern="0" spc="0" dirty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</a:rPr>
                        <a:t>26(2033) </a:t>
                      </a:r>
                      <a:endParaRPr lang="en-US" sz="1300" kern="0" spc="0">
                        <a:solidFill>
                          <a:srgbClr val="232323"/>
                        </a:solidFill>
                        <a:effectLst/>
                        <a:latin typeface="한컴바탕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2649569"/>
                  </a:ext>
                </a:extLst>
              </a:tr>
              <a:tr h="335636">
                <a:tc>
                  <a:txBody>
                    <a:bodyPr/>
                    <a:lstStyle/>
                    <a:p>
                      <a:pPr marL="0" marR="2540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경기천년제목 Bold" panose="02020803020101020101" pitchFamily="18" charset="-127"/>
                          <a:ea typeface="경기천년제목 Bold" panose="02020803020101020101" pitchFamily="18" charset="-127"/>
                        </a:rPr>
                        <a:t>일본</a:t>
                      </a:r>
                      <a:endParaRPr lang="ko-KR" altLang="en-US" sz="18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</a:rPr>
                        <a:t>25(1969</a:t>
                      </a:r>
                      <a:r>
                        <a:rPr lang="en-US" sz="1300" kern="0" spc="-5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→</a:t>
                      </a:r>
                      <a:r>
                        <a:rPr lang="en-US" sz="1300" kern="0" spc="-5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</a:rPr>
                        <a:t>1994)</a:t>
                      </a:r>
                      <a:r>
                        <a:rPr lang="en-US" sz="1300" kern="0" spc="0" dirty="0">
                          <a:solidFill>
                            <a:srgbClr val="000000"/>
                          </a:solidFill>
                          <a:effectLst/>
                          <a:latin typeface="한컴바탕"/>
                          <a:ea typeface="돋움" panose="020B0600000101010101" pitchFamily="50" charset="-127"/>
                        </a:rPr>
                        <a:t> </a:t>
                      </a:r>
                      <a:endParaRPr lang="en-US" sz="1300" kern="0" spc="0" dirty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</a:rPr>
                        <a:t>10(1994</a:t>
                      </a:r>
                      <a:r>
                        <a:rPr lang="en-US" sz="1300" kern="0" spc="-5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→</a:t>
                      </a:r>
                      <a:r>
                        <a:rPr lang="en-US" sz="1300" kern="0" spc="-5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</a:rPr>
                        <a:t>2004)</a:t>
                      </a:r>
                      <a:r>
                        <a:rPr lang="en-US" sz="1300" kern="0" spc="0" dirty="0">
                          <a:solidFill>
                            <a:srgbClr val="000000"/>
                          </a:solidFill>
                          <a:effectLst/>
                          <a:latin typeface="한컴바탕"/>
                          <a:ea typeface="돋움" panose="020B0600000101010101" pitchFamily="50" charset="-127"/>
                        </a:rPr>
                        <a:t> </a:t>
                      </a:r>
                      <a:endParaRPr lang="en-US" sz="1300" kern="0" spc="0" dirty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</a:rPr>
                        <a:t>19(2023) </a:t>
                      </a:r>
                      <a:endParaRPr lang="en-US" sz="1300" kern="0" spc="0">
                        <a:solidFill>
                          <a:srgbClr val="232323"/>
                        </a:solidFill>
                        <a:effectLst/>
                        <a:latin typeface="한컴바탕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0482872"/>
                  </a:ext>
                </a:extLst>
              </a:tr>
              <a:tr h="335636">
                <a:tc>
                  <a:txBody>
                    <a:bodyPr/>
                    <a:lstStyle/>
                    <a:p>
                      <a:pPr marL="0" marR="2540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경기천년제목 Bold" panose="02020803020101020101" pitchFamily="18" charset="-127"/>
                          <a:ea typeface="경기천년제목 Bold" panose="02020803020101020101" pitchFamily="18" charset="-127"/>
                        </a:rPr>
                        <a:t>네덜란드</a:t>
                      </a:r>
                      <a:endParaRPr lang="ko-KR" altLang="en-US" sz="18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</a:rPr>
                        <a:t>64(1940</a:t>
                      </a:r>
                      <a:r>
                        <a:rPr lang="en-US" sz="1300" kern="0" spc="-5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→</a:t>
                      </a:r>
                      <a:r>
                        <a:rPr lang="en-US" sz="1300" kern="0" spc="-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</a:rPr>
                        <a:t>2004)</a:t>
                      </a:r>
                      <a:r>
                        <a:rPr lang="en-US" sz="1300" kern="0" spc="0">
                          <a:solidFill>
                            <a:srgbClr val="000000"/>
                          </a:solidFill>
                          <a:effectLst/>
                          <a:latin typeface="한컴바탕"/>
                          <a:ea typeface="돋움" panose="020B0600000101010101" pitchFamily="50" charset="-127"/>
                        </a:rPr>
                        <a:t> </a:t>
                      </a:r>
                      <a:endParaRPr lang="en-US" sz="1300" kern="0" spc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</a:rPr>
                        <a:t>18(2004</a:t>
                      </a:r>
                      <a:r>
                        <a:rPr lang="en-US" sz="1300" kern="0" spc="-5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→</a:t>
                      </a:r>
                      <a:r>
                        <a:rPr lang="en-US" sz="1300" kern="0" spc="-5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</a:rPr>
                        <a:t>2022)</a:t>
                      </a:r>
                      <a:r>
                        <a:rPr lang="en-US" sz="1300" kern="0" spc="0" dirty="0">
                          <a:solidFill>
                            <a:srgbClr val="000000"/>
                          </a:solidFill>
                          <a:effectLst/>
                          <a:latin typeface="한컴바탕"/>
                          <a:ea typeface="돋움" panose="020B0600000101010101" pitchFamily="50" charset="-127"/>
                        </a:rPr>
                        <a:t> </a:t>
                      </a:r>
                      <a:endParaRPr lang="en-US" sz="1300" kern="0" spc="0" dirty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</a:rPr>
                        <a:t>46(2068) </a:t>
                      </a:r>
                      <a:endParaRPr lang="en-US" sz="1300" kern="0" spc="0">
                        <a:solidFill>
                          <a:srgbClr val="232323"/>
                        </a:solidFill>
                        <a:effectLst/>
                        <a:latin typeface="한컴바탕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9219689"/>
                  </a:ext>
                </a:extLst>
              </a:tr>
              <a:tr h="335636">
                <a:tc>
                  <a:txBody>
                    <a:bodyPr/>
                    <a:lstStyle/>
                    <a:p>
                      <a:pPr marL="0" marR="2540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경기천년제목 Bold" panose="02020803020101020101" pitchFamily="18" charset="-127"/>
                          <a:ea typeface="경기천년제목 Bold" panose="02020803020101020101" pitchFamily="18" charset="-127"/>
                        </a:rPr>
                        <a:t>대한민국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anchor="ctr">
                    <a:lnL>
                      <a:noFill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</a:rPr>
                        <a:t>18(2000</a:t>
                      </a:r>
                      <a:r>
                        <a:rPr lang="en-US" sz="1300" kern="0" spc="-5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→</a:t>
                      </a:r>
                      <a:r>
                        <a:rPr lang="en-US" sz="1300" kern="0" spc="-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</a:rPr>
                        <a:t>2018)</a:t>
                      </a:r>
                      <a:r>
                        <a:rPr lang="en-US" sz="1300" b="1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돋움" panose="020B0600000101010101" pitchFamily="50" charset="-127"/>
                        </a:rPr>
                        <a:t> </a:t>
                      </a:r>
                      <a:endParaRPr lang="en-US" sz="1300" kern="0" spc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</a:rPr>
                        <a:t>7(2018</a:t>
                      </a:r>
                      <a:r>
                        <a:rPr lang="en-US" sz="1300" kern="0" spc="-50" dirty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→</a:t>
                      </a:r>
                      <a:r>
                        <a:rPr lang="en-US" sz="1300" kern="0" spc="-5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</a:rPr>
                        <a:t>2025)</a:t>
                      </a:r>
                      <a:r>
                        <a:rPr lang="en-US" sz="1300" b="1" kern="0" spc="0" dirty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돋움" panose="020B0600000101010101" pitchFamily="50" charset="-127"/>
                        </a:rPr>
                        <a:t> </a:t>
                      </a:r>
                      <a:endParaRPr lang="en-US" sz="1300" kern="0" spc="0" dirty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</a:rPr>
                        <a:t>10(2035) </a:t>
                      </a:r>
                      <a:endParaRPr lang="en-US" sz="1300" kern="0" spc="0" dirty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2097138"/>
                  </a:ext>
                </a:extLst>
              </a:tr>
              <a:tr h="335636">
                <a:tc>
                  <a:txBody>
                    <a:bodyPr/>
                    <a:lstStyle/>
                    <a:p>
                      <a:pPr marL="0" marR="2540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경기천년제목 Bold" panose="02020803020101020101" pitchFamily="18" charset="-127"/>
                          <a:ea typeface="경기천년제목 Bold" panose="02020803020101020101" pitchFamily="18" charset="-127"/>
                        </a:rPr>
                        <a:t>스웨덴</a:t>
                      </a:r>
                      <a:endParaRPr lang="ko-KR" altLang="en-US" sz="18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</a:rPr>
                        <a:t>85(1887</a:t>
                      </a:r>
                      <a:r>
                        <a:rPr lang="en-US" sz="1300" kern="0" spc="-5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→</a:t>
                      </a:r>
                      <a:r>
                        <a:rPr lang="en-US" sz="1300" kern="0" spc="-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</a:rPr>
                        <a:t>1972)</a:t>
                      </a:r>
                      <a:r>
                        <a:rPr lang="en-US" sz="1300" kern="0" spc="0">
                          <a:solidFill>
                            <a:srgbClr val="000000"/>
                          </a:solidFill>
                          <a:effectLst/>
                          <a:latin typeface="한컴바탕"/>
                          <a:ea typeface="돋움" panose="020B0600000101010101" pitchFamily="50" charset="-127"/>
                        </a:rPr>
                        <a:t> </a:t>
                      </a:r>
                      <a:endParaRPr lang="en-US" sz="1300" kern="0" spc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</a:rPr>
                        <a:t>48(1972</a:t>
                      </a:r>
                      <a:r>
                        <a:rPr lang="en-US" sz="1300" kern="0" spc="-5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→</a:t>
                      </a:r>
                      <a:r>
                        <a:rPr lang="en-US" sz="1300" kern="0" spc="-5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</a:rPr>
                        <a:t>2020)</a:t>
                      </a:r>
                      <a:r>
                        <a:rPr lang="en-US" sz="1300" kern="0" spc="0" dirty="0">
                          <a:solidFill>
                            <a:srgbClr val="000000"/>
                          </a:solidFill>
                          <a:effectLst/>
                          <a:latin typeface="한컴바탕"/>
                          <a:ea typeface="돋움" panose="020B0600000101010101" pitchFamily="50" charset="-127"/>
                        </a:rPr>
                        <a:t> </a:t>
                      </a:r>
                      <a:endParaRPr lang="en-US" sz="1300" kern="0" spc="0" dirty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</a:rPr>
                        <a:t>58(2078) </a:t>
                      </a:r>
                      <a:endParaRPr lang="en-US" sz="1300" kern="0" spc="0" dirty="0">
                        <a:solidFill>
                          <a:srgbClr val="232323"/>
                        </a:solidFill>
                        <a:effectLst/>
                        <a:latin typeface="한컴바탕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6142958"/>
                  </a:ext>
                </a:extLst>
              </a:tr>
              <a:tr h="335636">
                <a:tc>
                  <a:txBody>
                    <a:bodyPr/>
                    <a:lstStyle/>
                    <a:p>
                      <a:pPr marL="0" marR="2540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경기천년제목 Bold" panose="02020803020101020101" pitchFamily="18" charset="-127"/>
                          <a:ea typeface="경기천년제목 Bold" panose="02020803020101020101" pitchFamily="18" charset="-127"/>
                        </a:rPr>
                        <a:t>영국</a:t>
                      </a:r>
                      <a:endParaRPr lang="ko-KR" altLang="en-US" sz="18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</a:rPr>
                        <a:t>46(1929</a:t>
                      </a:r>
                      <a:r>
                        <a:rPr lang="en-US" sz="1300" kern="0" spc="-5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→</a:t>
                      </a:r>
                      <a:r>
                        <a:rPr lang="en-US" sz="1300" kern="0" spc="-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</a:rPr>
                        <a:t>1975)</a:t>
                      </a:r>
                      <a:r>
                        <a:rPr lang="en-US" sz="1300" kern="0" spc="0">
                          <a:solidFill>
                            <a:srgbClr val="000000"/>
                          </a:solidFill>
                          <a:effectLst/>
                          <a:latin typeface="한컴바탕"/>
                          <a:ea typeface="돋움" panose="020B0600000101010101" pitchFamily="50" charset="-127"/>
                        </a:rPr>
                        <a:t> </a:t>
                      </a:r>
                      <a:endParaRPr lang="en-US" sz="1300" kern="0" spc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</a:rPr>
                        <a:t>50(1975</a:t>
                      </a:r>
                      <a:r>
                        <a:rPr lang="en-US" sz="1300" kern="0" spc="-5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→</a:t>
                      </a:r>
                      <a:r>
                        <a:rPr lang="en-US" sz="1300" kern="0" spc="-5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</a:rPr>
                        <a:t>2025)</a:t>
                      </a:r>
                      <a:r>
                        <a:rPr lang="en-US" sz="1300" kern="0" spc="0" dirty="0">
                          <a:solidFill>
                            <a:srgbClr val="000000"/>
                          </a:solidFill>
                          <a:effectLst/>
                          <a:latin typeface="한컴바탕"/>
                          <a:ea typeface="돋움" panose="020B0600000101010101" pitchFamily="50" charset="-127"/>
                        </a:rPr>
                        <a:t> </a:t>
                      </a:r>
                      <a:endParaRPr lang="en-US" sz="1300" kern="0" spc="0" dirty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</a:rPr>
                        <a:t>48(2073) </a:t>
                      </a:r>
                      <a:endParaRPr lang="en-US" sz="1300" kern="0" spc="0" dirty="0">
                        <a:solidFill>
                          <a:srgbClr val="232323"/>
                        </a:solidFill>
                        <a:effectLst/>
                        <a:latin typeface="한컴바탕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3294182"/>
                  </a:ext>
                </a:extLst>
              </a:tr>
              <a:tr h="335636">
                <a:tc>
                  <a:txBody>
                    <a:bodyPr/>
                    <a:lstStyle/>
                    <a:p>
                      <a:pPr marL="0" marR="2540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경기천년제목 Bold" panose="02020803020101020101" pitchFamily="18" charset="-127"/>
                          <a:ea typeface="경기천년제목 Bold" panose="02020803020101020101" pitchFamily="18" charset="-127"/>
                        </a:rPr>
                        <a:t>미국</a:t>
                      </a:r>
                      <a:endParaRPr lang="ko-KR" altLang="en-US" sz="1800" kern="0" spc="0" dirty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anchor="ctr">
                    <a:lnL>
                      <a:noFill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</a:rPr>
                        <a:t>72(1942</a:t>
                      </a:r>
                      <a:r>
                        <a:rPr lang="en-US" sz="1300" kern="0" spc="-5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→</a:t>
                      </a:r>
                      <a:r>
                        <a:rPr lang="en-US" sz="1300" kern="0" spc="-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</a:rPr>
                        <a:t>2014)</a:t>
                      </a:r>
                      <a:r>
                        <a:rPr lang="en-US" sz="1300" kern="0" spc="0">
                          <a:solidFill>
                            <a:srgbClr val="000000"/>
                          </a:solidFill>
                          <a:effectLst/>
                          <a:latin typeface="한컴바탕"/>
                          <a:ea typeface="돋움" panose="020B0600000101010101" pitchFamily="50" charset="-127"/>
                        </a:rPr>
                        <a:t> </a:t>
                      </a:r>
                      <a:endParaRPr lang="en-US" sz="1300" kern="0" spc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</a:rPr>
                        <a:t>15(2014</a:t>
                      </a:r>
                      <a:r>
                        <a:rPr lang="en-US" sz="1300" kern="0" spc="-5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→</a:t>
                      </a:r>
                      <a:r>
                        <a:rPr lang="en-US" sz="1300" kern="0" spc="-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</a:rPr>
                        <a:t>2029)</a:t>
                      </a:r>
                      <a:r>
                        <a:rPr lang="en-US" sz="1300" kern="0" spc="0">
                          <a:solidFill>
                            <a:srgbClr val="000000"/>
                          </a:solidFill>
                          <a:effectLst/>
                          <a:latin typeface="한컴바탕"/>
                          <a:ea typeface="돋움" panose="020B0600000101010101" pitchFamily="50" charset="-127"/>
                        </a:rPr>
                        <a:t> </a:t>
                      </a:r>
                      <a:endParaRPr lang="en-US" sz="1300" kern="0" spc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</a:rPr>
                        <a:t>64(2093) </a:t>
                      </a:r>
                      <a:endParaRPr lang="en-US" sz="1300" kern="0" spc="0" dirty="0">
                        <a:solidFill>
                          <a:srgbClr val="232323"/>
                        </a:solidFill>
                        <a:effectLst/>
                        <a:latin typeface="한컴바탕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2305704"/>
                  </a:ext>
                </a:extLst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3973963"/>
              </p:ext>
            </p:extLst>
          </p:nvPr>
        </p:nvGraphicFramePr>
        <p:xfrm>
          <a:off x="179512" y="5869582"/>
          <a:ext cx="4644647" cy="457200"/>
        </p:xfrm>
        <a:graphic>
          <a:graphicData uri="http://schemas.openxmlformats.org/drawingml/2006/table">
            <a:tbl>
              <a:tblPr/>
              <a:tblGrid>
                <a:gridCol w="4644647">
                  <a:extLst>
                    <a:ext uri="{9D8B030D-6E8A-4147-A177-3AD203B41FA5}">
                      <a16:colId xmlns:a16="http://schemas.microsoft.com/office/drawing/2014/main" val="512755577"/>
                    </a:ext>
                  </a:extLst>
                </a:gridCol>
              </a:tblGrid>
              <a:tr h="240284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자료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: UN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「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World Population Prospects 2022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」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통계청 「장래인구추계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:  2020-2070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년」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일본국립사회보장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인구사회문제 연구소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「인구통계자료집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(2022)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」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941" marR="3594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9462303"/>
                  </a:ext>
                </a:extLst>
              </a:tr>
            </a:tbl>
          </a:graphicData>
        </a:graphic>
      </p:graphicFrame>
      <p:sp>
        <p:nvSpPr>
          <p:cNvPr id="9" name="직사각형 8"/>
          <p:cNvSpPr/>
          <p:nvPr/>
        </p:nvSpPr>
        <p:spPr>
          <a:xfrm>
            <a:off x="611560" y="1052736"/>
            <a:ext cx="3600400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/>
              <a:t>한국의 빠른 고령화 속도</a:t>
            </a:r>
          </a:p>
        </p:txBody>
      </p:sp>
    </p:spTree>
    <p:extLst>
      <p:ext uri="{BB962C8B-B14F-4D97-AF65-F5344CB8AC3E}">
        <p14:creationId xmlns:p14="http://schemas.microsoft.com/office/powerpoint/2010/main" val="775890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 </a:t>
            </a:r>
            <a:fld id="{0DC7927D-64B7-486F-A18A-AE55E338EA96}" type="slidenum">
              <a:rPr lang="ko-KR" altLang="en-US" smtClean="0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pPr/>
              <a:t>7</a:t>
            </a:fld>
            <a:r>
              <a:rPr lang="ko-KR" altLang="en-US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 </a:t>
            </a:r>
          </a:p>
        </p:txBody>
      </p:sp>
      <p:sp>
        <p:nvSpPr>
          <p:cNvPr id="13" name="AutoShape 4"/>
          <p:cNvSpPr>
            <a:spLocks noChangeArrowheads="1"/>
          </p:cNvSpPr>
          <p:nvPr/>
        </p:nvSpPr>
        <p:spPr bwMode="auto">
          <a:xfrm>
            <a:off x="1012232" y="162867"/>
            <a:ext cx="5544015" cy="510995"/>
          </a:xfrm>
          <a:prstGeom prst="roundRect">
            <a:avLst>
              <a:gd name="adj" fmla="val 0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anchor="ctr"/>
          <a:lstStyle>
            <a:lvl1pPr marL="952500" indent="-9525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just" latinLnBrk="0"/>
            <a:r>
              <a:rPr lang="en-US" altLang="ko-KR" sz="24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  </a:t>
            </a:r>
            <a:r>
              <a:rPr lang="ko-KR" altLang="en-US" sz="2400">
                <a:latin typeface="HY헤드라인M" panose="02030600000101010101" pitchFamily="18" charset="-127"/>
                <a:ea typeface="HY헤드라인M" panose="02030600000101010101" pitchFamily="18" charset="-127"/>
              </a:rPr>
              <a:t>환경변화</a:t>
            </a:r>
            <a:r>
              <a:rPr lang="en-US" altLang="ko-KR" sz="24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: </a:t>
            </a:r>
            <a:r>
              <a:rPr lang="ko-KR" altLang="en-US" sz="2400">
                <a:latin typeface="HY헤드라인M" panose="02030600000101010101" pitchFamily="18" charset="-127"/>
                <a:ea typeface="HY헤드라인M" panose="02030600000101010101" pitchFamily="18" charset="-127"/>
              </a:rPr>
              <a:t>인구구성의 변화 </a:t>
            </a:r>
            <a:r>
              <a:rPr lang="en-US" altLang="ko-KR" sz="24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- </a:t>
            </a:r>
            <a:r>
              <a:rPr lang="ko-KR" altLang="en-US" sz="2400">
                <a:latin typeface="HY헤드라인M" panose="02030600000101010101" pitchFamily="18" charset="-127"/>
                <a:ea typeface="HY헤드라인M" panose="02030600000101010101" pitchFamily="18" charset="-127"/>
              </a:rPr>
              <a:t>고령화</a:t>
            </a:r>
            <a:endParaRPr lang="ko-KR" altLang="en-US" sz="2400" b="1" dirty="0">
              <a:latin typeface="+mj-ea"/>
              <a:ea typeface="+mj-ea"/>
              <a:sym typeface="Wingdings 2" panose="05020102010507070707" pitchFamily="18" charset="2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8195094" y="0"/>
            <a:ext cx="948906" cy="7246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D94A7455-6D92-417C-AB79-0A80357BF3BD}"/>
              </a:ext>
            </a:extLst>
          </p:cNvPr>
          <p:cNvSpPr/>
          <p:nvPr/>
        </p:nvSpPr>
        <p:spPr>
          <a:xfrm>
            <a:off x="348119" y="1007391"/>
            <a:ext cx="4024164" cy="3931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고령자</a:t>
            </a:r>
            <a:r>
              <a:rPr lang="en-US" altLang="ko-KR" sz="1600" b="1" dirty="0"/>
              <a:t>(65</a:t>
            </a:r>
            <a:r>
              <a:rPr lang="ko-KR" altLang="en-US" sz="1600" b="1" dirty="0"/>
              <a:t>세 이상</a:t>
            </a:r>
            <a:r>
              <a:rPr lang="en-US" altLang="ko-KR" sz="1600" b="1" dirty="0"/>
              <a:t>)</a:t>
            </a:r>
            <a:r>
              <a:rPr lang="ko-KR" altLang="en-US" sz="1600" b="1" dirty="0"/>
              <a:t>  진료비 및 본인부담금</a:t>
            </a:r>
            <a:endParaRPr lang="ko-KR" altLang="en-US" sz="16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233B5AA-F336-4653-8DE1-269678CA9930}"/>
              </a:ext>
            </a:extLst>
          </p:cNvPr>
          <p:cNvSpPr txBox="1"/>
          <p:nvPr/>
        </p:nvSpPr>
        <p:spPr>
          <a:xfrm>
            <a:off x="348119" y="132265"/>
            <a:ext cx="545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spc="-150" dirty="0">
                <a:solidFill>
                  <a:schemeClr val="bg1"/>
                </a:solidFill>
                <a:latin typeface="Arial Black" panose="020B0A04020102020204" pitchFamily="34" charset="0"/>
                <a:ea typeface="나눔스퀘어라운드 Bold" panose="020B0600000101010101" pitchFamily="50" charset="-127"/>
              </a:rPr>
              <a:t>Ⅰ</a:t>
            </a:r>
            <a:endParaRPr lang="ko-KR" altLang="en-US" sz="2800" b="1" spc="-150" dirty="0">
              <a:solidFill>
                <a:schemeClr val="bg1"/>
              </a:solidFill>
              <a:latin typeface="Arial Black" panose="020B0A04020102020204" pitchFamily="34" charset="0"/>
              <a:ea typeface="나눔스퀘어라운드 Bold" panose="020B0600000101010101" pitchFamily="50" charset="-127"/>
            </a:endParaRPr>
          </a:p>
        </p:txBody>
      </p:sp>
      <p:pic>
        <p:nvPicPr>
          <p:cNvPr id="1026" name="_x253737832" descr="EMB000043cc122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0"/>
          <a:stretch>
            <a:fillRect/>
          </a:stretch>
        </p:blipFill>
        <p:spPr bwMode="auto">
          <a:xfrm>
            <a:off x="348119" y="4312842"/>
            <a:ext cx="3719825" cy="2264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직사각형 7"/>
          <p:cNvSpPr/>
          <p:nvPr/>
        </p:nvSpPr>
        <p:spPr>
          <a:xfrm>
            <a:off x="287655" y="4005064"/>
            <a:ext cx="414032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kern="0" spc="-50" dirty="0">
                <a:solidFill>
                  <a:srgbClr val="000000"/>
                </a:solidFill>
              </a:rPr>
              <a:t>OECD </a:t>
            </a:r>
            <a:r>
              <a:rPr lang="ko-KR" altLang="en-US" sz="1400" b="1" kern="0" spc="-50" dirty="0">
                <a:solidFill>
                  <a:srgbClr val="000000"/>
                </a:solidFill>
              </a:rPr>
              <a:t>주요국의 상대적 </a:t>
            </a:r>
            <a:r>
              <a:rPr lang="ko-KR" altLang="en-US" sz="1400" b="1" kern="0" spc="-50" dirty="0" err="1">
                <a:solidFill>
                  <a:srgbClr val="000000"/>
                </a:solidFill>
              </a:rPr>
              <a:t>빈곤율</a:t>
            </a:r>
            <a:r>
              <a:rPr lang="en-US" altLang="ko-KR" sz="1200" b="1" kern="0" spc="-50" dirty="0">
                <a:solidFill>
                  <a:srgbClr val="000000"/>
                </a:solidFill>
              </a:rPr>
              <a:t>(66</a:t>
            </a:r>
            <a:r>
              <a:rPr lang="ko-KR" altLang="en-US" sz="1200" b="1" kern="0" spc="-50" dirty="0">
                <a:solidFill>
                  <a:srgbClr val="000000"/>
                </a:solidFill>
              </a:rPr>
              <a:t>세 이상</a:t>
            </a:r>
            <a:r>
              <a:rPr lang="en-US" altLang="ko-KR" sz="1200" b="1" kern="0" spc="-50" dirty="0">
                <a:solidFill>
                  <a:srgbClr val="000000"/>
                </a:solidFill>
              </a:rPr>
              <a:t>, 2020)</a:t>
            </a:r>
            <a:endParaRPr lang="ko-KR" altLang="en-US" sz="12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3700211"/>
              </p:ext>
            </p:extLst>
          </p:nvPr>
        </p:nvGraphicFramePr>
        <p:xfrm>
          <a:off x="672283" y="6558106"/>
          <a:ext cx="3107629" cy="291846"/>
        </p:xfrm>
        <a:graphic>
          <a:graphicData uri="http://schemas.openxmlformats.org/drawingml/2006/table">
            <a:tbl>
              <a:tblPr/>
              <a:tblGrid>
                <a:gridCol w="3107629">
                  <a:extLst>
                    <a:ext uri="{9D8B030D-6E8A-4147-A177-3AD203B41FA5}">
                      <a16:colId xmlns:a16="http://schemas.microsoft.com/office/drawing/2014/main" val="174229943"/>
                    </a:ext>
                  </a:extLst>
                </a:gridCol>
              </a:tblGrid>
              <a:tr h="25993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자료</a:t>
                      </a:r>
                      <a:r>
                        <a:rPr lang="en-US" altLang="ko-KR" sz="105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1050" kern="0" spc="-12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OECD,「Social</a:t>
                      </a:r>
                      <a:r>
                        <a:rPr lang="en-US" sz="1050" kern="0" spc="-12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 and Welfare Statistics」(2023.9.1. </a:t>
                      </a:r>
                      <a:r>
                        <a:rPr lang="ko-KR" altLang="en-US" sz="1050" kern="0" spc="-12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기준</a:t>
                      </a:r>
                      <a:r>
                        <a:rPr lang="en-US" altLang="ko-KR" sz="1050" kern="0" spc="-12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)</a:t>
                      </a:r>
                      <a:endParaRPr lang="ko-KR" altLang="en-US" sz="105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한양중고딕"/>
                        <a:cs typeface="Times New Roman" panose="02020603050405020304" pitchFamily="18" charset="0"/>
                      </a:endParaRPr>
                    </a:p>
                  </a:txBody>
                  <a:tcPr marL="64770" marR="64770" marT="17907" marB="1790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3253961"/>
                  </a:ext>
                </a:extLst>
              </a:tr>
            </a:tbl>
          </a:graphicData>
        </a:graphic>
      </p:graphicFrame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313005" y="6360837"/>
            <a:ext cx="41869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9" name="_x440957568" descr="EMB000043cc122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04" y="1400515"/>
            <a:ext cx="3898955" cy="2304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9" name="표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8458611"/>
              </p:ext>
            </p:extLst>
          </p:nvPr>
        </p:nvGraphicFramePr>
        <p:xfrm>
          <a:off x="467544" y="3709218"/>
          <a:ext cx="3672408" cy="291846"/>
        </p:xfrm>
        <a:graphic>
          <a:graphicData uri="http://schemas.openxmlformats.org/drawingml/2006/table">
            <a:tbl>
              <a:tblPr/>
              <a:tblGrid>
                <a:gridCol w="3672408">
                  <a:extLst>
                    <a:ext uri="{9D8B030D-6E8A-4147-A177-3AD203B41FA5}">
                      <a16:colId xmlns:a16="http://schemas.microsoft.com/office/drawing/2014/main" val="2888166420"/>
                    </a:ext>
                  </a:extLst>
                </a:gridCol>
              </a:tblGrid>
              <a:tr h="11430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kern="0" spc="0" dirty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자료</a:t>
                      </a:r>
                      <a:r>
                        <a:rPr lang="en-US" altLang="ko-KR" sz="1050" kern="0" spc="0" dirty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: </a:t>
                      </a:r>
                      <a:r>
                        <a:rPr lang="ko-KR" altLang="en-US" sz="1050" kern="0" spc="-90" dirty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국민건강보험공단</a:t>
                      </a:r>
                      <a:r>
                        <a:rPr lang="en-US" altLang="ko-KR" sz="1050" kern="0" spc="-90" dirty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·</a:t>
                      </a:r>
                      <a:r>
                        <a:rPr lang="ko-KR" altLang="en-US" sz="1050" kern="0" spc="-90" dirty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건강보험심사평가원</a:t>
                      </a:r>
                      <a:r>
                        <a:rPr lang="en-US" altLang="ko-KR" sz="1050" kern="0" spc="-90" dirty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,</a:t>
                      </a:r>
                      <a:r>
                        <a:rPr lang="ko-KR" altLang="en-US" sz="1050" kern="0" spc="-90" dirty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「건강보험통계」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8578578"/>
                  </a:ext>
                </a:extLst>
              </a:tr>
            </a:tbl>
          </a:graphicData>
        </a:graphic>
      </p:graphicFrame>
      <p:pic>
        <p:nvPicPr>
          <p:cNvPr id="25" name="그림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7984" y="838778"/>
            <a:ext cx="4572396" cy="5974598"/>
          </a:xfrm>
          <a:prstGeom prst="rect">
            <a:avLst/>
          </a:prstGeom>
        </p:spPr>
      </p:pic>
      <p:sp>
        <p:nvSpPr>
          <p:cNvPr id="23" name="직사각형 22"/>
          <p:cNvSpPr/>
          <p:nvPr/>
        </p:nvSpPr>
        <p:spPr>
          <a:xfrm>
            <a:off x="4644008" y="6558106"/>
            <a:ext cx="288032" cy="1832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52073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 </a:t>
            </a:r>
            <a:fld id="{0DC7927D-64B7-486F-A18A-AE55E338EA96}" type="slidenum">
              <a:rPr lang="ko-KR" altLang="en-US" smtClean="0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pPr/>
              <a:t>8</a:t>
            </a:fld>
            <a:r>
              <a:rPr lang="ko-KR" altLang="en-US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 </a:t>
            </a:r>
          </a:p>
        </p:txBody>
      </p:sp>
      <p:sp>
        <p:nvSpPr>
          <p:cNvPr id="30" name="AutoShape 4"/>
          <p:cNvSpPr>
            <a:spLocks noChangeArrowheads="1"/>
          </p:cNvSpPr>
          <p:nvPr/>
        </p:nvSpPr>
        <p:spPr bwMode="auto">
          <a:xfrm>
            <a:off x="1012233" y="108003"/>
            <a:ext cx="5105103" cy="510995"/>
          </a:xfrm>
          <a:prstGeom prst="roundRect">
            <a:avLst>
              <a:gd name="adj" fmla="val 0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anchor="ctr"/>
          <a:lstStyle>
            <a:lvl1pPr marL="952500" indent="-9525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just" latinLnBrk="0"/>
            <a:r>
              <a:rPr lang="en-US" altLang="ko-KR" sz="24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  </a:t>
            </a:r>
            <a:r>
              <a:rPr lang="ko-KR" altLang="en-US" sz="2400">
                <a:latin typeface="HY헤드라인M" panose="02030600000101010101" pitchFamily="18" charset="-127"/>
                <a:ea typeface="HY헤드라인M" panose="02030600000101010101" pitchFamily="18" charset="-127"/>
              </a:rPr>
              <a:t>환경변화</a:t>
            </a:r>
            <a:r>
              <a:rPr lang="en-US" altLang="ko-KR" sz="24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: </a:t>
            </a:r>
            <a:r>
              <a:rPr lang="ko-KR" altLang="en-US">
                <a:latin typeface="HY헤드라인M" panose="02030600000101010101" pitchFamily="18" charset="-127"/>
                <a:ea typeface="HY헤드라인M" panose="02030600000101010101" pitchFamily="18" charset="-127"/>
              </a:rPr>
              <a:t>지역환경 변화 </a:t>
            </a:r>
            <a:r>
              <a:rPr lang="en-US" altLang="ko-KR">
                <a:latin typeface="HY헤드라인M" panose="02030600000101010101" pitchFamily="18" charset="-127"/>
                <a:ea typeface="HY헤드라인M" panose="02030600000101010101" pitchFamily="18" charset="-127"/>
              </a:rPr>
              <a:t>– </a:t>
            </a:r>
            <a:r>
              <a:rPr lang="ko-KR" altLang="en-US">
                <a:latin typeface="HY헤드라인M" panose="02030600000101010101" pitchFamily="18" charset="-127"/>
                <a:ea typeface="HY헤드라인M" panose="02030600000101010101" pitchFamily="18" charset="-127"/>
              </a:rPr>
              <a:t>지역소멸 위험</a:t>
            </a:r>
            <a:endParaRPr lang="ko-KR" altLang="en-US" sz="2000" b="1" dirty="0">
              <a:latin typeface="+mj-ea"/>
              <a:ea typeface="+mj-ea"/>
              <a:sym typeface="Wingdings 2" panose="05020102010507070707" pitchFamily="18" charset="2"/>
            </a:endParaRPr>
          </a:p>
        </p:txBody>
      </p:sp>
      <p:pic>
        <p:nvPicPr>
          <p:cNvPr id="31" name="그림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984" y="539496"/>
            <a:ext cx="4536504" cy="6260234"/>
          </a:xfrm>
          <a:prstGeom prst="rect">
            <a:avLst/>
          </a:prstGeom>
        </p:spPr>
      </p:pic>
      <p:pic>
        <p:nvPicPr>
          <p:cNvPr id="32" name="그림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168" y="1289305"/>
            <a:ext cx="4370832" cy="3175358"/>
          </a:xfrm>
          <a:prstGeom prst="rect">
            <a:avLst/>
          </a:prstGeom>
        </p:spPr>
      </p:pic>
      <p:sp>
        <p:nvSpPr>
          <p:cNvPr id="33" name="직사각형 10">
            <a:extLst>
              <a:ext uri="{FF2B5EF4-FFF2-40B4-BE49-F238E27FC236}">
                <a16:creationId xmlns:a16="http://schemas.microsoft.com/office/drawing/2014/main" id="{D764F425-1937-477F-B770-59D915B64C47}"/>
              </a:ext>
            </a:extLst>
          </p:cNvPr>
          <p:cNvSpPr/>
          <p:nvPr/>
        </p:nvSpPr>
        <p:spPr>
          <a:xfrm>
            <a:off x="201168" y="4475532"/>
            <a:ext cx="4297680" cy="1977804"/>
          </a:xfrm>
          <a:prstGeom prst="rect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85725" indent="-85725" eaLnBrk="1" latinLnBrk="1" hangingPunct="1">
              <a:buFontTx/>
              <a:buChar char="-"/>
              <a:defRPr/>
            </a:pPr>
            <a:r>
              <a:rPr lang="en-US" altLang="ko-KR" sz="1400" dirty="0">
                <a:solidFill>
                  <a:schemeClr val="tx1"/>
                </a:solidFill>
              </a:rPr>
              <a:t>2022</a:t>
            </a:r>
            <a:r>
              <a:rPr lang="ko-KR" altLang="en-US" sz="1400" dirty="0">
                <a:solidFill>
                  <a:schemeClr val="tx1"/>
                </a:solidFill>
              </a:rPr>
              <a:t>년 </a:t>
            </a:r>
            <a:r>
              <a:rPr lang="en-US" altLang="ko-KR" sz="1400" dirty="0">
                <a:solidFill>
                  <a:schemeClr val="tx1"/>
                </a:solidFill>
              </a:rPr>
              <a:t>3</a:t>
            </a:r>
            <a:r>
              <a:rPr lang="ko-KR" altLang="en-US" sz="1400" dirty="0">
                <a:solidFill>
                  <a:schemeClr val="tx1"/>
                </a:solidFill>
              </a:rPr>
              <a:t>월 기준 소멸위험지역은 </a:t>
            </a:r>
            <a:r>
              <a:rPr lang="en-US" altLang="ko-KR" sz="1400" dirty="0">
                <a:solidFill>
                  <a:schemeClr val="tx1"/>
                </a:solidFill>
              </a:rPr>
              <a:t>113</a:t>
            </a:r>
            <a:r>
              <a:rPr lang="ko-KR" altLang="en-US" sz="1400" dirty="0" err="1">
                <a:solidFill>
                  <a:schemeClr val="tx1"/>
                </a:solidFill>
              </a:rPr>
              <a:t>곳로</a:t>
            </a:r>
            <a:r>
              <a:rPr lang="ko-KR" altLang="en-US" sz="1400" dirty="0">
                <a:solidFill>
                  <a:schemeClr val="tx1"/>
                </a:solidFill>
              </a:rPr>
              <a:t> 전국 </a:t>
            </a:r>
            <a:r>
              <a:rPr lang="en-US" altLang="ko-KR" sz="1400" dirty="0">
                <a:solidFill>
                  <a:schemeClr val="tx1"/>
                </a:solidFill>
              </a:rPr>
              <a:t>228</a:t>
            </a:r>
            <a:r>
              <a:rPr lang="ko-KR" altLang="en-US" sz="1400" dirty="0">
                <a:solidFill>
                  <a:schemeClr val="tx1"/>
                </a:solidFill>
              </a:rPr>
              <a:t>개 </a:t>
            </a:r>
            <a:r>
              <a:rPr lang="ko-KR" altLang="en-US" sz="1400" dirty="0" err="1">
                <a:solidFill>
                  <a:schemeClr val="tx1"/>
                </a:solidFill>
              </a:rPr>
              <a:t>시군구의</a:t>
            </a:r>
            <a:r>
              <a:rPr lang="ko-KR" altLang="en-US" sz="1400" dirty="0">
                <a:solidFill>
                  <a:schemeClr val="tx1"/>
                </a:solidFill>
              </a:rPr>
              <a:t> 약 절반</a:t>
            </a:r>
            <a:r>
              <a:rPr lang="en-US" altLang="ko-KR" sz="1400" dirty="0">
                <a:solidFill>
                  <a:schemeClr val="tx1"/>
                </a:solidFill>
              </a:rPr>
              <a:t>(49.6%) </a:t>
            </a:r>
            <a:r>
              <a:rPr lang="ko-KR" altLang="en-US" sz="1400" dirty="0">
                <a:solidFill>
                  <a:schemeClr val="tx1"/>
                </a:solidFill>
              </a:rPr>
              <a:t>수준</a:t>
            </a:r>
            <a:endParaRPr lang="en-US" altLang="ko-KR" sz="1400" dirty="0">
              <a:solidFill>
                <a:schemeClr val="tx1"/>
              </a:solidFill>
            </a:endParaRPr>
          </a:p>
          <a:p>
            <a:pPr marL="85725" indent="-85725" eaLnBrk="1" latinLnBrk="1" hangingPunct="1">
              <a:buFontTx/>
              <a:buChar char="-"/>
              <a:defRPr/>
            </a:pPr>
            <a:r>
              <a:rPr lang="ko-KR" altLang="en-US" sz="1400" dirty="0">
                <a:solidFill>
                  <a:schemeClr val="tx1"/>
                </a:solidFill>
              </a:rPr>
              <a:t>대부분의 군 지역은 이미 소멸위험단계에 진입했으며 최근에는 ‘소멸고위험지역’</a:t>
            </a:r>
            <a:r>
              <a:rPr lang="en-US" altLang="ko-KR" sz="1400" dirty="0">
                <a:solidFill>
                  <a:schemeClr val="tx1"/>
                </a:solidFill>
              </a:rPr>
              <a:t>(</a:t>
            </a:r>
            <a:r>
              <a:rPr lang="ko-KR" altLang="en-US" sz="1400" dirty="0">
                <a:solidFill>
                  <a:schemeClr val="tx1"/>
                </a:solidFill>
              </a:rPr>
              <a:t>그림의 붉은 지역</a:t>
            </a:r>
            <a:r>
              <a:rPr lang="en-US" altLang="ko-KR" sz="1400" dirty="0">
                <a:solidFill>
                  <a:schemeClr val="tx1"/>
                </a:solidFill>
              </a:rPr>
              <a:t>)</a:t>
            </a:r>
            <a:r>
              <a:rPr lang="ko-KR" altLang="en-US" sz="1400" dirty="0">
                <a:solidFill>
                  <a:schemeClr val="tx1"/>
                </a:solidFill>
              </a:rPr>
              <a:t>이 </a:t>
            </a:r>
            <a:r>
              <a:rPr lang="en-US" altLang="ko-KR" sz="1400" dirty="0">
                <a:solidFill>
                  <a:schemeClr val="tx1"/>
                </a:solidFill>
              </a:rPr>
              <a:t>45</a:t>
            </a:r>
            <a:r>
              <a:rPr lang="ko-KR" altLang="en-US" sz="1400" dirty="0">
                <a:solidFill>
                  <a:schemeClr val="tx1"/>
                </a:solidFill>
              </a:rPr>
              <a:t>곳으로 </a:t>
            </a:r>
            <a:r>
              <a:rPr lang="en-US" altLang="ko-KR" sz="1400" dirty="0">
                <a:solidFill>
                  <a:schemeClr val="tx1"/>
                </a:solidFill>
              </a:rPr>
              <a:t>2020</a:t>
            </a:r>
            <a:r>
              <a:rPr lang="ko-KR" altLang="en-US" sz="1400" dirty="0">
                <a:solidFill>
                  <a:schemeClr val="tx1"/>
                </a:solidFill>
              </a:rPr>
              <a:t>년 대비 무려 </a:t>
            </a:r>
            <a:r>
              <a:rPr lang="en-US" altLang="ko-KR" sz="1400" dirty="0">
                <a:solidFill>
                  <a:schemeClr val="tx1"/>
                </a:solidFill>
              </a:rPr>
              <a:t>23</a:t>
            </a:r>
            <a:r>
              <a:rPr lang="ko-KR" altLang="en-US" sz="1400" dirty="0">
                <a:solidFill>
                  <a:schemeClr val="tx1"/>
                </a:solidFill>
              </a:rPr>
              <a:t>곳이나 증가했다</a:t>
            </a:r>
            <a:r>
              <a:rPr lang="en-US" altLang="ko-KR" sz="1400" dirty="0">
                <a:solidFill>
                  <a:schemeClr val="tx1"/>
                </a:solidFill>
              </a:rPr>
              <a:t>. </a:t>
            </a:r>
          </a:p>
          <a:p>
            <a:pPr marL="85725" indent="-85725" eaLnBrk="1" latinLnBrk="1" hangingPunct="1">
              <a:buFontTx/>
              <a:buChar char="-"/>
              <a:defRPr/>
            </a:pPr>
            <a:r>
              <a:rPr lang="ko-KR" altLang="en-US" sz="1400" dirty="0">
                <a:solidFill>
                  <a:schemeClr val="tx1"/>
                </a:solidFill>
              </a:rPr>
              <a:t>신규소멸위험지역들은 쇠퇴 지역</a:t>
            </a:r>
            <a:r>
              <a:rPr lang="en-US" altLang="ko-KR" sz="1400" dirty="0">
                <a:solidFill>
                  <a:schemeClr val="tx1"/>
                </a:solidFill>
              </a:rPr>
              <a:t>(</a:t>
            </a:r>
            <a:r>
              <a:rPr lang="ko-KR" altLang="en-US" sz="1400" dirty="0">
                <a:solidFill>
                  <a:schemeClr val="tx1"/>
                </a:solidFill>
              </a:rPr>
              <a:t>통영시</a:t>
            </a:r>
            <a:r>
              <a:rPr lang="en-US" altLang="ko-KR" sz="1400" dirty="0">
                <a:solidFill>
                  <a:schemeClr val="tx1"/>
                </a:solidFill>
              </a:rPr>
              <a:t>, </a:t>
            </a:r>
            <a:r>
              <a:rPr lang="ko-KR" altLang="en-US" sz="1400" dirty="0">
                <a:solidFill>
                  <a:schemeClr val="tx1"/>
                </a:solidFill>
              </a:rPr>
              <a:t>군산시 등</a:t>
            </a:r>
            <a:r>
              <a:rPr lang="en-US" altLang="ko-KR" sz="1400" dirty="0">
                <a:solidFill>
                  <a:schemeClr val="tx1"/>
                </a:solidFill>
              </a:rPr>
              <a:t>)</a:t>
            </a:r>
            <a:r>
              <a:rPr lang="ko-KR" altLang="en-US" sz="1400" dirty="0">
                <a:solidFill>
                  <a:schemeClr val="tx1"/>
                </a:solidFill>
              </a:rPr>
              <a:t>과 수도권 외곽</a:t>
            </a:r>
            <a:r>
              <a:rPr lang="en-US" altLang="ko-KR" sz="1400" dirty="0">
                <a:solidFill>
                  <a:schemeClr val="tx1"/>
                </a:solidFill>
              </a:rPr>
              <a:t>(</a:t>
            </a:r>
            <a:r>
              <a:rPr lang="ko-KR" altLang="en-US" sz="1400" dirty="0">
                <a:solidFill>
                  <a:schemeClr val="tx1"/>
                </a:solidFill>
              </a:rPr>
              <a:t>경기도 포천시</a:t>
            </a:r>
            <a:r>
              <a:rPr lang="en-US" altLang="ko-KR" sz="1400" dirty="0">
                <a:solidFill>
                  <a:schemeClr val="tx1"/>
                </a:solidFill>
              </a:rPr>
              <a:t>, </a:t>
            </a:r>
            <a:r>
              <a:rPr lang="ko-KR" altLang="en-US" sz="1400" dirty="0">
                <a:solidFill>
                  <a:schemeClr val="tx1"/>
                </a:solidFill>
              </a:rPr>
              <a:t>동두천시</a:t>
            </a:r>
            <a:r>
              <a:rPr lang="en-US" altLang="ko-KR" sz="1400" dirty="0">
                <a:solidFill>
                  <a:schemeClr val="tx1"/>
                </a:solidFill>
              </a:rPr>
              <a:t>)</a:t>
            </a:r>
            <a:r>
              <a:rPr lang="ko-KR" altLang="en-US" sz="1400" dirty="0">
                <a:solidFill>
                  <a:schemeClr val="tx1"/>
                </a:solidFill>
              </a:rPr>
              <a:t>으로까지 확산되고 있다</a:t>
            </a:r>
            <a:r>
              <a:rPr lang="en-US" altLang="ko-KR" sz="1400" dirty="0">
                <a:solidFill>
                  <a:schemeClr val="tx1"/>
                </a:solidFill>
              </a:rPr>
              <a:t>. </a:t>
            </a:r>
            <a:r>
              <a:rPr lang="ko-KR" altLang="en-US" sz="1400" dirty="0" err="1">
                <a:solidFill>
                  <a:schemeClr val="tx1"/>
                </a:solidFill>
              </a:rPr>
              <a:t>지방소멸</a:t>
            </a:r>
            <a:r>
              <a:rPr lang="ko-KR" altLang="en-US" sz="1400" dirty="0">
                <a:solidFill>
                  <a:schemeClr val="tx1"/>
                </a:solidFill>
              </a:rPr>
              <a:t> 위험이 양적인 확산 단계를 넘어 질적인 심화 단계로 진입하고 있는 양상</a:t>
            </a:r>
          </a:p>
        </p:txBody>
      </p:sp>
      <p:sp>
        <p:nvSpPr>
          <p:cNvPr id="34" name="직사각형 33"/>
          <p:cNvSpPr/>
          <p:nvPr/>
        </p:nvSpPr>
        <p:spPr>
          <a:xfrm>
            <a:off x="201168" y="904966"/>
            <a:ext cx="4082801" cy="412421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wrap="square">
            <a:spAutoFit/>
          </a:bodyPr>
          <a:lstStyle/>
          <a:p>
            <a:pPr marL="604520" indent="-270510" algn="just" latinLnBrk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1600" kern="0" spc="-3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지역 </a:t>
            </a:r>
            <a:r>
              <a:rPr lang="ko-KR" altLang="en-US" sz="1600" kern="0" spc="-30" dirty="0" err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소멸위험</a:t>
            </a:r>
            <a:r>
              <a:rPr lang="ko-KR" altLang="en-US" sz="1600" kern="0" spc="-3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lang="ko-KR" altLang="en-US" sz="1600" kern="0" spc="-30" dirty="0" err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기초지자체</a:t>
            </a:r>
            <a:r>
              <a:rPr lang="ko-KR" altLang="en-US" sz="1600" kern="0" spc="-3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맵</a:t>
            </a:r>
            <a:r>
              <a:rPr lang="en-US" altLang="ko-KR" sz="1400" kern="0" spc="-3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(</a:t>
            </a:r>
            <a:r>
              <a:rPr lang="ko-KR" altLang="en-US" sz="1400" kern="0" spc="-30" dirty="0" err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시군구기준</a:t>
            </a:r>
            <a:r>
              <a:rPr lang="en-US" altLang="ko-KR" sz="1400" kern="0" spc="-3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)</a:t>
            </a:r>
            <a:endParaRPr lang="ko-KR" altLang="en-US" sz="900" kern="0" spc="0" dirty="0">
              <a:solidFill>
                <a:schemeClr val="bg1"/>
              </a:solidFill>
              <a:effectLst/>
              <a:latin typeface="바탕" panose="02030600000101010101" pitchFamily="18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8195094" y="0"/>
            <a:ext cx="948906" cy="7246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233B5AA-F336-4653-8DE1-269678CA9930}"/>
              </a:ext>
            </a:extLst>
          </p:cNvPr>
          <p:cNvSpPr txBox="1"/>
          <p:nvPr/>
        </p:nvSpPr>
        <p:spPr>
          <a:xfrm>
            <a:off x="348119" y="132265"/>
            <a:ext cx="545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spc="-150" dirty="0">
                <a:solidFill>
                  <a:schemeClr val="bg1"/>
                </a:solidFill>
                <a:latin typeface="Arial Black" panose="020B0A04020102020204" pitchFamily="34" charset="0"/>
                <a:ea typeface="나눔스퀘어라운드 Bold" panose="020B0600000101010101" pitchFamily="50" charset="-127"/>
              </a:rPr>
              <a:t>Ⅰ</a:t>
            </a:r>
            <a:endParaRPr lang="ko-KR" altLang="en-US" sz="2800" b="1" spc="-150" dirty="0">
              <a:solidFill>
                <a:schemeClr val="bg1"/>
              </a:solidFill>
              <a:latin typeface="Arial Black" panose="020B0A04020102020204" pitchFamily="34" charset="0"/>
              <a:ea typeface="나눔스퀘어라운드 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30510989"/>
      </p:ext>
    </p:extLst>
  </p:cSld>
  <p:clrMapOvr>
    <a:masterClrMapping/>
  </p:clrMapOvr>
</p:sld>
</file>

<file path=ppt/theme/theme1.xml><?xml version="1.0" encoding="utf-8"?>
<a:theme xmlns:a="http://schemas.openxmlformats.org/drawingml/2006/main" name="한컴오피스">
  <a:themeElements>
    <a:clrScheme name="한컴오피스">
      <a:dk1>
        <a:sysClr val="windowText" lastClr="000000"/>
      </a:dk1>
      <a:lt1>
        <a:sysClr val="window" lastClr="FFFFFF"/>
      </a:lt1>
      <a:dk2>
        <a:srgbClr val="1C3D62"/>
      </a:dk2>
      <a:lt2>
        <a:srgbClr val="E3DCC1"/>
      </a:lt2>
      <a:accent1>
        <a:srgbClr val="315F97"/>
      </a:accent1>
      <a:accent2>
        <a:srgbClr val="C75252"/>
      </a:accent2>
      <a:accent3>
        <a:srgbClr val="E9AE2B"/>
      </a:accent3>
      <a:accent4>
        <a:srgbClr val="699B37"/>
      </a:accent4>
      <a:accent5>
        <a:srgbClr val="358791"/>
      </a:accent5>
      <a:accent6>
        <a:srgbClr val="CA56A7"/>
      </a:accent6>
      <a:hlink>
        <a:srgbClr val="0000FF"/>
      </a:hlink>
      <a:folHlink>
        <a:srgbClr val="800080"/>
      </a:folHlink>
    </a:clrScheme>
    <a:fontScheme name="한컴오피스">
      <a:majorFont>
        <a:latin typeface="함초롬돋움"/>
        <a:ea typeface=""/>
        <a:cs typeface="Times New Roman"/>
        <a:font script="Jpan" typeface="MS PGothic"/>
        <a:font script="Hang" typeface="함초롬돋움"/>
        <a:font script="Hans" typeface="SimSun"/>
        <a:font script="Hant" typeface="PMingLiU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함초롬돋움"/>
        <a:ea typeface=""/>
        <a:cs typeface="Times New Roman"/>
        <a:font script="Jpan" typeface="MS PGothic"/>
        <a:font script="Hang" typeface="함초롬돋움"/>
        <a:font script="Hans" typeface="SimSun"/>
        <a:font script="Hant" typeface="PMingLiU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한컴오피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지역소기업 자영업자 혁신을 통한 노동시장의 격차 극복 202201" id="{FC111901-5D4A-4150-9A46-6A7DD56D2DE5}" vid="{F798577D-7084-4F32-9E76-5EBBFA8527A4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PMingLiU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PMingLiU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PMingLiU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PMingLiU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지역소기업자영업자혁신을통한노동시장의격차극복220107</Template>
  <TotalTime>2519</TotalTime>
  <Words>11913</Words>
  <Application>Microsoft Office PowerPoint</Application>
  <PresentationFormat>화면 슬라이드 쇼(4:3)</PresentationFormat>
  <Paragraphs>1889</Paragraphs>
  <Slides>59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30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59</vt:i4>
      </vt:variant>
    </vt:vector>
  </HeadingPairs>
  <TitlesOfParts>
    <vt:vector size="90" baseType="lpstr">
      <vt:lpstr>HY견고딕</vt:lpstr>
      <vt:lpstr>HY견명조</vt:lpstr>
      <vt:lpstr>HY헤드라인M</vt:lpstr>
      <vt:lpstr>KoPub돋움체 Bold</vt:lpstr>
      <vt:lpstr>PMingLiU</vt:lpstr>
      <vt:lpstr>Roboto</vt:lpstr>
      <vt:lpstr>SimSun</vt:lpstr>
      <vt:lpstr>경기천년제목 Bold</vt:lpstr>
      <vt:lpstr>굴림</vt:lpstr>
      <vt:lpstr>굴림체</vt:lpstr>
      <vt:lpstr>나눔고딕</vt:lpstr>
      <vt:lpstr>나눔스퀘어라운드 Bold</vt:lpstr>
      <vt:lpstr>나눔스퀘어라운드 ExtraBold</vt:lpstr>
      <vt:lpstr>돋움</vt:lpstr>
      <vt:lpstr>맑은 고딕</vt:lpstr>
      <vt:lpstr>바탕</vt:lpstr>
      <vt:lpstr>바탕체</vt:lpstr>
      <vt:lpstr>-윤고딕330</vt:lpstr>
      <vt:lpstr>한양신명조</vt:lpstr>
      <vt:lpstr>한양중고딕</vt:lpstr>
      <vt:lpstr>한컴바탕</vt:lpstr>
      <vt:lpstr>함초롬돋움</vt:lpstr>
      <vt:lpstr>함초롬바탕</vt:lpstr>
      <vt:lpstr>Arial</vt:lpstr>
      <vt:lpstr>Arial Black</vt:lpstr>
      <vt:lpstr>Marlett</vt:lpstr>
      <vt:lpstr>Times New Roman</vt:lpstr>
      <vt:lpstr>Verdana</vt:lpstr>
      <vt:lpstr>Wingdings</vt:lpstr>
      <vt:lpstr>Wingdings 2</vt:lpstr>
      <vt:lpstr>한컴오피스</vt:lpstr>
      <vt:lpstr>PowerPoint 프레젠테이션</vt:lpstr>
      <vt:lpstr>PowerPoint 프레젠테이션</vt:lpstr>
      <vt:lpstr>환경변화 - 저성장시대로</vt:lpstr>
      <vt:lpstr>환경변화 - 저성장시대로</vt:lpstr>
      <vt:lpstr>환경변화 - 저성장시대로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 공동체 기반을 둔 지역사업</vt:lpstr>
      <vt:lpstr> 공동체와 네트워크를 통한 지역사업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KIET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Admin</dc:creator>
  <cp:lastModifiedBy>knou-user</cp:lastModifiedBy>
  <cp:revision>133</cp:revision>
  <cp:lastPrinted>2022-04-15T08:30:13Z</cp:lastPrinted>
  <dcterms:created xsi:type="dcterms:W3CDTF">2022-01-04T06:47:54Z</dcterms:created>
  <dcterms:modified xsi:type="dcterms:W3CDTF">2024-04-25T07:00:55Z</dcterms:modified>
  <cp:version>0906.0100.01</cp:version>
</cp:coreProperties>
</file>