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4"/>
  </p:sldMasterIdLst>
  <p:notesMasterIdLst>
    <p:notesMasterId r:id="rId42"/>
  </p:notesMasterIdLst>
  <p:sldIdLst>
    <p:sldId id="316" r:id="rId5"/>
    <p:sldId id="274" r:id="rId6"/>
    <p:sldId id="276" r:id="rId7"/>
    <p:sldId id="278" r:id="rId8"/>
    <p:sldId id="279" r:id="rId9"/>
    <p:sldId id="280" r:id="rId10"/>
    <p:sldId id="281" r:id="rId11"/>
    <p:sldId id="282" r:id="rId12"/>
    <p:sldId id="283" r:id="rId13"/>
    <p:sldId id="289" r:id="rId14"/>
    <p:sldId id="294" r:id="rId15"/>
    <p:sldId id="295" r:id="rId16"/>
    <p:sldId id="296" r:id="rId17"/>
    <p:sldId id="297" r:id="rId18"/>
    <p:sldId id="290" r:id="rId19"/>
    <p:sldId id="298" r:id="rId20"/>
    <p:sldId id="301" r:id="rId21"/>
    <p:sldId id="299" r:id="rId22"/>
    <p:sldId id="300" r:id="rId23"/>
    <p:sldId id="291" r:id="rId24"/>
    <p:sldId id="303" r:id="rId25"/>
    <p:sldId id="318" r:id="rId26"/>
    <p:sldId id="304" r:id="rId27"/>
    <p:sldId id="305" r:id="rId28"/>
    <p:sldId id="292" r:id="rId29"/>
    <p:sldId id="306" r:id="rId30"/>
    <p:sldId id="319" r:id="rId31"/>
    <p:sldId id="320" r:id="rId32"/>
    <p:sldId id="308" r:id="rId33"/>
    <p:sldId id="309" r:id="rId34"/>
    <p:sldId id="310" r:id="rId35"/>
    <p:sldId id="311" r:id="rId36"/>
    <p:sldId id="312" r:id="rId37"/>
    <p:sldId id="314" r:id="rId38"/>
    <p:sldId id="313" r:id="rId39"/>
    <p:sldId id="315" r:id="rId40"/>
    <p:sldId id="317" r:id="rId41"/>
  </p:sldIdLst>
  <p:sldSz cx="12192000" cy="6858000"/>
  <p:notesSz cx="6858000" cy="9144000"/>
  <p:defaultTextStyle>
    <a:defPPr lvl="0">
      <a:defRPr lang="ko-KR"/>
    </a:defPPr>
    <a:lvl1pPr marL="0" lv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lvl="1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lvl="2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lvl="3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lvl="4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lvl="5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lvl="6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lvl="7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lvl="8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0651C3A-4460-11DB-9652-00E08161165F}"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25E5076-3810-47DD-B79F-674D7AD40C01}" styleName="어두운 스타일 1 - 강조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700" autoAdjust="0"/>
  </p:normalViewPr>
  <p:slideViewPr>
    <p:cSldViewPr>
      <p:cViewPr varScale="1">
        <p:scale>
          <a:sx n="108" d="100"/>
          <a:sy n="108" d="100"/>
        </p:scale>
        <p:origin x="678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fld id="{584BC1AC-F54D-499C-AFCA-FE8BAC017644}" type="datetimeFigureOut">
              <a:rPr lang="ko-KR" altLang="en-US" smtClean="0"/>
              <a:pPr/>
              <a:t>2024-06-20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fld id="{76F658EB-B772-4FDA-B9B4-9B39CE460C51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805866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나눔바른고딕" panose="020B0603020101020101" pitchFamily="50" charset="-127"/>
        <a:ea typeface="나눔바른고딕" panose="020B0603020101020101" pitchFamily="50" charset="-127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나눔바른고딕" panose="020B0603020101020101" pitchFamily="50" charset="-127"/>
        <a:ea typeface="나눔바른고딕" panose="020B0603020101020101" pitchFamily="50" charset="-127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나눔바른고딕" panose="020B0603020101020101" pitchFamily="50" charset="-127"/>
        <a:ea typeface="나눔바른고딕" panose="020B0603020101020101" pitchFamily="50" charset="-127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나눔바른고딕" panose="020B0603020101020101" pitchFamily="50" charset="-127"/>
        <a:ea typeface="나눔바른고딕" panose="020B0603020101020101" pitchFamily="50" charset="-127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나눔바른고딕" panose="020B0603020101020101" pitchFamily="50" charset="-127"/>
        <a:ea typeface="나눔바른고딕" panose="020B0603020101020101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7DA206A8-5F75-400B-9B61-039490ACEF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B1A6B-082B-4EA9-9145-0828C9D6CBAE}" type="datetime1">
              <a:rPr lang="ko-KR" altLang="en-US" smtClean="0"/>
              <a:t>2024-06-20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7DE1C8C5-A7FB-4454-8DD7-134BD3671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DCC288DC-AB69-49FD-8270-2E4BB2972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3C0AF-C409-4F15-A958-13904AD11486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그림 개체 틀 6">
            <a:extLst>
              <a:ext uri="{FF2B5EF4-FFF2-40B4-BE49-F238E27FC236}">
                <a16:creationId xmlns:a16="http://schemas.microsoft.com/office/drawing/2014/main" id="{56ED70C9-2559-4C3C-9D14-3D793EC1F4F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6096000" cy="6858000"/>
          </a:xfrm>
          <a:solidFill>
            <a:schemeClr val="bg1">
              <a:lumMod val="95000"/>
            </a:schemeClr>
          </a:solidFill>
          <a:ln>
            <a:noFill/>
          </a:ln>
        </p:spPr>
        <p:txBody>
          <a:bodyPr>
            <a:normAutofit/>
          </a:bodyPr>
          <a:lstStyle>
            <a:lvl1pPr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44587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7DA206A8-5F75-400B-9B61-039490ACEF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B1A6B-082B-4EA9-9145-0828C9D6CBAE}" type="datetime1">
              <a:rPr lang="ko-KR" altLang="en-US" smtClean="0"/>
              <a:t>2024-06-20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7DE1C8C5-A7FB-4454-8DD7-134BD3671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DCC288DC-AB69-49FD-8270-2E4BB2972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3C0AF-C409-4F15-A958-13904AD11486}" type="slidenum">
              <a:rPr lang="ko-KR" altLang="en-US" smtClean="0"/>
              <a:t>‹#›</a:t>
            </a:fld>
            <a:endParaRPr lang="ko-KR" altLang="en-US" dirty="0"/>
          </a:p>
        </p:txBody>
      </p:sp>
      <p:sp>
        <p:nvSpPr>
          <p:cNvPr id="7" name="그림 개체 틀 6">
            <a:extLst>
              <a:ext uri="{FF2B5EF4-FFF2-40B4-BE49-F238E27FC236}">
                <a16:creationId xmlns:a16="http://schemas.microsoft.com/office/drawing/2014/main" id="{56ED70C9-2559-4C3C-9D14-3D793EC1F4F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"/>
            <a:ext cx="12192000" cy="3429000"/>
          </a:xfrm>
          <a:solidFill>
            <a:schemeClr val="bg1">
              <a:lumMod val="95000"/>
            </a:schemeClr>
          </a:solidFill>
          <a:ln>
            <a:noFill/>
          </a:ln>
        </p:spPr>
        <p:txBody>
          <a:bodyPr>
            <a:normAutofit/>
          </a:bodyPr>
          <a:lstStyle>
            <a:lvl1pPr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38650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EA1508A4-7334-4FE6-8A4A-78AAE6553E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B1A6B-082B-4EA9-9145-0828C9D6CBAE}" type="datetime1">
              <a:rPr lang="ko-KR" altLang="en-US" smtClean="0"/>
              <a:t>2024-06-20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02BEFE5D-D6E5-4C46-AADF-62D323839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23872E3E-7B4B-4995-8CE7-6F6C99DD60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3C0AF-C409-4F15-A958-13904AD11486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그림 개체 틀 5">
            <a:extLst>
              <a:ext uri="{FF2B5EF4-FFF2-40B4-BE49-F238E27FC236}">
                <a16:creationId xmlns:a16="http://schemas.microsoft.com/office/drawing/2014/main" id="{7C5C0846-1D81-4CCA-8FFE-4FFB3F57202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3425" y="768350"/>
            <a:ext cx="2543175" cy="2403475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9" name="그림 개체 틀 5">
            <a:extLst>
              <a:ext uri="{FF2B5EF4-FFF2-40B4-BE49-F238E27FC236}">
                <a16:creationId xmlns:a16="http://schemas.microsoft.com/office/drawing/2014/main" id="{11CAA7EE-1968-4F33-BD8D-64970D2AB8A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705224" y="768350"/>
            <a:ext cx="2543175" cy="2403475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10" name="그림 개체 틀 5">
            <a:extLst>
              <a:ext uri="{FF2B5EF4-FFF2-40B4-BE49-F238E27FC236}">
                <a16:creationId xmlns:a16="http://schemas.microsoft.com/office/drawing/2014/main" id="{1F539B6E-7725-4D83-A1AC-AD321B902C4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677023" y="768349"/>
            <a:ext cx="2543175" cy="2403475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11" name="그림 개체 틀 5">
            <a:extLst>
              <a:ext uri="{FF2B5EF4-FFF2-40B4-BE49-F238E27FC236}">
                <a16:creationId xmlns:a16="http://schemas.microsoft.com/office/drawing/2014/main" id="{B05366F8-D6D9-49B4-BA5B-5C596A3055C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33425" y="3387725"/>
            <a:ext cx="2543175" cy="2403475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12" name="그림 개체 틀 5">
            <a:extLst>
              <a:ext uri="{FF2B5EF4-FFF2-40B4-BE49-F238E27FC236}">
                <a16:creationId xmlns:a16="http://schemas.microsoft.com/office/drawing/2014/main" id="{E3ED555B-D6AF-4D99-A5A4-F56A1F3BFE9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705224" y="3387725"/>
            <a:ext cx="2543175" cy="2403475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13" name="그림 개체 틀 5">
            <a:extLst>
              <a:ext uri="{FF2B5EF4-FFF2-40B4-BE49-F238E27FC236}">
                <a16:creationId xmlns:a16="http://schemas.microsoft.com/office/drawing/2014/main" id="{7685E118-A004-4C58-93F5-1307143489E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705599" y="3387725"/>
            <a:ext cx="2543175" cy="2403475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235264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EA1508A4-7334-4FE6-8A4A-78AAE6553E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B1A6B-082B-4EA9-9145-0828C9D6CBAE}" type="datetime1">
              <a:rPr lang="ko-KR" altLang="en-US" smtClean="0"/>
              <a:t>2024-06-20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02BEFE5D-D6E5-4C46-AADF-62D323839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23872E3E-7B4B-4995-8CE7-6F6C99DD60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3C0AF-C409-4F15-A958-13904AD11486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미디어 개체 틀 6">
            <a:extLst>
              <a:ext uri="{FF2B5EF4-FFF2-40B4-BE49-F238E27FC236}">
                <a16:creationId xmlns:a16="http://schemas.microsoft.com/office/drawing/2014/main" id="{27539A00-AAB4-419B-940A-59572057A887}"/>
              </a:ext>
            </a:extLst>
          </p:cNvPr>
          <p:cNvSpPr>
            <a:spLocks noGrp="1"/>
          </p:cNvSpPr>
          <p:nvPr>
            <p:ph type="media" sz="quarter" idx="13"/>
          </p:nvPr>
        </p:nvSpPr>
        <p:spPr>
          <a:xfrm>
            <a:off x="1021514" y="907290"/>
            <a:ext cx="7808913" cy="4794250"/>
          </a:xfrm>
          <a:solidFill>
            <a:schemeClr val="bg2">
              <a:lumMod val="75000"/>
            </a:schemeClr>
          </a:solidFill>
        </p:spPr>
        <p:txBody>
          <a:bodyPr>
            <a:normAutofit/>
          </a:bodyPr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80345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9FEFF84-091B-4492-971D-B69C46EFE7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172FD6E8-AF73-4417-B7EC-5E3AA81998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BC2417C-13F0-4A2B-8DA3-8941329EDC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8CE94-B90D-4FD3-A531-809D9F47C608}" type="datetimeFigureOut">
              <a:rPr lang="ko-KR" altLang="en-US" smtClean="0"/>
              <a:t>2024-06-20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B266FCB-E755-4929-B797-F78A18FC7C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D355CE3-E17A-4F09-9579-4EF5939711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47837-5CF6-4781-B0DA-B323515A67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1364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1A017-E60B-4022-B6A3-C21B5C8AF2B8}" type="datetimeFigureOut">
              <a:rPr lang="ko-KR" altLang="en-US" smtClean="0"/>
              <a:t>2024-06-20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AC84D-4D0F-4584-8D0E-8E02825F1E6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577163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FE006964-9B72-48B4-8683-C3DFC284DC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A6F9105-3C82-487D-9E0E-EB68E0E8BB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D810A77-4FA6-4757-B0EF-79649D624D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fld id="{1DC8CE94-B90D-4FD3-A531-809D9F47C608}" type="datetimeFigureOut">
              <a:rPr lang="ko-KR" altLang="en-US" smtClean="0"/>
              <a:pPr/>
              <a:t>2024-06-20</a:t>
            </a:fld>
            <a:endParaRPr lang="ko-KR" altLang="en-US" dirty="0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4D04B3-1B67-4959-AE86-835464C15E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84DB2FC-A686-4528-BF20-0A71FEB189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fld id="{EFC47837-5CF6-4781-B0DA-B323515A674F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59603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4" r:id="rId4"/>
    <p:sldLayoutId id="2147483649" r:id="rId5"/>
    <p:sldLayoutId id="2147483655" r:id="rId6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나눔바른고딕" panose="020B0603020101020101" pitchFamily="50" charset="-127"/>
          <a:ea typeface="나눔바른고딕" panose="020B0603020101020101" pitchFamily="50" charset="-127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551707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ko-KR" altLang="en-US" sz="3600" b="1" dirty="0"/>
              <a:t>생태시민으로서의 선배시민</a:t>
            </a:r>
            <a:br>
              <a:rPr lang="en-US" altLang="ko-KR" dirty="0"/>
            </a:br>
            <a:r>
              <a:rPr lang="ko-KR" altLang="en-US" sz="2800" dirty="0"/>
              <a:t>이나미</a:t>
            </a:r>
            <a:br>
              <a:rPr lang="en-US" altLang="ko-KR" sz="2800" dirty="0"/>
            </a:br>
            <a:r>
              <a:rPr lang="en-US" altLang="ko-KR" sz="2800" dirty="0"/>
              <a:t>(</a:t>
            </a:r>
            <a:r>
              <a:rPr lang="ko-KR" altLang="en-US" sz="2800" dirty="0" err="1"/>
              <a:t>경희사이버대</a:t>
            </a:r>
            <a:r>
              <a:rPr lang="ko-KR" altLang="en-US" sz="2800" dirty="0"/>
              <a:t> </a:t>
            </a:r>
            <a:r>
              <a:rPr lang="ko-KR" altLang="en-US" sz="2800" dirty="0" err="1"/>
              <a:t>후마니타스학과</a:t>
            </a:r>
            <a:r>
              <a:rPr lang="en-US" altLang="ko-KR" sz="2800" dirty="0"/>
              <a:t>)</a:t>
            </a:r>
            <a:endParaRPr lang="ko-KR" altLang="en-US" sz="2800" dirty="0"/>
          </a:p>
        </p:txBody>
      </p:sp>
      <p:pic>
        <p:nvPicPr>
          <p:cNvPr id="1026" name="Picture 2" descr="D:\생태시민성\책원고\사진자료\세미나참석고양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7688" y="2132856"/>
            <a:ext cx="5040560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10592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0633B17E-2BA5-4B2F-BE46-EC421D867E36}"/>
              </a:ext>
            </a:extLst>
          </p:cNvPr>
          <p:cNvGrpSpPr/>
          <p:nvPr/>
        </p:nvGrpSpPr>
        <p:grpSpPr>
          <a:xfrm>
            <a:off x="207821" y="522514"/>
            <a:ext cx="5242010" cy="711373"/>
            <a:chOff x="207821" y="522514"/>
            <a:chExt cx="5242010" cy="711373"/>
          </a:xfrm>
        </p:grpSpPr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EC290F79-4346-47B1-86EF-74EFFADCA6E2}"/>
                </a:ext>
              </a:extLst>
            </p:cNvPr>
            <p:cNvSpPr/>
            <p:nvPr/>
          </p:nvSpPr>
          <p:spPr>
            <a:xfrm>
              <a:off x="207821" y="522514"/>
              <a:ext cx="711373" cy="711373"/>
            </a:xfrm>
            <a:prstGeom prst="rect">
              <a:avLst/>
            </a:prstGeom>
            <a:solidFill>
              <a:schemeClr val="bg1"/>
            </a:solidFill>
            <a:ln w="825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F8AC0122-7E32-4078-B912-AFAF3A2BF88E}"/>
                </a:ext>
              </a:extLst>
            </p:cNvPr>
            <p:cNvSpPr/>
            <p:nvPr/>
          </p:nvSpPr>
          <p:spPr>
            <a:xfrm>
              <a:off x="563507" y="645738"/>
              <a:ext cx="4886324" cy="46492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E019B8C-899E-41AF-85DD-1493FD9E4F5C}"/>
              </a:ext>
            </a:extLst>
          </p:cNvPr>
          <p:cNvSpPr txBox="1"/>
          <p:nvPr/>
        </p:nvSpPr>
        <p:spPr>
          <a:xfrm>
            <a:off x="539059" y="597929"/>
            <a:ext cx="5844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2. </a:t>
            </a:r>
            <a:r>
              <a:rPr lang="ko-KR" altLang="en-US" sz="2800" dirty="0" err="1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생태시민성</a:t>
            </a:r>
            <a:r>
              <a:rPr lang="ko-KR" altLang="en-US" sz="2800" dirty="0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이론의 대두</a:t>
            </a:r>
            <a:endParaRPr lang="en-US" altLang="ko-KR" sz="2800" dirty="0">
              <a:solidFill>
                <a:schemeClr val="tx2">
                  <a:lumMod val="50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9616" y="1556792"/>
            <a:ext cx="5377805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21203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0633B17E-2BA5-4B2F-BE46-EC421D867E36}"/>
              </a:ext>
            </a:extLst>
          </p:cNvPr>
          <p:cNvGrpSpPr/>
          <p:nvPr/>
        </p:nvGrpSpPr>
        <p:grpSpPr>
          <a:xfrm>
            <a:off x="207821" y="522514"/>
            <a:ext cx="5242010" cy="711373"/>
            <a:chOff x="207821" y="522514"/>
            <a:chExt cx="5242010" cy="711373"/>
          </a:xfrm>
        </p:grpSpPr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EC290F79-4346-47B1-86EF-74EFFADCA6E2}"/>
                </a:ext>
              </a:extLst>
            </p:cNvPr>
            <p:cNvSpPr/>
            <p:nvPr/>
          </p:nvSpPr>
          <p:spPr>
            <a:xfrm>
              <a:off x="207821" y="522514"/>
              <a:ext cx="711373" cy="711373"/>
            </a:xfrm>
            <a:prstGeom prst="rect">
              <a:avLst/>
            </a:prstGeom>
            <a:solidFill>
              <a:schemeClr val="bg1"/>
            </a:solidFill>
            <a:ln w="825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F8AC0122-7E32-4078-B912-AFAF3A2BF88E}"/>
                </a:ext>
              </a:extLst>
            </p:cNvPr>
            <p:cNvSpPr/>
            <p:nvPr/>
          </p:nvSpPr>
          <p:spPr>
            <a:xfrm>
              <a:off x="563507" y="645738"/>
              <a:ext cx="4886324" cy="46492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E019B8C-899E-41AF-85DD-1493FD9E4F5C}"/>
              </a:ext>
            </a:extLst>
          </p:cNvPr>
          <p:cNvSpPr txBox="1"/>
          <p:nvPr/>
        </p:nvSpPr>
        <p:spPr>
          <a:xfrm>
            <a:off x="539059" y="597929"/>
            <a:ext cx="5844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err="1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생태시민성</a:t>
            </a:r>
            <a:r>
              <a:rPr lang="ko-KR" altLang="en-US" sz="2800" dirty="0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이론의 등장 배경</a:t>
            </a:r>
            <a:endParaRPr lang="en-US" altLang="ko-KR" sz="2800" dirty="0">
              <a:solidFill>
                <a:schemeClr val="tx2">
                  <a:lumMod val="50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D542035-6117-4B0E-94A9-CA0E18FAB750}"/>
              </a:ext>
            </a:extLst>
          </p:cNvPr>
          <p:cNvSpPr txBox="1"/>
          <p:nvPr/>
        </p:nvSpPr>
        <p:spPr>
          <a:xfrm>
            <a:off x="563506" y="1556792"/>
            <a:ext cx="11431231" cy="364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자본과 노동이 국경을 넘나들고 기후위기와 감염병 등 재난의 전지구적 확산</a:t>
            </a:r>
            <a:br>
              <a:rPr lang="en-US" altLang="ko-KR" sz="2200" dirty="0"/>
            </a:br>
            <a:r>
              <a:rPr lang="en-US" altLang="ko-KR" sz="2200" dirty="0"/>
              <a:t> </a:t>
            </a:r>
            <a:r>
              <a:rPr lang="ko-KR" altLang="en-US" sz="2200" dirty="0"/>
              <a:t> 더 이상 민족</a:t>
            </a:r>
            <a:r>
              <a:rPr lang="en-US" altLang="ko-KR" sz="2200" dirty="0"/>
              <a:t>, </a:t>
            </a:r>
            <a:r>
              <a:rPr lang="ko-KR" altLang="en-US" sz="2200" dirty="0"/>
              <a:t>국가</a:t>
            </a:r>
            <a:r>
              <a:rPr lang="en-US" altLang="ko-KR" sz="2200" dirty="0"/>
              <a:t>, </a:t>
            </a:r>
            <a:r>
              <a:rPr lang="ko-KR" altLang="en-US" sz="2200" dirty="0"/>
              <a:t>공동체 등에 충실한 시민성만으로 해결할 수 없는 문제 발생</a:t>
            </a:r>
            <a:endParaRPr lang="en-US" altLang="ko-KR" sz="2200" dirty="0"/>
          </a:p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근대 시민성은 국민국가를 근간으로 </a:t>
            </a:r>
            <a:r>
              <a:rPr lang="ko-KR" altLang="en-US" sz="2200" dirty="0" err="1"/>
              <a:t>문화적ㆍ정치적</a:t>
            </a:r>
            <a:r>
              <a:rPr lang="ko-KR" altLang="en-US" sz="2200" dirty="0"/>
              <a:t> 동질성을 중시하고 </a:t>
            </a:r>
            <a:br>
              <a:rPr lang="en-US" altLang="ko-KR" sz="2200" dirty="0"/>
            </a:br>
            <a:r>
              <a:rPr lang="en-US" altLang="ko-KR" sz="2200" dirty="0"/>
              <a:t>  </a:t>
            </a:r>
            <a:r>
              <a:rPr lang="ko-KR" altLang="en-US" sz="2200" dirty="0"/>
              <a:t>일국의 법률에서 벗어난 타자들을 배제하므로 지구적 문제를 해결하기 어려운 개념</a:t>
            </a:r>
            <a:endParaRPr lang="en-US" altLang="ko-KR" sz="2200" dirty="0"/>
          </a:p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이로 인해 </a:t>
            </a:r>
            <a:r>
              <a:rPr lang="en-US" altLang="ko-KR" sz="2200" dirty="0"/>
              <a:t>1990</a:t>
            </a:r>
            <a:r>
              <a:rPr lang="ko-KR" altLang="en-US" sz="2200" dirty="0"/>
              <a:t>년대 중반부터 </a:t>
            </a:r>
            <a:r>
              <a:rPr lang="ko-KR" altLang="en-US" sz="2200" dirty="0" err="1"/>
              <a:t>생태시민성이</a:t>
            </a:r>
            <a:r>
              <a:rPr lang="ko-KR" altLang="en-US" sz="2200" dirty="0"/>
              <a:t> 새로운 유형의 시민성으로 떠오르기 시작</a:t>
            </a:r>
            <a:endParaRPr lang="en-US" altLang="ko-KR" sz="2200" dirty="0"/>
          </a:p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생태공동체</a:t>
            </a:r>
            <a:r>
              <a:rPr lang="en-US" altLang="ko-KR" sz="2200" dirty="0"/>
              <a:t>, </a:t>
            </a:r>
            <a:r>
              <a:rPr lang="ko-KR" altLang="en-US" sz="2200" dirty="0"/>
              <a:t>지구시민 등에 대한 인식이 심화되면서 대안적인 시민성 개념이 필요하게 된 것</a:t>
            </a:r>
          </a:p>
        </p:txBody>
      </p:sp>
    </p:spTree>
    <p:extLst>
      <p:ext uri="{BB962C8B-B14F-4D97-AF65-F5344CB8AC3E}">
        <p14:creationId xmlns:p14="http://schemas.microsoft.com/office/powerpoint/2010/main" val="11430983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0633B17E-2BA5-4B2F-BE46-EC421D867E36}"/>
              </a:ext>
            </a:extLst>
          </p:cNvPr>
          <p:cNvGrpSpPr/>
          <p:nvPr/>
        </p:nvGrpSpPr>
        <p:grpSpPr>
          <a:xfrm>
            <a:off x="207821" y="522514"/>
            <a:ext cx="5242010" cy="711373"/>
            <a:chOff x="207821" y="522514"/>
            <a:chExt cx="5242010" cy="711373"/>
          </a:xfrm>
        </p:grpSpPr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EC290F79-4346-47B1-86EF-74EFFADCA6E2}"/>
                </a:ext>
              </a:extLst>
            </p:cNvPr>
            <p:cNvSpPr/>
            <p:nvPr/>
          </p:nvSpPr>
          <p:spPr>
            <a:xfrm>
              <a:off x="207821" y="522514"/>
              <a:ext cx="711373" cy="711373"/>
            </a:xfrm>
            <a:prstGeom prst="rect">
              <a:avLst/>
            </a:prstGeom>
            <a:solidFill>
              <a:schemeClr val="bg1"/>
            </a:solidFill>
            <a:ln w="825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F8AC0122-7E32-4078-B912-AFAF3A2BF88E}"/>
                </a:ext>
              </a:extLst>
            </p:cNvPr>
            <p:cNvSpPr/>
            <p:nvPr/>
          </p:nvSpPr>
          <p:spPr>
            <a:xfrm>
              <a:off x="563507" y="645738"/>
              <a:ext cx="4886324" cy="46492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E019B8C-899E-41AF-85DD-1493FD9E4F5C}"/>
              </a:ext>
            </a:extLst>
          </p:cNvPr>
          <p:cNvSpPr txBox="1"/>
          <p:nvPr/>
        </p:nvSpPr>
        <p:spPr>
          <a:xfrm>
            <a:off x="407368" y="617453"/>
            <a:ext cx="7128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err="1"/>
              <a:t>스틴베르겐</a:t>
            </a:r>
            <a:r>
              <a:rPr lang="en-US" altLang="ko-KR" sz="2800" dirty="0"/>
              <a:t>(Bart van </a:t>
            </a:r>
            <a:r>
              <a:rPr lang="en-US" altLang="ko-KR" sz="2800" dirty="0" err="1"/>
              <a:t>Steenbergen</a:t>
            </a:r>
            <a:r>
              <a:rPr lang="en-US" altLang="ko-KR" sz="2800" dirty="0"/>
              <a:t>)</a:t>
            </a:r>
            <a:r>
              <a:rPr lang="ko-KR" altLang="en-US" sz="2800" dirty="0"/>
              <a:t>의 주장</a:t>
            </a:r>
            <a:endParaRPr lang="en-US" altLang="ko-KR" sz="2800" dirty="0">
              <a:solidFill>
                <a:schemeClr val="tx2">
                  <a:lumMod val="50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D542035-6117-4B0E-94A9-CA0E18FAB750}"/>
              </a:ext>
            </a:extLst>
          </p:cNvPr>
          <p:cNvSpPr txBox="1"/>
          <p:nvPr/>
        </p:nvSpPr>
        <p:spPr>
          <a:xfrm>
            <a:off x="563507" y="1628800"/>
            <a:ext cx="10062620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시민성은 계급 개념이 해명하지 못하는 문제들</a:t>
            </a:r>
            <a:r>
              <a:rPr lang="en-US" altLang="ko-KR" sz="2200" dirty="0"/>
              <a:t>, </a:t>
            </a:r>
            <a:r>
              <a:rPr lang="ko-KR" altLang="en-US" sz="2200" dirty="0"/>
              <a:t>즉 여성</a:t>
            </a:r>
            <a:r>
              <a:rPr lang="en-US" altLang="ko-KR" sz="2200" dirty="0"/>
              <a:t>, </a:t>
            </a:r>
            <a:r>
              <a:rPr lang="ko-KR" altLang="en-US" sz="2200" dirty="0"/>
              <a:t>소수자 문제 등을 다루는데 있어 문제를 분석하는 것 뿐 아니라 문제를 해결하는 것에도 유용</a:t>
            </a:r>
            <a:endParaRPr lang="en-US" altLang="ko-KR" sz="2200" dirty="0"/>
          </a:p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마샬이 시민성을 시민적</a:t>
            </a:r>
            <a:r>
              <a:rPr lang="en-US" altLang="ko-KR" sz="2200" dirty="0"/>
              <a:t>, </a:t>
            </a:r>
            <a:r>
              <a:rPr lang="ko-KR" altLang="en-US" sz="2200" dirty="0"/>
              <a:t>정치적</a:t>
            </a:r>
            <a:r>
              <a:rPr lang="en-US" altLang="ko-KR" sz="2200" dirty="0"/>
              <a:t>, </a:t>
            </a:r>
            <a:r>
              <a:rPr lang="ko-KR" altLang="en-US" sz="2200" dirty="0"/>
              <a:t>사회적인 것으로 구분했는데 여기에 생태시민성 추가</a:t>
            </a:r>
            <a:endParaRPr lang="en-US" altLang="ko-KR" sz="2200" dirty="0"/>
          </a:p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세가지 접근</a:t>
            </a:r>
            <a:r>
              <a:rPr lang="en-US" altLang="ko-KR" sz="2200" dirty="0"/>
              <a:t>: </a:t>
            </a:r>
            <a:r>
              <a:rPr lang="ko-KR" altLang="en-US" sz="2200" dirty="0" err="1"/>
              <a:t>시민성</a:t>
            </a:r>
            <a:r>
              <a:rPr lang="ko-KR" altLang="en-US" sz="2200" dirty="0"/>
              <a:t> 영역의 확대</a:t>
            </a:r>
            <a:r>
              <a:rPr lang="en-US" altLang="ko-KR" sz="2200" dirty="0"/>
              <a:t>, </a:t>
            </a:r>
            <a:r>
              <a:rPr lang="ko-KR" altLang="en-US" sz="2200" dirty="0"/>
              <a:t>자연에 대한 인간의 책임 강조</a:t>
            </a:r>
            <a:r>
              <a:rPr lang="en-US" altLang="ko-KR" sz="2200" dirty="0"/>
              <a:t>, </a:t>
            </a:r>
            <a:r>
              <a:rPr lang="ko-KR" altLang="en-US" sz="2200" dirty="0"/>
              <a:t>글로벌 차원의 생태시민성 강조</a:t>
            </a:r>
            <a:endParaRPr lang="en-US" altLang="ko-KR" sz="2200" dirty="0"/>
          </a:p>
        </p:txBody>
      </p:sp>
    </p:spTree>
    <p:extLst>
      <p:ext uri="{BB962C8B-B14F-4D97-AF65-F5344CB8AC3E}">
        <p14:creationId xmlns:p14="http://schemas.microsoft.com/office/powerpoint/2010/main" val="11901936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0633B17E-2BA5-4B2F-BE46-EC421D867E36}"/>
              </a:ext>
            </a:extLst>
          </p:cNvPr>
          <p:cNvGrpSpPr/>
          <p:nvPr/>
        </p:nvGrpSpPr>
        <p:grpSpPr>
          <a:xfrm>
            <a:off x="207821" y="522514"/>
            <a:ext cx="5242010" cy="711373"/>
            <a:chOff x="207821" y="522514"/>
            <a:chExt cx="5242010" cy="711373"/>
          </a:xfrm>
        </p:grpSpPr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EC290F79-4346-47B1-86EF-74EFFADCA6E2}"/>
                </a:ext>
              </a:extLst>
            </p:cNvPr>
            <p:cNvSpPr/>
            <p:nvPr/>
          </p:nvSpPr>
          <p:spPr>
            <a:xfrm>
              <a:off x="207821" y="522514"/>
              <a:ext cx="711373" cy="711373"/>
            </a:xfrm>
            <a:prstGeom prst="rect">
              <a:avLst/>
            </a:prstGeom>
            <a:solidFill>
              <a:schemeClr val="bg1"/>
            </a:solidFill>
            <a:ln w="825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F8AC0122-7E32-4078-B912-AFAF3A2BF88E}"/>
                </a:ext>
              </a:extLst>
            </p:cNvPr>
            <p:cNvSpPr/>
            <p:nvPr/>
          </p:nvSpPr>
          <p:spPr>
            <a:xfrm>
              <a:off x="563507" y="645738"/>
              <a:ext cx="4886324" cy="46492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E019B8C-899E-41AF-85DD-1493FD9E4F5C}"/>
              </a:ext>
            </a:extLst>
          </p:cNvPr>
          <p:cNvSpPr txBox="1"/>
          <p:nvPr/>
        </p:nvSpPr>
        <p:spPr>
          <a:xfrm>
            <a:off x="539059" y="597929"/>
            <a:ext cx="5844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err="1"/>
              <a:t>돕슨</a:t>
            </a:r>
            <a:r>
              <a:rPr lang="en-US" altLang="ko-KR" sz="2800" dirty="0"/>
              <a:t>(Dobson)</a:t>
            </a:r>
            <a:r>
              <a:rPr lang="ko-KR" altLang="en-US" sz="2800" dirty="0"/>
              <a:t>의 이론</a:t>
            </a:r>
            <a:endParaRPr lang="en-US" altLang="ko-KR" sz="2800" dirty="0">
              <a:solidFill>
                <a:schemeClr val="tx2">
                  <a:lumMod val="50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D542035-6117-4B0E-94A9-CA0E18FAB750}"/>
              </a:ext>
            </a:extLst>
          </p:cNvPr>
          <p:cNvSpPr txBox="1"/>
          <p:nvPr/>
        </p:nvSpPr>
        <p:spPr>
          <a:xfrm>
            <a:off x="539059" y="1514960"/>
            <a:ext cx="10062620" cy="45973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비영토성</a:t>
            </a:r>
            <a:br>
              <a:rPr lang="en-US" altLang="ko-KR" sz="2200" dirty="0"/>
            </a:br>
            <a:r>
              <a:rPr lang="en-US" altLang="ko-KR" sz="2200" dirty="0"/>
              <a:t>  : </a:t>
            </a:r>
            <a:r>
              <a:rPr lang="ko-KR" altLang="en-US" sz="2200" dirty="0"/>
              <a:t>공간적으로 생태발자국을 고려하고 시간적으로 미래세대를 고려함</a:t>
            </a:r>
            <a:endParaRPr lang="en-US" altLang="ko-KR" sz="2200" dirty="0"/>
          </a:p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비계약성</a:t>
            </a:r>
            <a:br>
              <a:rPr lang="en-US" altLang="ko-KR" sz="2200" dirty="0"/>
            </a:br>
            <a:r>
              <a:rPr lang="en-US" altLang="ko-KR" sz="2200" dirty="0"/>
              <a:t>  : </a:t>
            </a:r>
            <a:r>
              <a:rPr lang="ko-KR" altLang="en-US" sz="2200" dirty="0"/>
              <a:t>권리보다 의무와 책임을 먼저 고려</a:t>
            </a:r>
            <a:endParaRPr lang="en-US" altLang="ko-KR" sz="2200" dirty="0"/>
          </a:p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덕성</a:t>
            </a:r>
            <a:br>
              <a:rPr lang="en-US" altLang="ko-KR" sz="2200" dirty="0"/>
            </a:br>
            <a:r>
              <a:rPr lang="en-US" altLang="ko-KR" sz="2200" dirty="0"/>
              <a:t>  : </a:t>
            </a:r>
            <a:r>
              <a:rPr lang="ko-KR" altLang="en-US" sz="2200" dirty="0"/>
              <a:t>정의</a:t>
            </a:r>
            <a:r>
              <a:rPr lang="en-US" altLang="ko-KR" sz="2200" dirty="0"/>
              <a:t>, </a:t>
            </a:r>
            <a:r>
              <a:rPr lang="ko-KR" altLang="en-US" sz="2200" dirty="0"/>
              <a:t>동정</a:t>
            </a:r>
            <a:r>
              <a:rPr lang="en-US" altLang="ko-KR" sz="2200" dirty="0"/>
              <a:t>, </a:t>
            </a:r>
            <a:r>
              <a:rPr lang="ko-KR" altLang="en-US" sz="2200" dirty="0"/>
              <a:t>연민 등</a:t>
            </a:r>
            <a:endParaRPr lang="en-US" altLang="ko-KR" sz="2200" dirty="0"/>
          </a:p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영역 간 넘나듦</a:t>
            </a:r>
            <a:br>
              <a:rPr lang="en-US" altLang="ko-KR" sz="2200" dirty="0"/>
            </a:br>
            <a:r>
              <a:rPr lang="en-US" altLang="ko-KR" sz="2200" dirty="0"/>
              <a:t>  : </a:t>
            </a:r>
            <a:r>
              <a:rPr lang="ko-KR" altLang="en-US" sz="2200" dirty="0"/>
              <a:t>소비 등 일상의 삶과 기후가 긴밀하게 연결되어 있음을 인식하는</a:t>
            </a:r>
            <a:r>
              <a:rPr lang="en-US" altLang="ko-KR" sz="2200" dirty="0"/>
              <a:t>,</a:t>
            </a:r>
            <a:r>
              <a:rPr lang="ko-KR" altLang="en-US" sz="2200" dirty="0"/>
              <a:t> </a:t>
            </a:r>
            <a:br>
              <a:rPr lang="en-US" altLang="ko-KR" sz="2200" dirty="0"/>
            </a:br>
            <a:r>
              <a:rPr lang="en-US" altLang="ko-KR" sz="2200" dirty="0"/>
              <a:t>   </a:t>
            </a:r>
            <a:r>
              <a:rPr lang="ko-KR" altLang="en-US" sz="2200" dirty="0"/>
              <a:t>공적 영역과 사적 영역 간의 넘나듦</a:t>
            </a:r>
          </a:p>
        </p:txBody>
      </p:sp>
    </p:spTree>
    <p:extLst>
      <p:ext uri="{BB962C8B-B14F-4D97-AF65-F5344CB8AC3E}">
        <p14:creationId xmlns:p14="http://schemas.microsoft.com/office/powerpoint/2010/main" val="11901936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0633B17E-2BA5-4B2F-BE46-EC421D867E36}"/>
              </a:ext>
            </a:extLst>
          </p:cNvPr>
          <p:cNvGrpSpPr/>
          <p:nvPr/>
        </p:nvGrpSpPr>
        <p:grpSpPr>
          <a:xfrm>
            <a:off x="207821" y="522514"/>
            <a:ext cx="5242010" cy="711373"/>
            <a:chOff x="207821" y="522514"/>
            <a:chExt cx="5242010" cy="711373"/>
          </a:xfrm>
        </p:grpSpPr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EC290F79-4346-47B1-86EF-74EFFADCA6E2}"/>
                </a:ext>
              </a:extLst>
            </p:cNvPr>
            <p:cNvSpPr/>
            <p:nvPr/>
          </p:nvSpPr>
          <p:spPr>
            <a:xfrm>
              <a:off x="207821" y="522514"/>
              <a:ext cx="711373" cy="711373"/>
            </a:xfrm>
            <a:prstGeom prst="rect">
              <a:avLst/>
            </a:prstGeom>
            <a:solidFill>
              <a:schemeClr val="bg1"/>
            </a:solidFill>
            <a:ln w="825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F8AC0122-7E32-4078-B912-AFAF3A2BF88E}"/>
                </a:ext>
              </a:extLst>
            </p:cNvPr>
            <p:cNvSpPr/>
            <p:nvPr/>
          </p:nvSpPr>
          <p:spPr>
            <a:xfrm>
              <a:off x="563507" y="645738"/>
              <a:ext cx="4886324" cy="46492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E019B8C-899E-41AF-85DD-1493FD9E4F5C}"/>
              </a:ext>
            </a:extLst>
          </p:cNvPr>
          <p:cNvSpPr txBox="1"/>
          <p:nvPr/>
        </p:nvSpPr>
        <p:spPr>
          <a:xfrm>
            <a:off x="539059" y="597929"/>
            <a:ext cx="5844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err="1"/>
              <a:t>쓰비어스</a:t>
            </a:r>
            <a:r>
              <a:rPr lang="en-US" altLang="ko-KR" sz="2800" dirty="0"/>
              <a:t>(</a:t>
            </a:r>
            <a:r>
              <a:rPr lang="en-US" altLang="ko-KR" sz="2800" dirty="0" err="1"/>
              <a:t>Wim</a:t>
            </a:r>
            <a:r>
              <a:rPr lang="en-US" altLang="ko-KR" sz="2800" dirty="0"/>
              <a:t> </a:t>
            </a:r>
            <a:r>
              <a:rPr lang="en-US" altLang="ko-KR" sz="2800" dirty="0" err="1"/>
              <a:t>Zweers</a:t>
            </a:r>
            <a:r>
              <a:rPr lang="en-US" altLang="ko-KR" sz="2800" dirty="0"/>
              <a:t>)</a:t>
            </a:r>
            <a:r>
              <a:rPr lang="ko-KR" altLang="en-US" sz="2800" dirty="0"/>
              <a:t>의 분류</a:t>
            </a:r>
            <a:endParaRPr lang="en-US" altLang="ko-KR" sz="2800" dirty="0">
              <a:solidFill>
                <a:schemeClr val="tx2">
                  <a:lumMod val="50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D542035-6117-4B0E-94A9-CA0E18FAB750}"/>
              </a:ext>
            </a:extLst>
          </p:cNvPr>
          <p:cNvSpPr txBox="1"/>
          <p:nvPr/>
        </p:nvSpPr>
        <p:spPr>
          <a:xfrm>
            <a:off x="539059" y="1628800"/>
            <a:ext cx="10062620" cy="3581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9728" indent="0">
              <a:lnSpc>
                <a:spcPct val="150000"/>
              </a:lnSpc>
              <a:buNone/>
            </a:pPr>
            <a:r>
              <a:rPr lang="en-US" altLang="ko-KR" sz="2200" dirty="0"/>
              <a:t>&lt;</a:t>
            </a:r>
            <a:r>
              <a:rPr lang="ko-KR" altLang="en-US" sz="2200" dirty="0"/>
              <a:t>자연에 대한 인간의 태도</a:t>
            </a:r>
            <a:r>
              <a:rPr lang="en-US" altLang="ko-KR" sz="2200" dirty="0"/>
              <a:t>&gt;</a:t>
            </a:r>
          </a:p>
          <a:p>
            <a:pPr marL="624078" indent="-514350">
              <a:lnSpc>
                <a:spcPct val="150000"/>
              </a:lnSpc>
              <a:buAutoNum type="arabicPeriod"/>
            </a:pPr>
            <a:r>
              <a:rPr lang="en-US" altLang="ko-KR" sz="2200" dirty="0"/>
              <a:t>Despot</a:t>
            </a:r>
          </a:p>
          <a:p>
            <a:pPr marL="624078" indent="-514350">
              <a:lnSpc>
                <a:spcPct val="150000"/>
              </a:lnSpc>
              <a:buAutoNum type="arabicPeriod"/>
            </a:pPr>
            <a:r>
              <a:rPr lang="en-US" altLang="ko-KR" sz="2200" dirty="0"/>
              <a:t>Enlightened despot</a:t>
            </a:r>
          </a:p>
          <a:p>
            <a:pPr marL="624078" indent="-514350">
              <a:lnSpc>
                <a:spcPct val="150000"/>
              </a:lnSpc>
              <a:buAutoNum type="arabicPeriod"/>
            </a:pPr>
            <a:r>
              <a:rPr lang="en-US" altLang="ko-KR" sz="2200" dirty="0"/>
              <a:t>Steward</a:t>
            </a:r>
          </a:p>
          <a:p>
            <a:pPr marL="624078" indent="-514350">
              <a:lnSpc>
                <a:spcPct val="150000"/>
              </a:lnSpc>
              <a:buAutoNum type="arabicPeriod"/>
            </a:pPr>
            <a:r>
              <a:rPr lang="en-US" altLang="ko-KR" sz="2200" dirty="0"/>
              <a:t>Partnership</a:t>
            </a:r>
          </a:p>
          <a:p>
            <a:pPr marL="624078" indent="-514350">
              <a:lnSpc>
                <a:spcPct val="150000"/>
              </a:lnSpc>
              <a:buAutoNum type="arabicPeriod"/>
            </a:pPr>
            <a:r>
              <a:rPr lang="en-US" altLang="ko-KR" sz="2200" dirty="0"/>
              <a:t>Participant</a:t>
            </a:r>
          </a:p>
          <a:p>
            <a:pPr marL="624078" indent="-514350">
              <a:lnSpc>
                <a:spcPct val="150000"/>
              </a:lnSpc>
              <a:buAutoNum type="arabicPeriod"/>
            </a:pPr>
            <a:r>
              <a:rPr lang="en-US" altLang="ko-KR" sz="2200" dirty="0"/>
              <a:t>Union with nature</a:t>
            </a:r>
          </a:p>
        </p:txBody>
      </p:sp>
    </p:spTree>
    <p:extLst>
      <p:ext uri="{BB962C8B-B14F-4D97-AF65-F5344CB8AC3E}">
        <p14:creationId xmlns:p14="http://schemas.microsoft.com/office/powerpoint/2010/main" val="11901936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0633B17E-2BA5-4B2F-BE46-EC421D867E36}"/>
              </a:ext>
            </a:extLst>
          </p:cNvPr>
          <p:cNvGrpSpPr/>
          <p:nvPr/>
        </p:nvGrpSpPr>
        <p:grpSpPr>
          <a:xfrm>
            <a:off x="207821" y="522514"/>
            <a:ext cx="5242010" cy="711373"/>
            <a:chOff x="207821" y="522514"/>
            <a:chExt cx="5242010" cy="711373"/>
          </a:xfrm>
        </p:grpSpPr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EC290F79-4346-47B1-86EF-74EFFADCA6E2}"/>
                </a:ext>
              </a:extLst>
            </p:cNvPr>
            <p:cNvSpPr/>
            <p:nvPr/>
          </p:nvSpPr>
          <p:spPr>
            <a:xfrm>
              <a:off x="207821" y="522514"/>
              <a:ext cx="711373" cy="711373"/>
            </a:xfrm>
            <a:prstGeom prst="rect">
              <a:avLst/>
            </a:prstGeom>
            <a:solidFill>
              <a:schemeClr val="bg1"/>
            </a:solidFill>
            <a:ln w="825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F8AC0122-7E32-4078-B912-AFAF3A2BF88E}"/>
                </a:ext>
              </a:extLst>
            </p:cNvPr>
            <p:cNvSpPr/>
            <p:nvPr/>
          </p:nvSpPr>
          <p:spPr>
            <a:xfrm>
              <a:off x="563507" y="645738"/>
              <a:ext cx="4886324" cy="46492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E019B8C-899E-41AF-85DD-1493FD9E4F5C}"/>
              </a:ext>
            </a:extLst>
          </p:cNvPr>
          <p:cNvSpPr txBox="1"/>
          <p:nvPr/>
        </p:nvSpPr>
        <p:spPr>
          <a:xfrm>
            <a:off x="539059" y="597929"/>
            <a:ext cx="5844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3. </a:t>
            </a:r>
            <a:r>
              <a:rPr lang="ko-KR" altLang="en-US" sz="2800" dirty="0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집사로서의 생태시민</a:t>
            </a:r>
            <a:endParaRPr lang="en-US" altLang="ko-KR" sz="2800" dirty="0">
              <a:solidFill>
                <a:schemeClr val="tx2">
                  <a:lumMod val="50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7608" y="1772816"/>
            <a:ext cx="6912768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81137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0633B17E-2BA5-4B2F-BE46-EC421D867E36}"/>
              </a:ext>
            </a:extLst>
          </p:cNvPr>
          <p:cNvGrpSpPr/>
          <p:nvPr/>
        </p:nvGrpSpPr>
        <p:grpSpPr>
          <a:xfrm>
            <a:off x="207821" y="522514"/>
            <a:ext cx="5242010" cy="711373"/>
            <a:chOff x="207821" y="522514"/>
            <a:chExt cx="5242010" cy="711373"/>
          </a:xfrm>
        </p:grpSpPr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EC290F79-4346-47B1-86EF-74EFFADCA6E2}"/>
                </a:ext>
              </a:extLst>
            </p:cNvPr>
            <p:cNvSpPr/>
            <p:nvPr/>
          </p:nvSpPr>
          <p:spPr>
            <a:xfrm>
              <a:off x="207821" y="522514"/>
              <a:ext cx="711373" cy="711373"/>
            </a:xfrm>
            <a:prstGeom prst="rect">
              <a:avLst/>
            </a:prstGeom>
            <a:solidFill>
              <a:schemeClr val="bg1"/>
            </a:solidFill>
            <a:ln w="825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F8AC0122-7E32-4078-B912-AFAF3A2BF88E}"/>
                </a:ext>
              </a:extLst>
            </p:cNvPr>
            <p:cNvSpPr/>
            <p:nvPr/>
          </p:nvSpPr>
          <p:spPr>
            <a:xfrm>
              <a:off x="563507" y="645738"/>
              <a:ext cx="4886324" cy="46492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E019B8C-899E-41AF-85DD-1493FD9E4F5C}"/>
              </a:ext>
            </a:extLst>
          </p:cNvPr>
          <p:cNvSpPr txBox="1"/>
          <p:nvPr/>
        </p:nvSpPr>
        <p:spPr>
          <a:xfrm>
            <a:off x="539059" y="597929"/>
            <a:ext cx="5844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집사란</a:t>
            </a:r>
            <a:r>
              <a:rPr lang="en-US" altLang="ko-KR" sz="2800" dirty="0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?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D542035-6117-4B0E-94A9-CA0E18FAB750}"/>
              </a:ext>
            </a:extLst>
          </p:cNvPr>
          <p:cNvSpPr txBox="1"/>
          <p:nvPr/>
        </p:nvSpPr>
        <p:spPr>
          <a:xfrm>
            <a:off x="576499" y="1556792"/>
            <a:ext cx="10062620" cy="25660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200" dirty="0"/>
              <a:t>Steward</a:t>
            </a:r>
            <a:br>
              <a:rPr lang="en-US" altLang="ko-KR" sz="2200" dirty="0"/>
            </a:br>
            <a:r>
              <a:rPr lang="en-US" altLang="ko-KR" sz="2200" dirty="0"/>
              <a:t>: </a:t>
            </a:r>
            <a:r>
              <a:rPr lang="ko-KR" altLang="en-US" sz="2200" dirty="0"/>
              <a:t>승무원</a:t>
            </a:r>
            <a:r>
              <a:rPr lang="en-US" altLang="ko-KR" sz="2200" dirty="0"/>
              <a:t>, </a:t>
            </a:r>
            <a:r>
              <a:rPr lang="ko-KR" altLang="en-US" sz="2200" dirty="0"/>
              <a:t>간사</a:t>
            </a:r>
            <a:r>
              <a:rPr lang="en-US" altLang="ko-KR" sz="2200" dirty="0"/>
              <a:t>, </a:t>
            </a:r>
            <a:r>
              <a:rPr lang="ko-KR" altLang="en-US" sz="2200" dirty="0"/>
              <a:t>청지기</a:t>
            </a:r>
            <a:r>
              <a:rPr lang="en-US" altLang="ko-KR" sz="2200" dirty="0"/>
              <a:t>, </a:t>
            </a:r>
            <a:r>
              <a:rPr lang="ko-KR" altLang="en-US" sz="2200" dirty="0"/>
              <a:t>집사 등</a:t>
            </a:r>
            <a:endParaRPr lang="en-US" altLang="ko-KR" sz="2200" dirty="0"/>
          </a:p>
          <a:p>
            <a:pPr>
              <a:lnSpc>
                <a:spcPct val="150000"/>
              </a:lnSpc>
            </a:pPr>
            <a:r>
              <a:rPr lang="ko-KR" altLang="en-US" sz="2200" dirty="0"/>
              <a:t> 현장에서 사람들과 함께하고 정서적으로 깊이 개입</a:t>
            </a:r>
            <a:endParaRPr lang="en-US" altLang="ko-KR" sz="2200" dirty="0"/>
          </a:p>
          <a:p>
            <a:pPr>
              <a:lnSpc>
                <a:spcPct val="150000"/>
              </a:lnSpc>
            </a:pPr>
            <a:r>
              <a:rPr lang="ko-KR" altLang="en-US" sz="2200" dirty="0"/>
              <a:t> 상하관계의 질서를 넘나들며 쌍방향적 소통</a:t>
            </a:r>
            <a:endParaRPr lang="en-US" altLang="ko-KR" sz="2200" dirty="0"/>
          </a:p>
          <a:p>
            <a:pPr>
              <a:lnSpc>
                <a:spcPct val="150000"/>
              </a:lnSpc>
            </a:pPr>
            <a:r>
              <a:rPr lang="ko-KR" altLang="en-US" sz="2200" dirty="0"/>
              <a:t> 고양이를 돌보지만 고양이로부터 위로를 얻는 집사</a:t>
            </a:r>
          </a:p>
        </p:txBody>
      </p:sp>
    </p:spTree>
    <p:extLst>
      <p:ext uri="{BB962C8B-B14F-4D97-AF65-F5344CB8AC3E}">
        <p14:creationId xmlns:p14="http://schemas.microsoft.com/office/powerpoint/2010/main" val="27636671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0633B17E-2BA5-4B2F-BE46-EC421D867E36}"/>
              </a:ext>
            </a:extLst>
          </p:cNvPr>
          <p:cNvGrpSpPr/>
          <p:nvPr/>
        </p:nvGrpSpPr>
        <p:grpSpPr>
          <a:xfrm>
            <a:off x="207821" y="522514"/>
            <a:ext cx="5242010" cy="711373"/>
            <a:chOff x="207821" y="522514"/>
            <a:chExt cx="5242010" cy="711373"/>
          </a:xfrm>
        </p:grpSpPr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EC290F79-4346-47B1-86EF-74EFFADCA6E2}"/>
                </a:ext>
              </a:extLst>
            </p:cNvPr>
            <p:cNvSpPr/>
            <p:nvPr/>
          </p:nvSpPr>
          <p:spPr>
            <a:xfrm>
              <a:off x="207821" y="522514"/>
              <a:ext cx="711373" cy="711373"/>
            </a:xfrm>
            <a:prstGeom prst="rect">
              <a:avLst/>
            </a:prstGeom>
            <a:solidFill>
              <a:schemeClr val="bg1"/>
            </a:solidFill>
            <a:ln w="825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F8AC0122-7E32-4078-B912-AFAF3A2BF88E}"/>
                </a:ext>
              </a:extLst>
            </p:cNvPr>
            <p:cNvSpPr/>
            <p:nvPr/>
          </p:nvSpPr>
          <p:spPr>
            <a:xfrm>
              <a:off x="563507" y="645738"/>
              <a:ext cx="4886324" cy="46492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E019B8C-899E-41AF-85DD-1493FD9E4F5C}"/>
              </a:ext>
            </a:extLst>
          </p:cNvPr>
          <p:cNvSpPr txBox="1"/>
          <p:nvPr/>
        </p:nvSpPr>
        <p:spPr>
          <a:xfrm>
            <a:off x="539059" y="597929"/>
            <a:ext cx="62050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미대륙 선주민의 지혜</a:t>
            </a:r>
            <a:r>
              <a:rPr lang="en-US" altLang="ko-KR" sz="2800" dirty="0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(9</a:t>
            </a:r>
            <a:r>
              <a:rPr lang="ko-KR" altLang="en-US" sz="2800" dirty="0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개의 시금석</a:t>
            </a:r>
            <a:r>
              <a:rPr lang="en-US" altLang="ko-KR" sz="2800" dirty="0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)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D542035-6117-4B0E-94A9-CA0E18FAB750}"/>
              </a:ext>
            </a:extLst>
          </p:cNvPr>
          <p:cNvSpPr txBox="1"/>
          <p:nvPr/>
        </p:nvSpPr>
        <p:spPr>
          <a:xfrm>
            <a:off x="418521" y="1484784"/>
            <a:ext cx="10062620" cy="45973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생명을 양육하라</a:t>
            </a:r>
          </a:p>
          <a:p>
            <a:pPr fontAlgn="base"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사랑과 아름다움을 느끼며 걸으라</a:t>
            </a:r>
          </a:p>
          <a:p>
            <a:pPr fontAlgn="base"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몸을 통해 오는 지식을 신뢰하라</a:t>
            </a:r>
          </a:p>
          <a:p>
            <a:pPr fontAlgn="base"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갈등</a:t>
            </a:r>
            <a:r>
              <a:rPr lang="en-US" altLang="ko-KR" sz="2200" dirty="0"/>
              <a:t>, </a:t>
            </a:r>
            <a:r>
              <a:rPr lang="ko-KR" altLang="en-US" sz="2200" dirty="0"/>
              <a:t>아픔</a:t>
            </a:r>
            <a:r>
              <a:rPr lang="en-US" altLang="ko-KR" sz="2200" dirty="0"/>
              <a:t>, </a:t>
            </a:r>
            <a:r>
              <a:rPr lang="ko-KR" altLang="en-US" sz="2200" dirty="0"/>
              <a:t>고통을 사실대로 말하라</a:t>
            </a:r>
          </a:p>
          <a:p>
            <a:pPr fontAlgn="base"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오직 필요한 </a:t>
            </a:r>
            <a:r>
              <a:rPr lang="ko-KR" altLang="en-US" sz="2200" dirty="0" err="1"/>
              <a:t>것만을</a:t>
            </a:r>
            <a:r>
              <a:rPr lang="ko-KR" altLang="en-US" sz="2200" dirty="0"/>
              <a:t> 취하라</a:t>
            </a:r>
          </a:p>
          <a:p>
            <a:pPr fontAlgn="base"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당신의 행동이 다음 일곱 세대에 미칠 영향을 생각하라</a:t>
            </a:r>
          </a:p>
          <a:p>
            <a:pPr fontAlgn="base"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생명을 죽여야 할 때는 자제하는 마음으로 하라</a:t>
            </a:r>
          </a:p>
          <a:p>
            <a:pPr fontAlgn="base"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넓은 자애심을 펼쳐라</a:t>
            </a:r>
            <a:endParaRPr lang="en-US" altLang="ko-KR" sz="2200" dirty="0"/>
          </a:p>
          <a:p>
            <a:pPr fontAlgn="base"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생명의 그물망을 보수하라</a:t>
            </a:r>
          </a:p>
        </p:txBody>
      </p:sp>
    </p:spTree>
    <p:extLst>
      <p:ext uri="{BB962C8B-B14F-4D97-AF65-F5344CB8AC3E}">
        <p14:creationId xmlns:p14="http://schemas.microsoft.com/office/powerpoint/2010/main" val="40253649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0633B17E-2BA5-4B2F-BE46-EC421D867E36}"/>
              </a:ext>
            </a:extLst>
          </p:cNvPr>
          <p:cNvGrpSpPr/>
          <p:nvPr/>
        </p:nvGrpSpPr>
        <p:grpSpPr>
          <a:xfrm>
            <a:off x="207821" y="522514"/>
            <a:ext cx="5242010" cy="711373"/>
            <a:chOff x="207821" y="522514"/>
            <a:chExt cx="5242010" cy="711373"/>
          </a:xfrm>
        </p:grpSpPr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EC290F79-4346-47B1-86EF-74EFFADCA6E2}"/>
                </a:ext>
              </a:extLst>
            </p:cNvPr>
            <p:cNvSpPr/>
            <p:nvPr/>
          </p:nvSpPr>
          <p:spPr>
            <a:xfrm>
              <a:off x="207821" y="522514"/>
              <a:ext cx="711373" cy="711373"/>
            </a:xfrm>
            <a:prstGeom prst="rect">
              <a:avLst/>
            </a:prstGeom>
            <a:solidFill>
              <a:schemeClr val="bg1"/>
            </a:solidFill>
            <a:ln w="825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F8AC0122-7E32-4078-B912-AFAF3A2BF88E}"/>
                </a:ext>
              </a:extLst>
            </p:cNvPr>
            <p:cNvSpPr/>
            <p:nvPr/>
          </p:nvSpPr>
          <p:spPr>
            <a:xfrm>
              <a:off x="563507" y="645738"/>
              <a:ext cx="4886324" cy="46492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E019B8C-899E-41AF-85DD-1493FD9E4F5C}"/>
              </a:ext>
            </a:extLst>
          </p:cNvPr>
          <p:cNvSpPr txBox="1"/>
          <p:nvPr/>
        </p:nvSpPr>
        <p:spPr>
          <a:xfrm>
            <a:off x="539059" y="597929"/>
            <a:ext cx="5844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침팬지와 </a:t>
            </a:r>
            <a:r>
              <a:rPr lang="ko-KR" altLang="en-US" sz="2800" dirty="0" err="1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보노보</a:t>
            </a:r>
            <a:endParaRPr lang="en-US" altLang="ko-KR" sz="2800" dirty="0">
              <a:solidFill>
                <a:schemeClr val="tx2">
                  <a:lumMod val="50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853" y="1700808"/>
            <a:ext cx="4345732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9976" y="1977938"/>
            <a:ext cx="5250983" cy="3694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49411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0633B17E-2BA5-4B2F-BE46-EC421D867E36}"/>
              </a:ext>
            </a:extLst>
          </p:cNvPr>
          <p:cNvGrpSpPr/>
          <p:nvPr/>
        </p:nvGrpSpPr>
        <p:grpSpPr>
          <a:xfrm>
            <a:off x="207821" y="522514"/>
            <a:ext cx="5242010" cy="711373"/>
            <a:chOff x="207821" y="522514"/>
            <a:chExt cx="5242010" cy="711373"/>
          </a:xfrm>
        </p:grpSpPr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EC290F79-4346-47B1-86EF-74EFFADCA6E2}"/>
                </a:ext>
              </a:extLst>
            </p:cNvPr>
            <p:cNvSpPr/>
            <p:nvPr/>
          </p:nvSpPr>
          <p:spPr>
            <a:xfrm>
              <a:off x="207821" y="522514"/>
              <a:ext cx="711373" cy="711373"/>
            </a:xfrm>
            <a:prstGeom prst="rect">
              <a:avLst/>
            </a:prstGeom>
            <a:solidFill>
              <a:schemeClr val="bg1"/>
            </a:solidFill>
            <a:ln w="825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F8AC0122-7E32-4078-B912-AFAF3A2BF88E}"/>
                </a:ext>
              </a:extLst>
            </p:cNvPr>
            <p:cNvSpPr/>
            <p:nvPr/>
          </p:nvSpPr>
          <p:spPr>
            <a:xfrm>
              <a:off x="563507" y="645738"/>
              <a:ext cx="4886324" cy="46492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E019B8C-899E-41AF-85DD-1493FD9E4F5C}"/>
              </a:ext>
            </a:extLst>
          </p:cNvPr>
          <p:cNvSpPr txBox="1"/>
          <p:nvPr/>
        </p:nvSpPr>
        <p:spPr>
          <a:xfrm>
            <a:off x="539059" y="597929"/>
            <a:ext cx="5844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err="1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공동돌봄의</a:t>
            </a:r>
            <a:r>
              <a:rPr lang="ko-KR" altLang="en-US" sz="2800" dirty="0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공동체</a:t>
            </a:r>
            <a:endParaRPr lang="en-US" altLang="ko-KR" sz="2800" dirty="0">
              <a:solidFill>
                <a:schemeClr val="tx2">
                  <a:lumMod val="50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D542035-6117-4B0E-94A9-CA0E18FAB750}"/>
              </a:ext>
            </a:extLst>
          </p:cNvPr>
          <p:cNvSpPr txBox="1"/>
          <p:nvPr/>
        </p:nvSpPr>
        <p:spPr>
          <a:xfrm>
            <a:off x="539058" y="1844824"/>
            <a:ext cx="10525493" cy="364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미국 선주민 </a:t>
            </a:r>
            <a:r>
              <a:rPr lang="ko-KR" altLang="en-US" sz="2200" dirty="0" err="1"/>
              <a:t>이로쿼이족</a:t>
            </a:r>
            <a:r>
              <a:rPr lang="en-US" altLang="ko-KR" sz="2200" dirty="0"/>
              <a:t>, </a:t>
            </a:r>
            <a:r>
              <a:rPr lang="ko-KR" altLang="en-US" sz="2200" dirty="0"/>
              <a:t>히말라야의 </a:t>
            </a:r>
            <a:r>
              <a:rPr lang="ko-KR" altLang="en-US" sz="2200" dirty="0" err="1"/>
              <a:t>모소족</a:t>
            </a:r>
            <a:r>
              <a:rPr lang="en-US" altLang="ko-KR" sz="2200" dirty="0"/>
              <a:t>, </a:t>
            </a:r>
            <a:r>
              <a:rPr lang="ko-KR" altLang="en-US" sz="2200" dirty="0"/>
              <a:t>수마트라의 </a:t>
            </a:r>
            <a:r>
              <a:rPr lang="ko-KR" altLang="en-US" sz="2200" dirty="0" err="1"/>
              <a:t>미낭바카우족</a:t>
            </a:r>
            <a:endParaRPr lang="en-US" altLang="ko-KR" sz="2200" dirty="0"/>
          </a:p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평화</a:t>
            </a:r>
            <a:r>
              <a:rPr lang="en-US" altLang="ko-KR" sz="2200" dirty="0"/>
              <a:t>, </a:t>
            </a:r>
            <a:r>
              <a:rPr lang="ko-KR" altLang="en-US" sz="2200" dirty="0"/>
              <a:t>평등</a:t>
            </a:r>
            <a:r>
              <a:rPr lang="en-US" altLang="ko-KR" sz="2200" dirty="0"/>
              <a:t>, </a:t>
            </a:r>
            <a:r>
              <a:rPr lang="ko-KR" altLang="en-US" sz="2200" dirty="0" err="1"/>
              <a:t>공동돌봄이</a:t>
            </a:r>
            <a:r>
              <a:rPr lang="ko-KR" altLang="en-US" sz="2200" dirty="0"/>
              <a:t> 특징</a:t>
            </a:r>
            <a:endParaRPr lang="en-US" altLang="ko-KR" sz="2200" dirty="0"/>
          </a:p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고대 유럽의 토착민 사회도</a:t>
            </a:r>
            <a:r>
              <a:rPr lang="en-US" altLang="ko-KR" sz="2200" dirty="0"/>
              <a:t> </a:t>
            </a:r>
            <a:r>
              <a:rPr lang="ko-KR" altLang="en-US" sz="2200" dirty="0"/>
              <a:t>비혼</a:t>
            </a:r>
            <a:r>
              <a:rPr lang="en-US" altLang="ko-KR" sz="2200" dirty="0"/>
              <a:t>, </a:t>
            </a:r>
            <a:r>
              <a:rPr lang="ko-KR" altLang="en-US" sz="2200" dirty="0"/>
              <a:t>여신숭배</a:t>
            </a:r>
            <a:r>
              <a:rPr lang="en-US" altLang="ko-KR" sz="2200" dirty="0"/>
              <a:t>, </a:t>
            </a:r>
            <a:r>
              <a:rPr lang="ko-KR" altLang="en-US" sz="2200" dirty="0"/>
              <a:t>농업사회</a:t>
            </a:r>
            <a:r>
              <a:rPr lang="en-US" altLang="ko-KR" sz="2200" dirty="0"/>
              <a:t>, </a:t>
            </a:r>
            <a:r>
              <a:rPr lang="ko-KR" altLang="en-US" sz="2200" dirty="0"/>
              <a:t>평화적이고 예술적</a:t>
            </a:r>
            <a:endParaRPr lang="en-US" altLang="ko-KR" sz="2200" dirty="0"/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ko-KR" altLang="en-US" sz="2200" dirty="0"/>
              <a:t>옛 한국</a:t>
            </a:r>
            <a:r>
              <a:rPr lang="en-US" altLang="ko-KR" sz="2200" dirty="0"/>
              <a:t> </a:t>
            </a:r>
            <a:r>
              <a:rPr lang="ko-KR" altLang="en-US" sz="2200" dirty="0"/>
              <a:t>농업사회에서</a:t>
            </a:r>
            <a:r>
              <a:rPr lang="en-US" altLang="ko-KR" sz="2200" dirty="0"/>
              <a:t> </a:t>
            </a:r>
            <a:r>
              <a:rPr lang="ko-KR" altLang="en-US" sz="2200" dirty="0"/>
              <a:t>샤먼이 주로 여성</a:t>
            </a:r>
            <a:endParaRPr lang="en-US" altLang="ko-KR" sz="2200" dirty="0"/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ko-KR" altLang="en-US" sz="2200" dirty="0"/>
              <a:t>구미시니어클럽</a:t>
            </a:r>
            <a:r>
              <a:rPr lang="en-US" altLang="ko-KR" sz="2200" dirty="0"/>
              <a:t>: 90</a:t>
            </a:r>
            <a:r>
              <a:rPr lang="ko-KR" altLang="en-US" sz="2200" dirty="0"/>
              <a:t>대를 돌보는 </a:t>
            </a:r>
            <a:r>
              <a:rPr lang="en-US" altLang="ko-KR" sz="2200" dirty="0"/>
              <a:t>80</a:t>
            </a:r>
            <a:r>
              <a:rPr lang="ko-KR" altLang="en-US" sz="2200" dirty="0"/>
              <a:t>대</a:t>
            </a:r>
            <a:endParaRPr lang="en-US" altLang="ko-KR" sz="2200" dirty="0"/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ko-KR" altLang="en-US" sz="2200" dirty="0" err="1"/>
              <a:t>노년유니온의</a:t>
            </a:r>
            <a:r>
              <a:rPr lang="ko-KR" altLang="en-US" sz="2200" dirty="0"/>
              <a:t> </a:t>
            </a:r>
            <a:r>
              <a:rPr lang="ko-KR" altLang="en-US" sz="2200" dirty="0" err="1"/>
              <a:t>서로돌봄은행</a:t>
            </a:r>
            <a:r>
              <a:rPr lang="en-US" altLang="ko-KR" sz="2200" dirty="0"/>
              <a:t>(</a:t>
            </a:r>
            <a:r>
              <a:rPr lang="ko-KR" altLang="en-US" sz="2200" dirty="0"/>
              <a:t>헬싱키 시간은행</a:t>
            </a:r>
            <a:r>
              <a:rPr lang="en-US" altLang="ko-KR" sz="2200" dirty="0"/>
              <a:t>)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ko-KR" altLang="en-US" sz="2200" dirty="0"/>
              <a:t>헬싱키에서 할머니 </a:t>
            </a:r>
            <a:r>
              <a:rPr lang="en-US" altLang="ko-KR" sz="2200" dirty="0"/>
              <a:t>4</a:t>
            </a:r>
            <a:r>
              <a:rPr lang="ko-KR" altLang="en-US" sz="2200" dirty="0"/>
              <a:t>명이 시작한 노인공동체</a:t>
            </a:r>
            <a:r>
              <a:rPr lang="en-US" altLang="ko-KR" sz="2200" dirty="0"/>
              <a:t>. 70</a:t>
            </a:r>
            <a:r>
              <a:rPr lang="ko-KR" altLang="en-US" sz="2200" dirty="0"/>
              <a:t>명 이상으로 증가</a:t>
            </a:r>
            <a:r>
              <a:rPr lang="en-US" altLang="ko-KR" sz="2200" dirty="0"/>
              <a:t>.</a:t>
            </a:r>
            <a:endParaRPr lang="ko-KR" altLang="en-US" sz="2200" dirty="0"/>
          </a:p>
        </p:txBody>
      </p:sp>
    </p:spTree>
    <p:extLst>
      <p:ext uri="{BB962C8B-B14F-4D97-AF65-F5344CB8AC3E}">
        <p14:creationId xmlns:p14="http://schemas.microsoft.com/office/powerpoint/2010/main" val="22691517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6239FF37-CABF-4BA3-A18C-89A7C8654EFC}"/>
              </a:ext>
            </a:extLst>
          </p:cNvPr>
          <p:cNvSpPr txBox="1"/>
          <p:nvPr/>
        </p:nvSpPr>
        <p:spPr>
          <a:xfrm>
            <a:off x="1055440" y="1086077"/>
            <a:ext cx="10479731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  <a:defRPr/>
            </a:pPr>
            <a:r>
              <a:rPr kumimoji="0" lang="ko-KR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나눔바른고딕" panose="020B0603020101020101" pitchFamily="50" charset="-127"/>
                <a:ea typeface="나눔바른고딕" panose="020B0603020101020101" pitchFamily="50" charset="-127"/>
                <a:cs typeface="Open Sans" charset="0"/>
                <a:sym typeface="Open Sans" charset="0"/>
              </a:rPr>
              <a:t>순서</a:t>
            </a:r>
            <a:endParaRPr kumimoji="0" lang="en-US" altLang="ko-KR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바른고딕" panose="020B0603020101020101" pitchFamily="50" charset="-127"/>
              <a:ea typeface="나눔바른고딕" panose="020B0603020101020101" pitchFamily="50" charset="-127"/>
              <a:cs typeface="Open Sans" charset="0"/>
              <a:sym typeface="Open Sans" charset="0"/>
            </a:endParaRPr>
          </a:p>
          <a:p>
            <a:pPr latinLnBrk="0">
              <a:lnSpc>
                <a:spcPct val="150000"/>
              </a:lnSpc>
              <a:defRPr/>
            </a:pPr>
            <a:endParaRPr kumimoji="0" lang="en-US" altLang="ko-KR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바른고딕" panose="020B0603020101020101" pitchFamily="50" charset="-127"/>
              <a:ea typeface="나눔바른고딕" panose="020B0603020101020101" pitchFamily="50" charset="-127"/>
              <a:cs typeface="Open Sans" charset="0"/>
              <a:sym typeface="Open Sans" charset="0"/>
            </a:endParaRPr>
          </a:p>
          <a:p>
            <a:pPr marL="228600" indent="-228600" latinLnBrk="0">
              <a:lnSpc>
                <a:spcPct val="150000"/>
              </a:lnSpc>
              <a:buAutoNum type="arabicPeriod"/>
              <a:defRPr/>
            </a:pPr>
            <a:r>
              <a:rPr lang="ko-KR" altLang="en-US" sz="2400" b="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Open Sans" charset="0"/>
                <a:sym typeface="Open Sans" charset="0"/>
              </a:rPr>
              <a:t> 다시 요청되는 </a:t>
            </a:r>
            <a:r>
              <a:rPr lang="ko-KR" altLang="en-US" sz="2400" b="1" dirty="0" err="1">
                <a:latin typeface="나눔바른고딕" panose="020B0603020101020101" pitchFamily="50" charset="-127"/>
                <a:ea typeface="나눔바른고딕" panose="020B0603020101020101" pitchFamily="50" charset="-127"/>
                <a:cs typeface="Open Sans" charset="0"/>
                <a:sym typeface="Open Sans" charset="0"/>
              </a:rPr>
              <a:t>시민성</a:t>
            </a:r>
            <a:endParaRPr lang="en-US" altLang="ko-KR" sz="2400" b="1" dirty="0">
              <a:latin typeface="나눔바른고딕" panose="020B0603020101020101" pitchFamily="50" charset="-127"/>
              <a:ea typeface="나눔바른고딕" panose="020B0603020101020101" pitchFamily="50" charset="-127"/>
              <a:cs typeface="Open Sans" charset="0"/>
              <a:sym typeface="Open Sans" charset="0"/>
            </a:endParaRPr>
          </a:p>
          <a:p>
            <a:pPr marL="228600" indent="-228600" latinLnBrk="0">
              <a:lnSpc>
                <a:spcPct val="150000"/>
              </a:lnSpc>
              <a:buAutoNum type="arabicPeriod"/>
              <a:defRPr/>
            </a:pPr>
            <a:r>
              <a:rPr lang="ko-KR" altLang="en-US" sz="2400" b="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Open Sans" charset="0"/>
                <a:sym typeface="Open Sans" charset="0"/>
              </a:rPr>
              <a:t> </a:t>
            </a:r>
            <a:r>
              <a:rPr lang="ko-KR" altLang="en-US" sz="2400" b="1" dirty="0" err="1">
                <a:latin typeface="나눔바른고딕" panose="020B0603020101020101" pitchFamily="50" charset="-127"/>
                <a:ea typeface="나눔바른고딕" panose="020B0603020101020101" pitchFamily="50" charset="-127"/>
                <a:cs typeface="Open Sans" charset="0"/>
                <a:sym typeface="Open Sans" charset="0"/>
              </a:rPr>
              <a:t>생태시민성</a:t>
            </a:r>
            <a:r>
              <a:rPr lang="ko-KR" altLang="en-US" sz="2400" b="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Open Sans" charset="0"/>
                <a:sym typeface="Open Sans" charset="0"/>
              </a:rPr>
              <a:t> 이론의 대두</a:t>
            </a:r>
            <a:endParaRPr lang="en-US" altLang="ko-KR" sz="2400" b="1" dirty="0">
              <a:latin typeface="나눔바른고딕" panose="020B0603020101020101" pitchFamily="50" charset="-127"/>
              <a:ea typeface="나눔바른고딕" panose="020B0603020101020101" pitchFamily="50" charset="-127"/>
              <a:cs typeface="Open Sans" charset="0"/>
              <a:sym typeface="Open Sans" charset="0"/>
            </a:endParaRPr>
          </a:p>
          <a:p>
            <a:pPr marL="228600" indent="-228600" latinLnBrk="0">
              <a:lnSpc>
                <a:spcPct val="150000"/>
              </a:lnSpc>
              <a:buAutoNum type="arabicPeriod"/>
              <a:defRPr/>
            </a:pPr>
            <a:r>
              <a:rPr lang="ko-KR" altLang="en-US" sz="2400" b="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Open Sans" charset="0"/>
                <a:sym typeface="Open Sans" charset="0"/>
              </a:rPr>
              <a:t> 집사로서의 생태시민</a:t>
            </a:r>
            <a:endParaRPr lang="en-US" altLang="ko-KR" sz="2400" b="1" dirty="0">
              <a:latin typeface="나눔바른고딕" panose="020B0603020101020101" pitchFamily="50" charset="-127"/>
              <a:ea typeface="나눔바른고딕" panose="020B0603020101020101" pitchFamily="50" charset="-127"/>
              <a:cs typeface="Open Sans" charset="0"/>
              <a:sym typeface="Open Sans" charset="0"/>
            </a:endParaRPr>
          </a:p>
          <a:p>
            <a:pPr marL="228600" indent="-228600" latinLnBrk="0">
              <a:lnSpc>
                <a:spcPct val="150000"/>
              </a:lnSpc>
              <a:buAutoNum type="arabicPeriod"/>
              <a:defRPr/>
            </a:pPr>
            <a:r>
              <a:rPr lang="ko-KR" altLang="en-US" sz="2400" b="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Open Sans" charset="0"/>
                <a:sym typeface="Open Sans" charset="0"/>
              </a:rPr>
              <a:t> 동료로서의 생태시민</a:t>
            </a:r>
            <a:endParaRPr lang="en-US" altLang="ko-KR" sz="2400" b="1" dirty="0">
              <a:latin typeface="나눔바른고딕" panose="020B0603020101020101" pitchFamily="50" charset="-127"/>
              <a:ea typeface="나눔바른고딕" panose="020B0603020101020101" pitchFamily="50" charset="-127"/>
              <a:cs typeface="Open Sans" charset="0"/>
              <a:sym typeface="Open Sans" charset="0"/>
            </a:endParaRPr>
          </a:p>
          <a:p>
            <a:pPr marL="228600" indent="-228600" latinLnBrk="0">
              <a:lnSpc>
                <a:spcPct val="150000"/>
              </a:lnSpc>
              <a:buAutoNum type="arabicPeriod"/>
              <a:defRPr/>
            </a:pPr>
            <a:r>
              <a:rPr lang="ko-KR" altLang="en-US" sz="2400" b="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Open Sans" charset="0"/>
                <a:sym typeface="Open Sans" charset="0"/>
              </a:rPr>
              <a:t> </a:t>
            </a:r>
            <a:r>
              <a:rPr lang="ko-KR" altLang="en-US" sz="2400" b="1" dirty="0" err="1">
                <a:latin typeface="나눔바른고딕" panose="020B0603020101020101" pitchFamily="50" charset="-127"/>
                <a:ea typeface="나눔바른고딕" panose="020B0603020101020101" pitchFamily="50" charset="-127"/>
                <a:cs typeface="Open Sans" charset="0"/>
                <a:sym typeface="Open Sans" charset="0"/>
              </a:rPr>
              <a:t>힙스터로서의</a:t>
            </a:r>
            <a:r>
              <a:rPr lang="ko-KR" altLang="en-US" sz="2400" b="1" dirty="0">
                <a:latin typeface="나눔바른고딕" panose="020B0603020101020101" pitchFamily="50" charset="-127"/>
                <a:ea typeface="나눔바른고딕" panose="020B0603020101020101" pitchFamily="50" charset="-127"/>
                <a:cs typeface="Open Sans" charset="0"/>
                <a:sym typeface="Open Sans" charset="0"/>
              </a:rPr>
              <a:t> 생태시민</a:t>
            </a:r>
            <a:endParaRPr lang="en-US" altLang="en-US" sz="2400" b="1" dirty="0">
              <a:latin typeface="나눔바른고딕" panose="020B0603020101020101" pitchFamily="50" charset="-127"/>
              <a:ea typeface="나눔바른고딕" panose="020B0603020101020101" pitchFamily="50" charset="-127"/>
              <a:cs typeface="Open Sans" charset="0"/>
              <a:sym typeface="Open Sans" charset="0"/>
            </a:endParaRPr>
          </a:p>
          <a:p>
            <a:pPr latinLnBrk="0">
              <a:lnSpc>
                <a:spcPct val="150000"/>
              </a:lnSpc>
              <a:defRPr/>
            </a:pPr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바른고딕" panose="020B0603020101020101" pitchFamily="50" charset="-127"/>
              <a:ea typeface="나눔바른고딕" panose="020B0603020101020101" pitchFamily="50" charset="-127"/>
              <a:cs typeface="Open Sans" charset="0"/>
              <a:sym typeface="Open Sans" charset="0"/>
            </a:endParaRPr>
          </a:p>
          <a:p>
            <a:pPr latinLnBrk="0">
              <a:lnSpc>
                <a:spcPct val="150000"/>
              </a:lnSpc>
              <a:defRPr/>
            </a:pPr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바른고딕" panose="020B0603020101020101" pitchFamily="50" charset="-127"/>
              <a:ea typeface="나눔바른고딕" panose="020B0603020101020101" pitchFamily="50" charset="-127"/>
              <a:cs typeface="Open Sans" charset="0"/>
              <a:sym typeface="Open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52538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0633B17E-2BA5-4B2F-BE46-EC421D867E36}"/>
              </a:ext>
            </a:extLst>
          </p:cNvPr>
          <p:cNvGrpSpPr/>
          <p:nvPr/>
        </p:nvGrpSpPr>
        <p:grpSpPr>
          <a:xfrm>
            <a:off x="207821" y="522514"/>
            <a:ext cx="5242010" cy="711373"/>
            <a:chOff x="207821" y="522514"/>
            <a:chExt cx="5242010" cy="711373"/>
          </a:xfrm>
        </p:grpSpPr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EC290F79-4346-47B1-86EF-74EFFADCA6E2}"/>
                </a:ext>
              </a:extLst>
            </p:cNvPr>
            <p:cNvSpPr/>
            <p:nvPr/>
          </p:nvSpPr>
          <p:spPr>
            <a:xfrm>
              <a:off x="207821" y="522514"/>
              <a:ext cx="711373" cy="711373"/>
            </a:xfrm>
            <a:prstGeom prst="rect">
              <a:avLst/>
            </a:prstGeom>
            <a:solidFill>
              <a:schemeClr val="bg1"/>
            </a:solidFill>
            <a:ln w="825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F8AC0122-7E32-4078-B912-AFAF3A2BF88E}"/>
                </a:ext>
              </a:extLst>
            </p:cNvPr>
            <p:cNvSpPr/>
            <p:nvPr/>
          </p:nvSpPr>
          <p:spPr>
            <a:xfrm>
              <a:off x="563507" y="645738"/>
              <a:ext cx="4886324" cy="46492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E019B8C-899E-41AF-85DD-1493FD9E4F5C}"/>
              </a:ext>
            </a:extLst>
          </p:cNvPr>
          <p:cNvSpPr txBox="1"/>
          <p:nvPr/>
        </p:nvSpPr>
        <p:spPr>
          <a:xfrm>
            <a:off x="539059" y="597929"/>
            <a:ext cx="5844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4. </a:t>
            </a:r>
            <a:r>
              <a:rPr lang="ko-KR" altLang="en-US" sz="2800" dirty="0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동료로서의 생태시민</a:t>
            </a:r>
            <a:endParaRPr lang="en-US" altLang="ko-KR" sz="2800" dirty="0">
              <a:solidFill>
                <a:schemeClr val="tx2">
                  <a:lumMod val="50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7688" y="1233887"/>
            <a:ext cx="6120680" cy="4730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06572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0633B17E-2BA5-4B2F-BE46-EC421D867E36}"/>
              </a:ext>
            </a:extLst>
          </p:cNvPr>
          <p:cNvGrpSpPr/>
          <p:nvPr/>
        </p:nvGrpSpPr>
        <p:grpSpPr>
          <a:xfrm>
            <a:off x="207821" y="522514"/>
            <a:ext cx="5242010" cy="711373"/>
            <a:chOff x="207821" y="522514"/>
            <a:chExt cx="5242010" cy="711373"/>
          </a:xfrm>
        </p:grpSpPr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EC290F79-4346-47B1-86EF-74EFFADCA6E2}"/>
                </a:ext>
              </a:extLst>
            </p:cNvPr>
            <p:cNvSpPr/>
            <p:nvPr/>
          </p:nvSpPr>
          <p:spPr>
            <a:xfrm>
              <a:off x="207821" y="522514"/>
              <a:ext cx="711373" cy="711373"/>
            </a:xfrm>
            <a:prstGeom prst="rect">
              <a:avLst/>
            </a:prstGeom>
            <a:solidFill>
              <a:schemeClr val="bg1"/>
            </a:solidFill>
            <a:ln w="825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F8AC0122-7E32-4078-B912-AFAF3A2BF88E}"/>
                </a:ext>
              </a:extLst>
            </p:cNvPr>
            <p:cNvSpPr/>
            <p:nvPr/>
          </p:nvSpPr>
          <p:spPr>
            <a:xfrm>
              <a:off x="563507" y="645738"/>
              <a:ext cx="4886324" cy="46492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E019B8C-899E-41AF-85DD-1493FD9E4F5C}"/>
              </a:ext>
            </a:extLst>
          </p:cNvPr>
          <p:cNvSpPr txBox="1"/>
          <p:nvPr/>
        </p:nvSpPr>
        <p:spPr>
          <a:xfrm>
            <a:off x="539059" y="597929"/>
            <a:ext cx="5844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err="1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파트너십의</a:t>
            </a:r>
            <a:r>
              <a:rPr lang="ko-KR" altLang="en-US" sz="2800" dirty="0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ko-KR" altLang="en-US" sz="2800" dirty="0" err="1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등가성</a:t>
            </a:r>
            <a:endParaRPr lang="en-US" altLang="ko-KR" sz="2800" dirty="0">
              <a:solidFill>
                <a:schemeClr val="tx2">
                  <a:lumMod val="50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D542035-6117-4B0E-94A9-CA0E18FAB750}"/>
              </a:ext>
            </a:extLst>
          </p:cNvPr>
          <p:cNvSpPr txBox="1"/>
          <p:nvPr/>
        </p:nvSpPr>
        <p:spPr>
          <a:xfrm>
            <a:off x="539059" y="1700808"/>
            <a:ext cx="1006262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집사가 돌보며 사랑한다면 동료는 믿고 협력</a:t>
            </a:r>
            <a:endParaRPr lang="en-US" altLang="ko-KR" sz="2200" dirty="0"/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ko-KR" altLang="en-US" sz="2200" dirty="0"/>
              <a:t>자연은 인간의 위나 아래가 아닌 옆에 존재</a:t>
            </a:r>
            <a:endParaRPr lang="en-US" altLang="ko-KR" sz="2200" dirty="0"/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ko-KR" altLang="en-US" sz="2200" dirty="0"/>
              <a:t>파트너란 상호작용과 상호발전의 과정에서 함께 존재하고 함께 일하는 존재</a:t>
            </a:r>
            <a:endParaRPr lang="en-US" altLang="ko-KR" sz="2200" dirty="0"/>
          </a:p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핵심요소는 등가</a:t>
            </a:r>
            <a:r>
              <a:rPr lang="en-US" altLang="ko-KR" sz="2200" dirty="0"/>
              <a:t>(equivalence)</a:t>
            </a:r>
            <a:r>
              <a:rPr lang="ko-KR" altLang="en-US" sz="2200" dirty="0"/>
              <a:t>와 목적성</a:t>
            </a:r>
            <a:r>
              <a:rPr lang="en-US" altLang="ko-KR" sz="2200" dirty="0"/>
              <a:t>(purposiveness)</a:t>
            </a:r>
            <a:endParaRPr lang="ko-KR" altLang="en-US" sz="2200" dirty="0"/>
          </a:p>
        </p:txBody>
      </p:sp>
    </p:spTree>
    <p:extLst>
      <p:ext uri="{BB962C8B-B14F-4D97-AF65-F5344CB8AC3E}">
        <p14:creationId xmlns:p14="http://schemas.microsoft.com/office/powerpoint/2010/main" val="32768600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0633B17E-2BA5-4B2F-BE46-EC421D867E36}"/>
              </a:ext>
            </a:extLst>
          </p:cNvPr>
          <p:cNvGrpSpPr/>
          <p:nvPr/>
        </p:nvGrpSpPr>
        <p:grpSpPr>
          <a:xfrm>
            <a:off x="207821" y="522514"/>
            <a:ext cx="5242010" cy="711373"/>
            <a:chOff x="207821" y="522514"/>
            <a:chExt cx="5242010" cy="711373"/>
          </a:xfrm>
        </p:grpSpPr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EC290F79-4346-47B1-86EF-74EFFADCA6E2}"/>
                </a:ext>
              </a:extLst>
            </p:cNvPr>
            <p:cNvSpPr/>
            <p:nvPr/>
          </p:nvSpPr>
          <p:spPr>
            <a:xfrm>
              <a:off x="207821" y="522514"/>
              <a:ext cx="711373" cy="711373"/>
            </a:xfrm>
            <a:prstGeom prst="rect">
              <a:avLst/>
            </a:prstGeom>
            <a:solidFill>
              <a:schemeClr val="bg1"/>
            </a:solidFill>
            <a:ln w="825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F8AC0122-7E32-4078-B912-AFAF3A2BF88E}"/>
                </a:ext>
              </a:extLst>
            </p:cNvPr>
            <p:cNvSpPr/>
            <p:nvPr/>
          </p:nvSpPr>
          <p:spPr>
            <a:xfrm>
              <a:off x="563507" y="645738"/>
              <a:ext cx="4886324" cy="46492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E019B8C-899E-41AF-85DD-1493FD9E4F5C}"/>
              </a:ext>
            </a:extLst>
          </p:cNvPr>
          <p:cNvSpPr txBox="1"/>
          <p:nvPr/>
        </p:nvSpPr>
        <p:spPr>
          <a:xfrm>
            <a:off x="539059" y="597929"/>
            <a:ext cx="5844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평등을 지향하는 선배시민</a:t>
            </a:r>
            <a:endParaRPr lang="en-US" altLang="ko-KR" sz="2800" dirty="0">
              <a:solidFill>
                <a:schemeClr val="tx2">
                  <a:lumMod val="50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D542035-6117-4B0E-94A9-CA0E18FAB750}"/>
              </a:ext>
            </a:extLst>
          </p:cNvPr>
          <p:cNvSpPr txBox="1"/>
          <p:nvPr/>
        </p:nvSpPr>
        <p:spPr>
          <a:xfrm>
            <a:off x="539059" y="1700808"/>
            <a:ext cx="10062620" cy="26314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200" dirty="0"/>
              <a:t>- 10</a:t>
            </a:r>
            <a:r>
              <a:rPr lang="ko-KR" altLang="en-US" sz="2200" dirty="0"/>
              <a:t>년 차이도 친구로 인정한 우리 전통</a:t>
            </a:r>
            <a:endParaRPr lang="en-US" altLang="ko-KR" sz="2200" dirty="0"/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ko-KR" altLang="en-US" sz="2200" dirty="0"/>
              <a:t>서양은 상호 평어</a:t>
            </a:r>
            <a:r>
              <a:rPr lang="en-US" altLang="ko-KR" sz="2200" dirty="0"/>
              <a:t>, </a:t>
            </a:r>
            <a:r>
              <a:rPr lang="ko-KR" altLang="en-US" sz="2200" dirty="0"/>
              <a:t>우리는 상호 존중</a:t>
            </a:r>
            <a:r>
              <a:rPr lang="en-US" altLang="ko-KR" sz="2200" dirty="0"/>
              <a:t>. </a:t>
            </a:r>
            <a:r>
              <a:rPr lang="ko-KR" altLang="en-US" sz="2200" dirty="0"/>
              <a:t>모든 모델을 다 활용</a:t>
            </a:r>
            <a:r>
              <a:rPr lang="en-US" altLang="ko-KR" sz="2200" dirty="0"/>
              <a:t>.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ko-KR" altLang="en-US" sz="2200" dirty="0" err="1"/>
              <a:t>랑시에르의</a:t>
            </a:r>
            <a:r>
              <a:rPr lang="ko-KR" altLang="en-US" sz="2200" dirty="0"/>
              <a:t> </a:t>
            </a:r>
            <a:r>
              <a:rPr lang="en-US" altLang="ko-KR" sz="2200" dirty="0"/>
              <a:t>‘</a:t>
            </a:r>
            <a:r>
              <a:rPr lang="ko-KR" altLang="en-US" sz="2200" dirty="0"/>
              <a:t>무지한 스승</a:t>
            </a:r>
            <a:r>
              <a:rPr lang="en-US" altLang="ko-KR" sz="2200" dirty="0"/>
              <a:t>’ 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ko-KR" altLang="en-US" sz="2200" dirty="0" err="1"/>
              <a:t>교학상장</a:t>
            </a:r>
            <a:r>
              <a:rPr lang="en-US" altLang="ko-KR" sz="2200" dirty="0"/>
              <a:t>(</a:t>
            </a:r>
            <a:r>
              <a:rPr lang="ko-KR" altLang="en-US" sz="2200" dirty="0" err="1"/>
              <a:t>敎學相長</a:t>
            </a:r>
            <a:r>
              <a:rPr lang="en-US" altLang="ko-KR" sz="2200" dirty="0"/>
              <a:t>): </a:t>
            </a:r>
            <a:r>
              <a:rPr lang="ko-KR" altLang="en-US" sz="2200" dirty="0" err="1"/>
              <a:t>자산어보의</a:t>
            </a:r>
            <a:r>
              <a:rPr lang="ko-KR" altLang="en-US" sz="2200" dirty="0"/>
              <a:t> </a:t>
            </a:r>
            <a:r>
              <a:rPr lang="ko-KR" altLang="en-US" sz="2200" dirty="0" err="1"/>
              <a:t>정약전과</a:t>
            </a:r>
            <a:r>
              <a:rPr lang="ko-KR" altLang="en-US" sz="2200" dirty="0"/>
              <a:t> 장창대</a:t>
            </a:r>
            <a:r>
              <a:rPr lang="en-US" altLang="ko-KR" sz="2200" dirty="0"/>
              <a:t> </a:t>
            </a:r>
          </a:p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근대 </a:t>
            </a:r>
            <a:r>
              <a:rPr lang="en-US" altLang="ko-KR" sz="2200" dirty="0"/>
              <a:t>‘</a:t>
            </a:r>
            <a:r>
              <a:rPr lang="ko-KR" altLang="en-US" sz="2200" dirty="0"/>
              <a:t>교실</a:t>
            </a:r>
            <a:r>
              <a:rPr lang="en-US" altLang="ko-KR" sz="2200" dirty="0"/>
              <a:t>’</a:t>
            </a:r>
            <a:r>
              <a:rPr lang="ko-KR" altLang="en-US" sz="2200" dirty="0"/>
              <a:t>의 문제와 </a:t>
            </a:r>
            <a:r>
              <a:rPr lang="en-US" altLang="ko-KR" sz="2200" dirty="0"/>
              <a:t>‘</a:t>
            </a:r>
            <a:r>
              <a:rPr lang="ko-KR" altLang="en-US" sz="2200" dirty="0"/>
              <a:t>서당</a:t>
            </a:r>
            <a:r>
              <a:rPr lang="en-US" altLang="ko-KR" sz="2200" dirty="0"/>
              <a:t>’</a:t>
            </a:r>
            <a:r>
              <a:rPr lang="ko-KR" altLang="en-US" sz="2200" dirty="0"/>
              <a:t>의 재발견</a:t>
            </a:r>
            <a:r>
              <a:rPr lang="en-US" altLang="ko-KR" sz="2200" dirty="0"/>
              <a:t>. </a:t>
            </a:r>
            <a:r>
              <a:rPr lang="ko-KR" altLang="en-US" sz="2200" dirty="0"/>
              <a:t>사이버대의 경험</a:t>
            </a:r>
            <a:r>
              <a:rPr lang="en-US" altLang="ko-KR" sz="2200" dirty="0"/>
              <a:t>. </a:t>
            </a:r>
            <a:r>
              <a:rPr lang="ko-KR" altLang="en-US" sz="2200" dirty="0"/>
              <a:t>배치를 바꾸자</a:t>
            </a:r>
            <a:r>
              <a:rPr lang="en-US" altLang="ko-KR" sz="2200" dirty="0"/>
              <a:t>.</a:t>
            </a:r>
            <a:endParaRPr lang="ko-KR" altLang="en-US" sz="2200" dirty="0"/>
          </a:p>
        </p:txBody>
      </p:sp>
    </p:spTree>
    <p:extLst>
      <p:ext uri="{BB962C8B-B14F-4D97-AF65-F5344CB8AC3E}">
        <p14:creationId xmlns:p14="http://schemas.microsoft.com/office/powerpoint/2010/main" val="22913541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0633B17E-2BA5-4B2F-BE46-EC421D867E36}"/>
              </a:ext>
            </a:extLst>
          </p:cNvPr>
          <p:cNvGrpSpPr/>
          <p:nvPr/>
        </p:nvGrpSpPr>
        <p:grpSpPr>
          <a:xfrm>
            <a:off x="207821" y="522514"/>
            <a:ext cx="5242010" cy="711373"/>
            <a:chOff x="207821" y="522514"/>
            <a:chExt cx="5242010" cy="711373"/>
          </a:xfrm>
        </p:grpSpPr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EC290F79-4346-47B1-86EF-74EFFADCA6E2}"/>
                </a:ext>
              </a:extLst>
            </p:cNvPr>
            <p:cNvSpPr/>
            <p:nvPr/>
          </p:nvSpPr>
          <p:spPr>
            <a:xfrm>
              <a:off x="207821" y="522514"/>
              <a:ext cx="711373" cy="711373"/>
            </a:xfrm>
            <a:prstGeom prst="rect">
              <a:avLst/>
            </a:prstGeom>
            <a:solidFill>
              <a:schemeClr val="bg1"/>
            </a:solidFill>
            <a:ln w="825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F8AC0122-7E32-4078-B912-AFAF3A2BF88E}"/>
                </a:ext>
              </a:extLst>
            </p:cNvPr>
            <p:cNvSpPr/>
            <p:nvPr/>
          </p:nvSpPr>
          <p:spPr>
            <a:xfrm>
              <a:off x="563507" y="645738"/>
              <a:ext cx="4886324" cy="46492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E019B8C-899E-41AF-85DD-1493FD9E4F5C}"/>
              </a:ext>
            </a:extLst>
          </p:cNvPr>
          <p:cNvSpPr txBox="1"/>
          <p:nvPr/>
        </p:nvSpPr>
        <p:spPr>
          <a:xfrm>
            <a:off x="539059" y="597929"/>
            <a:ext cx="5844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지도자 없는 사회운동</a:t>
            </a:r>
            <a:endParaRPr lang="en-US" altLang="ko-KR" sz="2800" dirty="0">
              <a:solidFill>
                <a:schemeClr val="tx2">
                  <a:lumMod val="50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D542035-6117-4B0E-94A9-CA0E18FAB750}"/>
              </a:ext>
            </a:extLst>
          </p:cNvPr>
          <p:cNvSpPr txBox="1"/>
          <p:nvPr/>
        </p:nvSpPr>
        <p:spPr>
          <a:xfrm>
            <a:off x="563507" y="1556792"/>
            <a:ext cx="10062620" cy="364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매년 지도자 없는 사회운동의 폭발이 목격됨</a:t>
            </a:r>
            <a:endParaRPr lang="en-US" altLang="ko-KR" sz="2200" dirty="0"/>
          </a:p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한국의 독립운동과 </a:t>
            </a:r>
            <a:r>
              <a:rPr lang="ko-KR" altLang="en-US" sz="2200" dirty="0" err="1"/>
              <a:t>민주화운동의</a:t>
            </a:r>
            <a:r>
              <a:rPr lang="ko-KR" altLang="en-US" sz="2200" dirty="0"/>
              <a:t> 특징</a:t>
            </a:r>
            <a:endParaRPr lang="en-US" altLang="ko-KR" sz="2200" dirty="0"/>
          </a:p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지도자들은 계속해서 운동 내부로부터 비판 받고 무너짐</a:t>
            </a:r>
            <a:endParaRPr lang="en-US" altLang="ko-KR" sz="2200" dirty="0"/>
          </a:p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운동내부에서는 반권위주의와 민주주의가 중심적 토대</a:t>
            </a:r>
            <a:endParaRPr lang="en-US" altLang="ko-KR" sz="2200" dirty="0"/>
          </a:p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특히 페미니즘 조직은 전체의 허가 없이 </a:t>
            </a:r>
            <a:r>
              <a:rPr lang="en-US" altLang="ko-KR" sz="2200" dirty="0"/>
              <a:t> </a:t>
            </a:r>
            <a:r>
              <a:rPr lang="ko-KR" altLang="en-US" sz="2200" dirty="0"/>
              <a:t>미디어에 아무도 발언하지 못하게 함으로써</a:t>
            </a:r>
            <a:r>
              <a:rPr lang="en-US" altLang="ko-KR" sz="2200" dirty="0"/>
              <a:t>,</a:t>
            </a:r>
            <a:r>
              <a:rPr lang="ko-KR" altLang="en-US" sz="2200" dirty="0"/>
              <a:t> 대표자의 자리를 차지하지 못하게 함</a:t>
            </a:r>
            <a:r>
              <a:rPr lang="en-US" altLang="ko-KR" sz="2200" dirty="0"/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 err="1"/>
              <a:t>이화이언의</a:t>
            </a:r>
            <a:r>
              <a:rPr lang="ko-KR" altLang="en-US" sz="2200" dirty="0"/>
              <a:t> 달팽이민주주의가 한 사례</a:t>
            </a:r>
          </a:p>
        </p:txBody>
      </p:sp>
    </p:spTree>
    <p:extLst>
      <p:ext uri="{BB962C8B-B14F-4D97-AF65-F5344CB8AC3E}">
        <p14:creationId xmlns:p14="http://schemas.microsoft.com/office/powerpoint/2010/main" val="13842730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0633B17E-2BA5-4B2F-BE46-EC421D867E36}"/>
              </a:ext>
            </a:extLst>
          </p:cNvPr>
          <p:cNvGrpSpPr/>
          <p:nvPr/>
        </p:nvGrpSpPr>
        <p:grpSpPr>
          <a:xfrm>
            <a:off x="207821" y="522514"/>
            <a:ext cx="5242010" cy="711373"/>
            <a:chOff x="207821" y="522514"/>
            <a:chExt cx="5242010" cy="711373"/>
          </a:xfrm>
        </p:grpSpPr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EC290F79-4346-47B1-86EF-74EFFADCA6E2}"/>
                </a:ext>
              </a:extLst>
            </p:cNvPr>
            <p:cNvSpPr/>
            <p:nvPr/>
          </p:nvSpPr>
          <p:spPr>
            <a:xfrm>
              <a:off x="207821" y="522514"/>
              <a:ext cx="711373" cy="711373"/>
            </a:xfrm>
            <a:prstGeom prst="rect">
              <a:avLst/>
            </a:prstGeom>
            <a:solidFill>
              <a:schemeClr val="bg1"/>
            </a:solidFill>
            <a:ln w="825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F8AC0122-7E32-4078-B912-AFAF3A2BF88E}"/>
                </a:ext>
              </a:extLst>
            </p:cNvPr>
            <p:cNvSpPr/>
            <p:nvPr/>
          </p:nvSpPr>
          <p:spPr>
            <a:xfrm>
              <a:off x="563507" y="645738"/>
              <a:ext cx="4886324" cy="46492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E019B8C-899E-41AF-85DD-1493FD9E4F5C}"/>
              </a:ext>
            </a:extLst>
          </p:cNvPr>
          <p:cNvSpPr txBox="1"/>
          <p:nvPr/>
        </p:nvSpPr>
        <p:spPr>
          <a:xfrm>
            <a:off x="539059" y="597929"/>
            <a:ext cx="5844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동료적인 토론방식</a:t>
            </a:r>
            <a:endParaRPr lang="en-US" altLang="ko-KR" sz="2800" dirty="0">
              <a:solidFill>
                <a:schemeClr val="tx2">
                  <a:lumMod val="50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D542035-6117-4B0E-94A9-CA0E18FAB750}"/>
              </a:ext>
            </a:extLst>
          </p:cNvPr>
          <p:cNvSpPr txBox="1"/>
          <p:nvPr/>
        </p:nvSpPr>
        <p:spPr>
          <a:xfrm>
            <a:off x="563507" y="1756522"/>
            <a:ext cx="10062620" cy="30738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민주시민교육의 한계</a:t>
            </a:r>
            <a:endParaRPr lang="en-US" altLang="ko-KR" sz="2200" dirty="0"/>
          </a:p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 err="1"/>
              <a:t>보이텔스바흐</a:t>
            </a:r>
            <a:r>
              <a:rPr lang="ko-KR" altLang="en-US" sz="2200" dirty="0"/>
              <a:t> 합의의 장점과 한계</a:t>
            </a:r>
            <a:endParaRPr lang="en-US" altLang="ko-KR" sz="2200" dirty="0"/>
          </a:p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학교 현장에서 재현되는 사회갈등</a:t>
            </a:r>
            <a:endParaRPr lang="en-US" altLang="ko-KR" sz="2200" dirty="0"/>
          </a:p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초월적 방식</a:t>
            </a:r>
            <a:r>
              <a:rPr lang="en-US" altLang="ko-KR" sz="2200" dirty="0"/>
              <a:t>: </a:t>
            </a:r>
            <a:r>
              <a:rPr lang="ko-KR" altLang="en-US" sz="2200" dirty="0" err="1"/>
              <a:t>갈퉁의</a:t>
            </a:r>
            <a:r>
              <a:rPr lang="ko-KR" altLang="en-US" sz="2200" dirty="0"/>
              <a:t> 이론</a:t>
            </a:r>
            <a:endParaRPr lang="en-US" altLang="ko-KR" sz="2200" dirty="0"/>
          </a:p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정동적 방식</a:t>
            </a:r>
            <a:r>
              <a:rPr lang="en-US" altLang="ko-KR" sz="2200" dirty="0"/>
              <a:t>: </a:t>
            </a:r>
            <a:r>
              <a:rPr lang="ko-KR" altLang="en-US" sz="2200" dirty="0"/>
              <a:t>아이리스 영의 방식</a:t>
            </a:r>
            <a:endParaRPr lang="en-US" altLang="ko-KR" sz="2200" dirty="0"/>
          </a:p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구성적 방식</a:t>
            </a:r>
            <a:r>
              <a:rPr lang="en-US" altLang="ko-KR" sz="2200" dirty="0"/>
              <a:t>: </a:t>
            </a:r>
            <a:r>
              <a:rPr lang="ko-KR" altLang="en-US" sz="2200" dirty="0"/>
              <a:t>회복적 서클대화</a:t>
            </a:r>
            <a:r>
              <a:rPr lang="en-US" altLang="ko-KR" sz="2200" dirty="0"/>
              <a:t>, </a:t>
            </a:r>
            <a:r>
              <a:rPr lang="ko-KR" altLang="en-US" sz="2200" dirty="0"/>
              <a:t>화교상인</a:t>
            </a:r>
            <a:r>
              <a:rPr lang="en-US" altLang="ko-KR" sz="2200" dirty="0"/>
              <a:t>, </a:t>
            </a:r>
            <a:r>
              <a:rPr lang="ko-KR" altLang="en-US" sz="2200" dirty="0"/>
              <a:t>화백회의</a:t>
            </a:r>
          </a:p>
        </p:txBody>
      </p:sp>
    </p:spTree>
    <p:extLst>
      <p:ext uri="{BB962C8B-B14F-4D97-AF65-F5344CB8AC3E}">
        <p14:creationId xmlns:p14="http://schemas.microsoft.com/office/powerpoint/2010/main" val="138427305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0633B17E-2BA5-4B2F-BE46-EC421D867E36}"/>
              </a:ext>
            </a:extLst>
          </p:cNvPr>
          <p:cNvGrpSpPr/>
          <p:nvPr/>
        </p:nvGrpSpPr>
        <p:grpSpPr>
          <a:xfrm>
            <a:off x="207821" y="522514"/>
            <a:ext cx="5242010" cy="711373"/>
            <a:chOff x="207821" y="522514"/>
            <a:chExt cx="5242010" cy="711373"/>
          </a:xfrm>
        </p:grpSpPr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EC290F79-4346-47B1-86EF-74EFFADCA6E2}"/>
                </a:ext>
              </a:extLst>
            </p:cNvPr>
            <p:cNvSpPr/>
            <p:nvPr/>
          </p:nvSpPr>
          <p:spPr>
            <a:xfrm>
              <a:off x="207821" y="522514"/>
              <a:ext cx="711373" cy="711373"/>
            </a:xfrm>
            <a:prstGeom prst="rect">
              <a:avLst/>
            </a:prstGeom>
            <a:solidFill>
              <a:schemeClr val="bg1"/>
            </a:solidFill>
            <a:ln w="825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F8AC0122-7E32-4078-B912-AFAF3A2BF88E}"/>
                </a:ext>
              </a:extLst>
            </p:cNvPr>
            <p:cNvSpPr/>
            <p:nvPr/>
          </p:nvSpPr>
          <p:spPr>
            <a:xfrm>
              <a:off x="563507" y="645738"/>
              <a:ext cx="4886324" cy="46492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E019B8C-899E-41AF-85DD-1493FD9E4F5C}"/>
              </a:ext>
            </a:extLst>
          </p:cNvPr>
          <p:cNvSpPr txBox="1"/>
          <p:nvPr/>
        </p:nvSpPr>
        <p:spPr>
          <a:xfrm>
            <a:off x="539059" y="597929"/>
            <a:ext cx="5844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5. </a:t>
            </a:r>
            <a:r>
              <a:rPr lang="ko-KR" altLang="en-US" sz="2800" dirty="0" err="1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힙스터로서의</a:t>
            </a:r>
            <a:r>
              <a:rPr lang="ko-KR" altLang="en-US" sz="2800" dirty="0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생태시민</a:t>
            </a:r>
            <a:endParaRPr lang="en-US" altLang="ko-KR" sz="2800" dirty="0">
              <a:solidFill>
                <a:schemeClr val="tx2">
                  <a:lumMod val="50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7648" y="1628800"/>
            <a:ext cx="6096000" cy="406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06572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0633B17E-2BA5-4B2F-BE46-EC421D867E36}"/>
              </a:ext>
            </a:extLst>
          </p:cNvPr>
          <p:cNvGrpSpPr/>
          <p:nvPr/>
        </p:nvGrpSpPr>
        <p:grpSpPr>
          <a:xfrm>
            <a:off x="207821" y="522514"/>
            <a:ext cx="5242010" cy="711373"/>
            <a:chOff x="207821" y="522514"/>
            <a:chExt cx="5242010" cy="711373"/>
          </a:xfrm>
        </p:grpSpPr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EC290F79-4346-47B1-86EF-74EFFADCA6E2}"/>
                </a:ext>
              </a:extLst>
            </p:cNvPr>
            <p:cNvSpPr/>
            <p:nvPr/>
          </p:nvSpPr>
          <p:spPr>
            <a:xfrm>
              <a:off x="207821" y="522514"/>
              <a:ext cx="711373" cy="711373"/>
            </a:xfrm>
            <a:prstGeom prst="rect">
              <a:avLst/>
            </a:prstGeom>
            <a:solidFill>
              <a:schemeClr val="bg1"/>
            </a:solidFill>
            <a:ln w="825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F8AC0122-7E32-4078-B912-AFAF3A2BF88E}"/>
                </a:ext>
              </a:extLst>
            </p:cNvPr>
            <p:cNvSpPr/>
            <p:nvPr/>
          </p:nvSpPr>
          <p:spPr>
            <a:xfrm>
              <a:off x="563507" y="645738"/>
              <a:ext cx="4886324" cy="46492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E019B8C-899E-41AF-85DD-1493FD9E4F5C}"/>
              </a:ext>
            </a:extLst>
          </p:cNvPr>
          <p:cNvSpPr txBox="1"/>
          <p:nvPr/>
        </p:nvSpPr>
        <p:spPr>
          <a:xfrm>
            <a:off x="539059" y="597929"/>
            <a:ext cx="5844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자연에 참여하는 생태시민</a:t>
            </a:r>
            <a:endParaRPr lang="en-US" altLang="ko-KR" sz="2800" dirty="0">
              <a:solidFill>
                <a:schemeClr val="tx2">
                  <a:lumMod val="50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D542035-6117-4B0E-94A9-CA0E18FAB750}"/>
              </a:ext>
            </a:extLst>
          </p:cNvPr>
          <p:cNvSpPr txBox="1"/>
          <p:nvPr/>
        </p:nvSpPr>
        <p:spPr>
          <a:xfrm>
            <a:off x="539059" y="1628800"/>
            <a:ext cx="10062620" cy="364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동료모델이 평등과 협력을 강조한다면 참여자모델은 각 존재의 고유성과 차이가 중요</a:t>
            </a:r>
            <a:br>
              <a:rPr lang="en-US" altLang="ko-KR" sz="2200" dirty="0"/>
            </a:br>
            <a:r>
              <a:rPr lang="en-US" altLang="ko-KR" sz="2200" dirty="0"/>
              <a:t>- </a:t>
            </a:r>
            <a:r>
              <a:rPr lang="ko-KR" altLang="en-US" sz="2200" dirty="0"/>
              <a:t>동료모델이 목적성을 중시한다면 참여자모델은 과정 그 자체가 목적</a:t>
            </a:r>
            <a:endParaRPr lang="en-US" altLang="ko-KR" sz="2200" dirty="0"/>
          </a:p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인간은 자연에 속하기 위해 자신의 고유한 특성을 잃을 필요가 없다</a:t>
            </a:r>
            <a:endParaRPr lang="en-US" altLang="ko-KR" sz="2200" dirty="0"/>
          </a:p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연극에 비유하자면</a:t>
            </a:r>
            <a:r>
              <a:rPr lang="en-US" altLang="ko-KR" sz="2200" dirty="0"/>
              <a:t>, </a:t>
            </a:r>
            <a:r>
              <a:rPr lang="ko-KR" altLang="en-US" sz="2200" dirty="0"/>
              <a:t>인간은 외부자</a:t>
            </a:r>
            <a:r>
              <a:rPr lang="en-US" altLang="ko-KR" sz="2200" dirty="0"/>
              <a:t>, </a:t>
            </a:r>
            <a:r>
              <a:rPr lang="ko-KR" altLang="en-US" sz="2200" dirty="0"/>
              <a:t>관람자</a:t>
            </a:r>
            <a:r>
              <a:rPr lang="en-US" altLang="ko-KR" sz="2200" dirty="0"/>
              <a:t>, </a:t>
            </a:r>
            <a:r>
              <a:rPr lang="ko-KR" altLang="en-US" sz="2200" dirty="0"/>
              <a:t>감독이 아니라 배우</a:t>
            </a:r>
            <a:r>
              <a:rPr lang="en-US" altLang="ko-KR" sz="2200" dirty="0"/>
              <a:t> </a:t>
            </a:r>
          </a:p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인간은 ‘합리성과 자의식을 </a:t>
            </a:r>
            <a:r>
              <a:rPr lang="ko-KR" altLang="en-US" sz="2200" dirty="0" err="1"/>
              <a:t>부여받은</a:t>
            </a:r>
            <a:r>
              <a:rPr lang="ko-KR" altLang="en-US" sz="2200" dirty="0"/>
              <a:t> 존재’라는 자신의 정체성을 갖고</a:t>
            </a:r>
            <a:br>
              <a:rPr lang="en-US" altLang="ko-KR" sz="2200" dirty="0"/>
            </a:br>
            <a:r>
              <a:rPr lang="en-US" altLang="ko-KR" sz="2200" dirty="0"/>
              <a:t>  </a:t>
            </a:r>
            <a:r>
              <a:rPr lang="ko-KR" altLang="en-US" sz="2200" dirty="0"/>
              <a:t>연극에서 </a:t>
            </a:r>
            <a:r>
              <a:rPr lang="ko-KR" altLang="en-US" sz="2200" dirty="0" err="1"/>
              <a:t>의미있고</a:t>
            </a:r>
            <a:r>
              <a:rPr lang="ko-KR" altLang="en-US" sz="2200" dirty="0"/>
              <a:t> 창조적이고 중요한 역할을 수행</a:t>
            </a:r>
          </a:p>
        </p:txBody>
      </p:sp>
    </p:spTree>
    <p:extLst>
      <p:ext uri="{BB962C8B-B14F-4D97-AF65-F5344CB8AC3E}">
        <p14:creationId xmlns:p14="http://schemas.microsoft.com/office/powerpoint/2010/main" val="39008290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0633B17E-2BA5-4B2F-BE46-EC421D867E36}"/>
              </a:ext>
            </a:extLst>
          </p:cNvPr>
          <p:cNvGrpSpPr/>
          <p:nvPr/>
        </p:nvGrpSpPr>
        <p:grpSpPr>
          <a:xfrm>
            <a:off x="207821" y="522514"/>
            <a:ext cx="5242010" cy="711373"/>
            <a:chOff x="207821" y="522514"/>
            <a:chExt cx="5242010" cy="711373"/>
          </a:xfrm>
        </p:grpSpPr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EC290F79-4346-47B1-86EF-74EFFADCA6E2}"/>
                </a:ext>
              </a:extLst>
            </p:cNvPr>
            <p:cNvSpPr/>
            <p:nvPr/>
          </p:nvSpPr>
          <p:spPr>
            <a:xfrm>
              <a:off x="207821" y="522514"/>
              <a:ext cx="711373" cy="711373"/>
            </a:xfrm>
            <a:prstGeom prst="rect">
              <a:avLst/>
            </a:prstGeom>
            <a:solidFill>
              <a:schemeClr val="bg1"/>
            </a:solidFill>
            <a:ln w="825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F8AC0122-7E32-4078-B912-AFAF3A2BF88E}"/>
                </a:ext>
              </a:extLst>
            </p:cNvPr>
            <p:cNvSpPr/>
            <p:nvPr/>
          </p:nvSpPr>
          <p:spPr>
            <a:xfrm>
              <a:off x="563507" y="645738"/>
              <a:ext cx="4886324" cy="46492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E019B8C-899E-41AF-85DD-1493FD9E4F5C}"/>
              </a:ext>
            </a:extLst>
          </p:cNvPr>
          <p:cNvSpPr txBox="1"/>
          <p:nvPr/>
        </p:nvSpPr>
        <p:spPr>
          <a:xfrm>
            <a:off x="539059" y="597929"/>
            <a:ext cx="5844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err="1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힙한</a:t>
            </a:r>
            <a:r>
              <a:rPr lang="ko-KR" altLang="en-US" sz="2800" dirty="0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선배시민</a:t>
            </a:r>
            <a:endParaRPr lang="en-US" altLang="ko-KR" sz="2800" dirty="0">
              <a:solidFill>
                <a:schemeClr val="tx2">
                  <a:lumMod val="50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D542035-6117-4B0E-94A9-CA0E18FAB750}"/>
              </a:ext>
            </a:extLst>
          </p:cNvPr>
          <p:cNvSpPr txBox="1"/>
          <p:nvPr/>
        </p:nvSpPr>
        <p:spPr>
          <a:xfrm>
            <a:off x="539059" y="1628800"/>
            <a:ext cx="10062620" cy="26314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ko-KR" altLang="en-US" sz="2200" dirty="0"/>
              <a:t>선배란 명칭</a:t>
            </a:r>
            <a:r>
              <a:rPr lang="en-US" altLang="ko-KR" sz="2200" dirty="0"/>
              <a:t>: </a:t>
            </a:r>
            <a:r>
              <a:rPr lang="ko-KR" altLang="en-US" sz="2200" dirty="0"/>
              <a:t>先은 시간적으로만 앞선 것</a:t>
            </a:r>
            <a:r>
              <a:rPr lang="en-US" altLang="ko-KR" sz="2200" dirty="0"/>
              <a:t>. </a:t>
            </a:r>
            <a:r>
              <a:rPr lang="ko-KR" altLang="en-US" sz="2200" dirty="0" err="1"/>
              <a:t>그중에서도</a:t>
            </a:r>
            <a:r>
              <a:rPr lang="ko-KR" altLang="en-US" sz="2200" dirty="0"/>
              <a:t> 몸과 이야기</a:t>
            </a:r>
            <a:r>
              <a:rPr lang="en-US" altLang="ko-KR" sz="2200" dirty="0"/>
              <a:t>.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ko-KR" altLang="en-US" sz="2200" dirty="0"/>
              <a:t>어르신</a:t>
            </a:r>
            <a:r>
              <a:rPr lang="en-US" altLang="ko-KR" sz="2200" dirty="0"/>
              <a:t>: </a:t>
            </a:r>
            <a:r>
              <a:rPr lang="ko-KR" altLang="en-US" sz="2200" dirty="0"/>
              <a:t>한국사회복지협의회에서 노인을 대체할 용어로 공모한 결과로 당선된 용어</a:t>
            </a:r>
            <a:r>
              <a:rPr lang="en-US" altLang="ko-KR" sz="2200" dirty="0"/>
              <a:t>.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ko-KR" altLang="en-US" sz="2200" dirty="0"/>
              <a:t>어른</a:t>
            </a:r>
            <a:r>
              <a:rPr lang="en-US" altLang="ko-KR" sz="2200" dirty="0"/>
              <a:t>: “</a:t>
            </a:r>
            <a:r>
              <a:rPr lang="ko-KR" altLang="en-US" sz="2200" dirty="0"/>
              <a:t>어른 </a:t>
            </a:r>
            <a:r>
              <a:rPr lang="ko-KR" altLang="en-US" sz="2200" dirty="0" err="1"/>
              <a:t>김장하</a:t>
            </a:r>
            <a:r>
              <a:rPr lang="en-US" altLang="ko-KR" sz="2200" dirty="0"/>
              <a:t>”. </a:t>
            </a:r>
            <a:r>
              <a:rPr lang="ko-KR" altLang="en-US" sz="2200" dirty="0"/>
              <a:t>노련미와 세련미의 대명사로 </a:t>
            </a:r>
            <a:r>
              <a:rPr lang="en-US" altLang="ko-KR" sz="2200" dirty="0"/>
              <a:t>(</a:t>
            </a:r>
            <a:r>
              <a:rPr lang="ko-KR" altLang="en-US" sz="2200" dirty="0"/>
              <a:t>예</a:t>
            </a:r>
            <a:r>
              <a:rPr lang="en-US" altLang="ko-KR" sz="2200" dirty="0"/>
              <a:t>: “</a:t>
            </a:r>
            <a:r>
              <a:rPr lang="ko-KR" altLang="en-US" sz="2200" dirty="0"/>
              <a:t>어른들의 싸움</a:t>
            </a:r>
            <a:r>
              <a:rPr lang="en-US" altLang="ko-KR" sz="2200" dirty="0"/>
              <a:t>”)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ko-KR" altLang="en-US" sz="2200" dirty="0"/>
              <a:t>어른과 함께 있고 싶을 때는</a:t>
            </a:r>
            <a:r>
              <a:rPr lang="en-US" altLang="ko-KR" sz="2200" dirty="0"/>
              <a:t>?(</a:t>
            </a:r>
            <a:r>
              <a:rPr lang="ko-KR" altLang="en-US" sz="2200" dirty="0"/>
              <a:t>배려</a:t>
            </a:r>
            <a:r>
              <a:rPr lang="en-US" altLang="ko-KR" sz="2200" dirty="0"/>
              <a:t>, </a:t>
            </a:r>
            <a:r>
              <a:rPr lang="ko-KR" altLang="en-US" sz="2200" dirty="0"/>
              <a:t>신중한 질문</a:t>
            </a:r>
            <a:r>
              <a:rPr lang="en-US" altLang="ko-KR" sz="2200" dirty="0"/>
              <a:t>, </a:t>
            </a:r>
            <a:r>
              <a:rPr lang="ko-KR" altLang="en-US" sz="2200" dirty="0"/>
              <a:t>빠른 사과</a:t>
            </a:r>
            <a:r>
              <a:rPr lang="en-US" altLang="ko-KR" sz="2200" dirty="0"/>
              <a:t>, </a:t>
            </a:r>
            <a:r>
              <a:rPr lang="ko-KR" altLang="en-US" sz="2200" dirty="0"/>
              <a:t>외모발언 조심</a:t>
            </a:r>
            <a:r>
              <a:rPr lang="en-US" altLang="ko-KR" sz="2200" dirty="0"/>
              <a:t>)</a:t>
            </a:r>
            <a:endParaRPr lang="ko-KR" altLang="en-US" sz="2200" dirty="0"/>
          </a:p>
        </p:txBody>
      </p:sp>
    </p:spTree>
    <p:extLst>
      <p:ext uri="{BB962C8B-B14F-4D97-AF65-F5344CB8AC3E}">
        <p14:creationId xmlns:p14="http://schemas.microsoft.com/office/powerpoint/2010/main" val="14420252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0633B17E-2BA5-4B2F-BE46-EC421D867E36}"/>
              </a:ext>
            </a:extLst>
          </p:cNvPr>
          <p:cNvGrpSpPr/>
          <p:nvPr/>
        </p:nvGrpSpPr>
        <p:grpSpPr>
          <a:xfrm>
            <a:off x="207821" y="522514"/>
            <a:ext cx="5242010" cy="711373"/>
            <a:chOff x="207821" y="522514"/>
            <a:chExt cx="5242010" cy="711373"/>
          </a:xfrm>
        </p:grpSpPr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EC290F79-4346-47B1-86EF-74EFFADCA6E2}"/>
                </a:ext>
              </a:extLst>
            </p:cNvPr>
            <p:cNvSpPr/>
            <p:nvPr/>
          </p:nvSpPr>
          <p:spPr>
            <a:xfrm>
              <a:off x="207821" y="522514"/>
              <a:ext cx="711373" cy="711373"/>
            </a:xfrm>
            <a:prstGeom prst="rect">
              <a:avLst/>
            </a:prstGeom>
            <a:solidFill>
              <a:schemeClr val="bg1"/>
            </a:solidFill>
            <a:ln w="825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F8AC0122-7E32-4078-B912-AFAF3A2BF88E}"/>
                </a:ext>
              </a:extLst>
            </p:cNvPr>
            <p:cNvSpPr/>
            <p:nvPr/>
          </p:nvSpPr>
          <p:spPr>
            <a:xfrm>
              <a:off x="563507" y="645738"/>
              <a:ext cx="4886324" cy="46492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E019B8C-899E-41AF-85DD-1493FD9E4F5C}"/>
              </a:ext>
            </a:extLst>
          </p:cNvPr>
          <p:cNvSpPr txBox="1"/>
          <p:nvPr/>
        </p:nvSpPr>
        <p:spPr>
          <a:xfrm>
            <a:off x="539059" y="597929"/>
            <a:ext cx="5844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무리</a:t>
            </a:r>
            <a:r>
              <a:rPr lang="en-US" altLang="ko-KR" sz="2800" dirty="0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(</a:t>
            </a:r>
            <a:r>
              <a:rPr lang="ko-KR" altLang="en-US" sz="2800" dirty="0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輩</a:t>
            </a:r>
            <a:r>
              <a:rPr lang="en-US" altLang="ko-KR" sz="2800" dirty="0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)</a:t>
            </a:r>
            <a:r>
              <a:rPr lang="ko-KR" altLang="en-US" sz="2800" dirty="0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와 호민</a:t>
            </a:r>
            <a:endParaRPr lang="en-US" altLang="ko-KR" sz="2800" dirty="0">
              <a:solidFill>
                <a:schemeClr val="tx2">
                  <a:lumMod val="50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D542035-6117-4B0E-94A9-CA0E18FAB750}"/>
              </a:ext>
            </a:extLst>
          </p:cNvPr>
          <p:cNvSpPr txBox="1"/>
          <p:nvPr/>
        </p:nvSpPr>
        <p:spPr>
          <a:xfrm>
            <a:off x="539059" y="1628800"/>
            <a:ext cx="10062620" cy="26314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ko-KR" altLang="en-US" sz="2200" dirty="0"/>
              <a:t>무리</a:t>
            </a:r>
            <a:r>
              <a:rPr lang="en-US" altLang="ko-KR" sz="2200" dirty="0"/>
              <a:t>: </a:t>
            </a:r>
            <a:r>
              <a:rPr lang="ko-KR" altLang="en-US" sz="2200" dirty="0" err="1"/>
              <a:t>들뢰즈와</a:t>
            </a:r>
            <a:r>
              <a:rPr lang="ko-KR" altLang="en-US" sz="2200" dirty="0"/>
              <a:t> </a:t>
            </a:r>
            <a:r>
              <a:rPr lang="ko-KR" altLang="en-US" sz="2200" dirty="0" err="1"/>
              <a:t>가타리에</a:t>
            </a:r>
            <a:r>
              <a:rPr lang="ko-KR" altLang="en-US" sz="2200" dirty="0"/>
              <a:t> 의하면 군중과 구분</a:t>
            </a:r>
            <a:endParaRPr lang="en-US" altLang="ko-KR" sz="2200" dirty="0"/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ko-KR" altLang="en-US" sz="2200" dirty="0"/>
              <a:t>군중은 안전하게 다수에 묻혀 있으며 권력 중앙에 가까이 감</a:t>
            </a:r>
            <a:r>
              <a:rPr lang="en-US" altLang="ko-KR" sz="2200" dirty="0"/>
              <a:t>. </a:t>
            </a:r>
            <a:r>
              <a:rPr lang="ko-KR" altLang="en-US" sz="2200" dirty="0"/>
              <a:t>무리는 가장자리에 있으며 </a:t>
            </a:r>
            <a:r>
              <a:rPr lang="en-US" altLang="ko-KR" sz="2200" dirty="0"/>
              <a:t>‘</a:t>
            </a:r>
            <a:r>
              <a:rPr lang="ko-KR" altLang="en-US" sz="2200" dirty="0"/>
              <a:t>사냥하는 늑대</a:t>
            </a:r>
            <a:r>
              <a:rPr lang="en-US" altLang="ko-KR" sz="2200" dirty="0"/>
              <a:t>’</a:t>
            </a:r>
            <a:r>
              <a:rPr lang="ko-KR" altLang="en-US" sz="2200" dirty="0"/>
              <a:t>처럼 타자와 함께 있을 때도 혼자라는 점을 자각</a:t>
            </a:r>
            <a:r>
              <a:rPr lang="en-US" altLang="ko-KR" sz="2200" dirty="0"/>
              <a:t>.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ko-KR" altLang="en-US" sz="2200" dirty="0"/>
              <a:t>호민</a:t>
            </a:r>
            <a:r>
              <a:rPr lang="en-US" altLang="ko-KR" sz="2200" dirty="0"/>
              <a:t>: </a:t>
            </a:r>
            <a:r>
              <a:rPr lang="ko-KR" altLang="en-US" sz="2200" dirty="0" err="1"/>
              <a:t>항민</a:t>
            </a:r>
            <a:r>
              <a:rPr lang="en-US" altLang="ko-KR" sz="2200" dirty="0"/>
              <a:t>, </a:t>
            </a:r>
            <a:r>
              <a:rPr lang="ko-KR" altLang="en-US" sz="2200" dirty="0"/>
              <a:t>원민과 구분되는 호민</a:t>
            </a:r>
            <a:r>
              <a:rPr lang="en-US" altLang="ko-KR" sz="2200" dirty="0"/>
              <a:t>.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ko-KR" altLang="en-US" sz="2200" dirty="0" err="1"/>
              <a:t>화이부동</a:t>
            </a:r>
            <a:endParaRPr lang="ko-KR" altLang="en-US" sz="2200" dirty="0"/>
          </a:p>
        </p:txBody>
      </p:sp>
    </p:spTree>
    <p:extLst>
      <p:ext uri="{BB962C8B-B14F-4D97-AF65-F5344CB8AC3E}">
        <p14:creationId xmlns:p14="http://schemas.microsoft.com/office/powerpoint/2010/main" val="170096732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0633B17E-2BA5-4B2F-BE46-EC421D867E36}"/>
              </a:ext>
            </a:extLst>
          </p:cNvPr>
          <p:cNvGrpSpPr/>
          <p:nvPr/>
        </p:nvGrpSpPr>
        <p:grpSpPr>
          <a:xfrm>
            <a:off x="207821" y="522514"/>
            <a:ext cx="5242010" cy="711373"/>
            <a:chOff x="207821" y="522514"/>
            <a:chExt cx="5242010" cy="711373"/>
          </a:xfrm>
        </p:grpSpPr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EC290F79-4346-47B1-86EF-74EFFADCA6E2}"/>
                </a:ext>
              </a:extLst>
            </p:cNvPr>
            <p:cNvSpPr/>
            <p:nvPr/>
          </p:nvSpPr>
          <p:spPr>
            <a:xfrm>
              <a:off x="207821" y="522514"/>
              <a:ext cx="711373" cy="711373"/>
            </a:xfrm>
            <a:prstGeom prst="rect">
              <a:avLst/>
            </a:prstGeom>
            <a:solidFill>
              <a:schemeClr val="bg1"/>
            </a:solidFill>
            <a:ln w="825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F8AC0122-7E32-4078-B912-AFAF3A2BF88E}"/>
                </a:ext>
              </a:extLst>
            </p:cNvPr>
            <p:cNvSpPr/>
            <p:nvPr/>
          </p:nvSpPr>
          <p:spPr>
            <a:xfrm>
              <a:off x="563507" y="645738"/>
              <a:ext cx="4886324" cy="46492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E019B8C-899E-41AF-85DD-1493FD9E4F5C}"/>
              </a:ext>
            </a:extLst>
          </p:cNvPr>
          <p:cNvSpPr txBox="1"/>
          <p:nvPr/>
        </p:nvSpPr>
        <p:spPr>
          <a:xfrm>
            <a:off x="539059" y="597929"/>
            <a:ext cx="5844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/>
              <a:t>동학의 </a:t>
            </a:r>
            <a:r>
              <a:rPr lang="ko-KR" altLang="en-US" sz="2800" dirty="0" err="1"/>
              <a:t>이천사천</a:t>
            </a:r>
            <a:r>
              <a:rPr lang="en-US" altLang="ko-KR" sz="2800" dirty="0"/>
              <a:t>(</a:t>
            </a:r>
            <a:r>
              <a:rPr lang="ko-KR" altLang="en-US" sz="2800" dirty="0" err="1"/>
              <a:t>以天食天</a:t>
            </a:r>
            <a:r>
              <a:rPr lang="en-US" altLang="ko-KR" sz="2800" dirty="0"/>
              <a:t>)</a:t>
            </a:r>
            <a:endParaRPr lang="en-US" altLang="ko-KR" sz="2800" dirty="0">
              <a:solidFill>
                <a:schemeClr val="tx2">
                  <a:lumMod val="50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D542035-6117-4B0E-94A9-CA0E18FAB750}"/>
              </a:ext>
            </a:extLst>
          </p:cNvPr>
          <p:cNvSpPr txBox="1"/>
          <p:nvPr/>
        </p:nvSpPr>
        <p:spPr>
          <a:xfrm>
            <a:off x="552035" y="1479592"/>
            <a:ext cx="10062620" cy="51051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200" dirty="0"/>
              <a:t>“</a:t>
            </a:r>
            <a:r>
              <a:rPr lang="ko-KR" altLang="en-US" sz="2200" dirty="0"/>
              <a:t>한울이 한울 전체를 키우기 위하여 </a:t>
            </a:r>
            <a:r>
              <a:rPr lang="ko-KR" altLang="en-US" sz="2200" b="1" dirty="0"/>
              <a:t>동질이 된 자는 상호부조로써 </a:t>
            </a:r>
            <a:br>
              <a:rPr lang="en-US" altLang="ko-KR" sz="2200" b="1" dirty="0"/>
            </a:br>
            <a:r>
              <a:rPr lang="en-US" altLang="ko-KR" sz="2200" b="1" dirty="0"/>
              <a:t> </a:t>
            </a:r>
            <a:r>
              <a:rPr lang="ko-KR" altLang="en-US" sz="2200" dirty="0"/>
              <a:t>서로 기화를 이루게 하고</a:t>
            </a:r>
            <a:r>
              <a:rPr lang="en-US" altLang="ko-KR" sz="2200" dirty="0"/>
              <a:t>, </a:t>
            </a:r>
            <a:r>
              <a:rPr lang="ko-KR" altLang="en-US" sz="2200" b="1" dirty="0"/>
              <a:t>이질이 된 자는 이천사천으로써 </a:t>
            </a:r>
            <a:br>
              <a:rPr lang="en-US" altLang="ko-KR" sz="2200" b="1" dirty="0"/>
            </a:br>
            <a:r>
              <a:rPr lang="en-US" altLang="ko-KR" sz="2200" b="1" dirty="0"/>
              <a:t> </a:t>
            </a:r>
            <a:r>
              <a:rPr lang="ko-KR" altLang="en-US" sz="2200" dirty="0"/>
              <a:t>서로 기화를 통하게 하는 것이니</a:t>
            </a:r>
            <a:r>
              <a:rPr lang="en-US" altLang="ko-KR" sz="2200" dirty="0"/>
              <a:t>, </a:t>
            </a:r>
            <a:br>
              <a:rPr lang="en-US" altLang="ko-KR" sz="2200" dirty="0"/>
            </a:br>
            <a:r>
              <a:rPr lang="en-US" altLang="ko-KR" sz="2200" dirty="0"/>
              <a:t> </a:t>
            </a:r>
            <a:r>
              <a:rPr lang="ko-KR" altLang="en-US" sz="2200" dirty="0"/>
              <a:t>그러므로 한울은 일면에서 </a:t>
            </a:r>
            <a:r>
              <a:rPr lang="ko-KR" altLang="en-US" sz="2200" b="1" dirty="0"/>
              <a:t>동질적 기화로 종속</a:t>
            </a:r>
            <a:r>
              <a:rPr lang="en-US" altLang="ko-KR" sz="2200" b="1" dirty="0"/>
              <a:t>(</a:t>
            </a:r>
            <a:r>
              <a:rPr lang="ko-KR" altLang="en-US" sz="2200" b="1" dirty="0"/>
              <a:t>種屬</a:t>
            </a:r>
            <a:r>
              <a:rPr lang="en-US" altLang="ko-KR" sz="2200" b="1" dirty="0"/>
              <a:t>)</a:t>
            </a:r>
            <a:r>
              <a:rPr lang="ko-KR" altLang="en-US" sz="2200" b="1" dirty="0"/>
              <a:t>을 양</a:t>
            </a:r>
            <a:r>
              <a:rPr lang="en-US" altLang="ko-KR" sz="2200" b="1" dirty="0"/>
              <a:t>(</a:t>
            </a:r>
            <a:r>
              <a:rPr lang="ko-KR" altLang="en-US" sz="2200" b="1" dirty="0"/>
              <a:t>養</a:t>
            </a:r>
            <a:r>
              <a:rPr lang="en-US" altLang="ko-KR" sz="2200" b="1" dirty="0"/>
              <a:t>)</a:t>
            </a:r>
            <a:r>
              <a:rPr lang="ko-KR" altLang="en-US" sz="2200" b="1" dirty="0" err="1"/>
              <a:t>케하고</a:t>
            </a:r>
            <a:r>
              <a:rPr lang="ko-KR" altLang="en-US" sz="2200" b="1" dirty="0"/>
              <a:t> </a:t>
            </a:r>
            <a:br>
              <a:rPr lang="en-US" altLang="ko-KR" sz="2200" b="1" dirty="0"/>
            </a:br>
            <a:r>
              <a:rPr lang="en-US" altLang="ko-KR" sz="2200" b="1" dirty="0"/>
              <a:t> </a:t>
            </a:r>
            <a:r>
              <a:rPr lang="ko-KR" altLang="en-US" sz="2200" dirty="0"/>
              <a:t>일면에서 </a:t>
            </a:r>
            <a:r>
              <a:rPr lang="ko-KR" altLang="en-US" sz="2200" b="1" dirty="0"/>
              <a:t>이질적 기화로써 종속과 종속이 연대적 성장발전을 도모</a:t>
            </a:r>
            <a:r>
              <a:rPr lang="ko-KR" altLang="en-US" sz="2200" dirty="0"/>
              <a:t>하는 것이니</a:t>
            </a:r>
            <a:r>
              <a:rPr lang="en-US" altLang="ko-KR" sz="2200" dirty="0"/>
              <a:t>”</a:t>
            </a:r>
          </a:p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린 마굴리스</a:t>
            </a:r>
            <a:r>
              <a:rPr lang="en-US" altLang="ko-KR" sz="2200" dirty="0"/>
              <a:t>:</a:t>
            </a:r>
            <a:r>
              <a:rPr lang="ko-KR" altLang="en-US" sz="2200" dirty="0"/>
              <a:t> 먹고 먹힘은 약육강식의 논리가 아니라 </a:t>
            </a:r>
            <a:br>
              <a:rPr lang="en-US" altLang="ko-KR" sz="2200" dirty="0"/>
            </a:br>
            <a:r>
              <a:rPr lang="en-US" altLang="ko-KR" sz="2200" dirty="0"/>
              <a:t>  </a:t>
            </a:r>
            <a:r>
              <a:rPr lang="ko-KR" altLang="en-US" sz="2200" dirty="0" err="1"/>
              <a:t>서로간의</a:t>
            </a:r>
            <a:r>
              <a:rPr lang="ko-KR" altLang="en-US" sz="2200" dirty="0"/>
              <a:t> 정보를 하나로 통합하여 더 복잡한 종으로 나아가는 것</a:t>
            </a:r>
            <a:endParaRPr lang="en-US" altLang="ko-KR" sz="2200" dirty="0"/>
          </a:p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야생동물 간의 </a:t>
            </a:r>
            <a:r>
              <a:rPr lang="en-US" altLang="ko-KR" sz="2200" dirty="0"/>
              <a:t>‘</a:t>
            </a:r>
            <a:r>
              <a:rPr lang="ko-KR" altLang="en-US" sz="2200" dirty="0" err="1"/>
              <a:t>먹고먹힘</a:t>
            </a:r>
            <a:r>
              <a:rPr lang="en-US" altLang="ko-KR" sz="2200" dirty="0"/>
              <a:t>’</a:t>
            </a:r>
            <a:r>
              <a:rPr lang="ko-KR" altLang="en-US" sz="2200" dirty="0"/>
              <a:t>은 양자가</a:t>
            </a:r>
            <a:r>
              <a:rPr lang="en-US" altLang="ko-KR" sz="2200" dirty="0"/>
              <a:t> </a:t>
            </a:r>
            <a:r>
              <a:rPr lang="ko-KR" altLang="en-US" sz="2200" dirty="0"/>
              <a:t>생존을 위해 최선을 다하는 모델</a:t>
            </a:r>
            <a:r>
              <a:rPr lang="en-US" altLang="ko-KR" sz="2200" dirty="0"/>
              <a:t>. </a:t>
            </a:r>
            <a:br>
              <a:rPr lang="en-US" altLang="ko-KR" sz="2200" dirty="0"/>
            </a:br>
            <a:r>
              <a:rPr lang="en-US" altLang="ko-KR" sz="2200" dirty="0"/>
              <a:t>  </a:t>
            </a:r>
            <a:r>
              <a:rPr lang="ko-KR" altLang="en-US" sz="2200" dirty="0"/>
              <a:t>포식자는 우월감</a:t>
            </a:r>
            <a:r>
              <a:rPr lang="en-US" altLang="ko-KR" sz="2200" dirty="0"/>
              <a:t>, </a:t>
            </a:r>
            <a:r>
              <a:rPr lang="ko-KR" altLang="en-US" sz="2200" dirty="0"/>
              <a:t>죄의식을 갖지 않고 피식자도 억울함</a:t>
            </a:r>
            <a:r>
              <a:rPr lang="en-US" altLang="ko-KR" sz="2200" dirty="0"/>
              <a:t>, </a:t>
            </a:r>
            <a:br>
              <a:rPr lang="en-US" altLang="ko-KR" sz="2200" dirty="0"/>
            </a:br>
            <a:r>
              <a:rPr lang="en-US" altLang="ko-KR" sz="2200" dirty="0"/>
              <a:t>  </a:t>
            </a:r>
            <a:r>
              <a:rPr lang="ko-KR" altLang="en-US" sz="2200" dirty="0"/>
              <a:t>보복심리를 갖지 않음</a:t>
            </a:r>
            <a:r>
              <a:rPr lang="en-US" altLang="ko-KR" sz="2200" dirty="0"/>
              <a:t>.</a:t>
            </a:r>
            <a:r>
              <a:rPr lang="ko-KR" altLang="en-US" sz="2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08290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">
            <a:extLst>
              <a:ext uri="{FF2B5EF4-FFF2-40B4-BE49-F238E27FC236}">
                <a16:creationId xmlns:a16="http://schemas.microsoft.com/office/drawing/2014/main" id="{54079DC4-F819-4E3D-A93D-279CCDEFC797}"/>
              </a:ext>
            </a:extLst>
          </p:cNvPr>
          <p:cNvSpPr>
            <a:spLocks/>
          </p:cNvSpPr>
          <p:nvPr/>
        </p:nvSpPr>
        <p:spPr bwMode="auto">
          <a:xfrm>
            <a:off x="6007768" y="695761"/>
            <a:ext cx="5705011" cy="65659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50800" tIns="50800" rIns="50800" bIns="50800" anchor="ctr">
            <a:spAutoFit/>
          </a:bodyPr>
          <a:lstStyle/>
          <a:p>
            <a:pPr algn="r" eaLnBrk="1">
              <a:defRPr/>
            </a:pPr>
            <a:r>
              <a:rPr lang="en-US" altLang="en-US" sz="3600" b="1" dirty="0"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Open Sans" charset="0"/>
                <a:sym typeface="Open Sans" charset="0"/>
              </a:rPr>
              <a:t>1. </a:t>
            </a:r>
            <a:r>
              <a:rPr lang="ko-KR" altLang="en-US" sz="3600" b="1" dirty="0"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Open Sans" charset="0"/>
                <a:sym typeface="Open Sans" charset="0"/>
              </a:rPr>
              <a:t>다시 요청되는 </a:t>
            </a:r>
            <a:r>
              <a:rPr lang="ko-KR" altLang="en-US" sz="3600" b="1" dirty="0" err="1"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Open Sans" charset="0"/>
                <a:sym typeface="Open Sans" charset="0"/>
              </a:rPr>
              <a:t>시민성</a:t>
            </a:r>
            <a:endParaRPr lang="en-US" altLang="en-US" sz="3600" b="1" baseline="0" dirty="0">
              <a:solidFill>
                <a:schemeClr val="accent1">
                  <a:lumMod val="50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  <a:cs typeface="Open Sans" charset="0"/>
              <a:sym typeface="Open Sans" charset="0"/>
            </a:endParaRPr>
          </a:p>
        </p:txBody>
      </p:sp>
      <p:pic>
        <p:nvPicPr>
          <p:cNvPr id="1026" name="Picture 2" descr="Free Apocalyptic War photo and picture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94" b="23094"/>
          <a:stretch>
            <a:fillRect/>
          </a:stretch>
        </p:blipFill>
        <p:spPr bwMode="auto">
          <a:xfrm>
            <a:off x="0" y="3429000"/>
            <a:ext cx="12192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562442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0633B17E-2BA5-4B2F-BE46-EC421D867E36}"/>
              </a:ext>
            </a:extLst>
          </p:cNvPr>
          <p:cNvGrpSpPr/>
          <p:nvPr/>
        </p:nvGrpSpPr>
        <p:grpSpPr>
          <a:xfrm>
            <a:off x="207821" y="522514"/>
            <a:ext cx="5242010" cy="711373"/>
            <a:chOff x="207821" y="522514"/>
            <a:chExt cx="5242010" cy="711373"/>
          </a:xfrm>
        </p:grpSpPr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EC290F79-4346-47B1-86EF-74EFFADCA6E2}"/>
                </a:ext>
              </a:extLst>
            </p:cNvPr>
            <p:cNvSpPr/>
            <p:nvPr/>
          </p:nvSpPr>
          <p:spPr>
            <a:xfrm>
              <a:off x="207821" y="522514"/>
              <a:ext cx="711373" cy="711373"/>
            </a:xfrm>
            <a:prstGeom prst="rect">
              <a:avLst/>
            </a:prstGeom>
            <a:solidFill>
              <a:schemeClr val="bg1"/>
            </a:solidFill>
            <a:ln w="825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F8AC0122-7E32-4078-B912-AFAF3A2BF88E}"/>
                </a:ext>
              </a:extLst>
            </p:cNvPr>
            <p:cNvSpPr/>
            <p:nvPr/>
          </p:nvSpPr>
          <p:spPr>
            <a:xfrm>
              <a:off x="563507" y="645738"/>
              <a:ext cx="4886324" cy="46492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E019B8C-899E-41AF-85DD-1493FD9E4F5C}"/>
              </a:ext>
            </a:extLst>
          </p:cNvPr>
          <p:cNvSpPr txBox="1"/>
          <p:nvPr/>
        </p:nvSpPr>
        <p:spPr>
          <a:xfrm>
            <a:off x="539059" y="597929"/>
            <a:ext cx="5844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조화와 통합</a:t>
            </a:r>
            <a:endParaRPr lang="en-US" altLang="ko-KR" sz="2800" dirty="0">
              <a:solidFill>
                <a:schemeClr val="tx2">
                  <a:lumMod val="50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D542035-6117-4B0E-94A9-CA0E18FAB750}"/>
              </a:ext>
            </a:extLst>
          </p:cNvPr>
          <p:cNvSpPr txBox="1"/>
          <p:nvPr/>
        </p:nvSpPr>
        <p:spPr>
          <a:xfrm>
            <a:off x="563507" y="1471592"/>
            <a:ext cx="10062620" cy="51051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참여자로서의 생태시민은 자신과 다른 생각을 가진 사람을 </a:t>
            </a:r>
            <a:br>
              <a:rPr lang="en-US" altLang="ko-KR" sz="2200" dirty="0"/>
            </a:br>
            <a:r>
              <a:rPr lang="en-US" altLang="ko-KR" sz="2200" dirty="0"/>
              <a:t>  </a:t>
            </a:r>
            <a:r>
              <a:rPr lang="ko-KR" altLang="en-US" sz="2200" dirty="0"/>
              <a:t>증오하거나 배척하지 않음</a:t>
            </a:r>
            <a:endParaRPr lang="en-US" altLang="ko-KR" sz="2200" dirty="0"/>
          </a:p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 err="1"/>
              <a:t>그레이브스</a:t>
            </a:r>
            <a:r>
              <a:rPr lang="en-US" altLang="ko-KR" sz="2200" dirty="0"/>
              <a:t>, </a:t>
            </a:r>
            <a:r>
              <a:rPr lang="ko-KR" altLang="en-US" sz="2200" dirty="0" err="1"/>
              <a:t>켄</a:t>
            </a:r>
            <a:r>
              <a:rPr lang="ko-KR" altLang="en-US" sz="2200" dirty="0"/>
              <a:t> </a:t>
            </a:r>
            <a:r>
              <a:rPr lang="ko-KR" altLang="en-US" sz="2200" dirty="0" err="1"/>
              <a:t>윌버</a:t>
            </a:r>
            <a:r>
              <a:rPr lang="ko-KR" altLang="en-US" sz="2200" dirty="0"/>
              <a:t> 등 전환을 강조한 이론가들의 주장을 참고하면</a:t>
            </a:r>
            <a:r>
              <a:rPr lang="en-US" altLang="ko-KR" sz="2200" dirty="0"/>
              <a:t>, </a:t>
            </a:r>
            <a:br>
              <a:rPr lang="en-US" altLang="ko-KR" sz="2200" dirty="0"/>
            </a:br>
            <a:r>
              <a:rPr lang="en-US" altLang="ko-KR" sz="2200" dirty="0"/>
              <a:t>  </a:t>
            </a:r>
            <a:r>
              <a:rPr lang="ko-KR" altLang="en-US" sz="2200" dirty="0"/>
              <a:t>현재 우리 사회는 능력주의와 공동체주의의 두 단계가 섞여 있는 듯함</a:t>
            </a:r>
            <a:br>
              <a:rPr lang="en-US" altLang="ko-KR" sz="2200" dirty="0"/>
            </a:br>
            <a:r>
              <a:rPr lang="en-US" altLang="ko-KR" sz="2200" dirty="0"/>
              <a:t>  </a:t>
            </a:r>
            <a:r>
              <a:rPr lang="ko-KR" altLang="en-US" sz="2200" dirty="0"/>
              <a:t>즉 성취지향</a:t>
            </a:r>
            <a:r>
              <a:rPr lang="en-US" altLang="ko-KR" sz="2200" dirty="0"/>
              <a:t>, </a:t>
            </a:r>
            <a:r>
              <a:rPr lang="ko-KR" altLang="en-US" sz="2200" dirty="0"/>
              <a:t>물질적 이익</a:t>
            </a:r>
            <a:r>
              <a:rPr lang="en-US" altLang="ko-KR" sz="2200" dirty="0"/>
              <a:t>, </a:t>
            </a:r>
            <a:r>
              <a:rPr lang="ko-KR" altLang="en-US" sz="2200" dirty="0"/>
              <a:t>과학</a:t>
            </a:r>
            <a:r>
              <a:rPr lang="en-US" altLang="ko-KR" sz="2200" dirty="0"/>
              <a:t>, </a:t>
            </a:r>
            <a:r>
              <a:rPr lang="ko-KR" altLang="en-US" sz="2200" dirty="0"/>
              <a:t>시장</a:t>
            </a:r>
            <a:r>
              <a:rPr lang="en-US" altLang="ko-KR" sz="2200" dirty="0"/>
              <a:t>, </a:t>
            </a:r>
            <a:r>
              <a:rPr lang="ko-KR" altLang="en-US" sz="2200" dirty="0"/>
              <a:t>승자 위주의 사회와</a:t>
            </a:r>
            <a:r>
              <a:rPr lang="en-US" altLang="ko-KR" sz="2200" dirty="0"/>
              <a:t>,</a:t>
            </a:r>
            <a:r>
              <a:rPr lang="ko-KR" altLang="en-US" sz="2200" dirty="0"/>
              <a:t> 수평적 유대</a:t>
            </a:r>
            <a:r>
              <a:rPr lang="en-US" altLang="ko-KR" sz="2200" dirty="0"/>
              <a:t>,</a:t>
            </a:r>
            <a:br>
              <a:rPr lang="en-US" altLang="ko-KR" sz="2200" dirty="0"/>
            </a:br>
            <a:r>
              <a:rPr lang="en-US" altLang="ko-KR" sz="2200" dirty="0"/>
              <a:t>  </a:t>
            </a:r>
            <a:r>
              <a:rPr lang="ko-KR" altLang="en-US" sz="2200" dirty="0"/>
              <a:t>네트워킹</a:t>
            </a:r>
            <a:r>
              <a:rPr lang="en-US" altLang="ko-KR" sz="2200" dirty="0"/>
              <a:t>, </a:t>
            </a:r>
            <a:r>
              <a:rPr lang="ko-KR" altLang="en-US" sz="2200" dirty="0"/>
              <a:t>생태주의</a:t>
            </a:r>
            <a:r>
              <a:rPr lang="en-US" altLang="ko-KR" sz="2200" dirty="0"/>
              <a:t>, </a:t>
            </a:r>
            <a:r>
              <a:rPr lang="ko-KR" altLang="en-US" sz="2200" dirty="0"/>
              <a:t>공동체주의</a:t>
            </a:r>
            <a:r>
              <a:rPr lang="en-US" altLang="ko-KR" sz="2200" dirty="0"/>
              <a:t>, </a:t>
            </a:r>
            <a:r>
              <a:rPr lang="ko-KR" altLang="en-US" sz="2200" dirty="0"/>
              <a:t>평등주의의 사회가 혼재</a:t>
            </a:r>
            <a:r>
              <a:rPr lang="en-US" altLang="ko-KR" sz="2200" dirty="0"/>
              <a:t>. </a:t>
            </a:r>
            <a:br>
              <a:rPr lang="en-US" altLang="ko-KR" sz="2200" dirty="0"/>
            </a:br>
            <a:r>
              <a:rPr lang="en-US" altLang="ko-KR" sz="2200" dirty="0"/>
              <a:t>  </a:t>
            </a:r>
            <a:r>
              <a:rPr lang="ko-KR" altLang="en-US" sz="2200" dirty="0"/>
              <a:t>후자의 이념을 내면화한 이들은 연대를 강조하지만 </a:t>
            </a:r>
            <a:br>
              <a:rPr lang="en-US" altLang="ko-KR" sz="2200" dirty="0"/>
            </a:br>
            <a:r>
              <a:rPr lang="en-US" altLang="ko-KR" sz="2200" dirty="0"/>
              <a:t>  </a:t>
            </a:r>
            <a:r>
              <a:rPr lang="ko-KR" altLang="en-US" sz="2200" dirty="0"/>
              <a:t>자신의 단계보다 하위 단계에 속한다고 여겨지는 가치관을 가진 이들을</a:t>
            </a:r>
            <a:br>
              <a:rPr lang="en-US" altLang="ko-KR" sz="2200" dirty="0"/>
            </a:br>
            <a:r>
              <a:rPr lang="en-US" altLang="ko-KR" sz="2200" dirty="0"/>
              <a:t>  </a:t>
            </a:r>
            <a:r>
              <a:rPr lang="ko-KR" altLang="en-US" sz="2200" dirty="0"/>
              <a:t>매몰차게 공격한다는 점에서 배타적임</a:t>
            </a:r>
            <a:r>
              <a:rPr lang="en-US" altLang="ko-KR" sz="2200" dirty="0"/>
              <a:t>. 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ko-KR" altLang="en-US" sz="2200" dirty="0" err="1"/>
              <a:t>그레이브스는</a:t>
            </a:r>
            <a:r>
              <a:rPr lang="ko-KR" altLang="en-US" sz="2200" dirty="0"/>
              <a:t> 이 단계를 넘어 통합의 단계로 넘어가야 한다고 주장</a:t>
            </a:r>
          </a:p>
        </p:txBody>
      </p:sp>
    </p:spTree>
    <p:extLst>
      <p:ext uri="{BB962C8B-B14F-4D97-AF65-F5344CB8AC3E}">
        <p14:creationId xmlns:p14="http://schemas.microsoft.com/office/powerpoint/2010/main" val="390082901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0633B17E-2BA5-4B2F-BE46-EC421D867E36}"/>
              </a:ext>
            </a:extLst>
          </p:cNvPr>
          <p:cNvGrpSpPr/>
          <p:nvPr/>
        </p:nvGrpSpPr>
        <p:grpSpPr>
          <a:xfrm>
            <a:off x="207821" y="522514"/>
            <a:ext cx="5242010" cy="711373"/>
            <a:chOff x="207821" y="522514"/>
            <a:chExt cx="5242010" cy="711373"/>
          </a:xfrm>
        </p:grpSpPr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EC290F79-4346-47B1-86EF-74EFFADCA6E2}"/>
                </a:ext>
              </a:extLst>
            </p:cNvPr>
            <p:cNvSpPr/>
            <p:nvPr/>
          </p:nvSpPr>
          <p:spPr>
            <a:xfrm>
              <a:off x="207821" y="522514"/>
              <a:ext cx="711373" cy="711373"/>
            </a:xfrm>
            <a:prstGeom prst="rect">
              <a:avLst/>
            </a:prstGeom>
            <a:solidFill>
              <a:schemeClr val="bg1"/>
            </a:solidFill>
            <a:ln w="825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F8AC0122-7E32-4078-B912-AFAF3A2BF88E}"/>
                </a:ext>
              </a:extLst>
            </p:cNvPr>
            <p:cNvSpPr/>
            <p:nvPr/>
          </p:nvSpPr>
          <p:spPr>
            <a:xfrm>
              <a:off x="563507" y="645738"/>
              <a:ext cx="4886324" cy="46492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E019B8C-899E-41AF-85DD-1493FD9E4F5C}"/>
              </a:ext>
            </a:extLst>
          </p:cNvPr>
          <p:cNvSpPr txBox="1"/>
          <p:nvPr/>
        </p:nvSpPr>
        <p:spPr>
          <a:xfrm>
            <a:off x="539059" y="597929"/>
            <a:ext cx="5844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 err="1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그레이브스의</a:t>
            </a:r>
            <a:r>
              <a:rPr lang="ko-KR" altLang="en-US" sz="2800" dirty="0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발달의 나선</a:t>
            </a:r>
            <a:endParaRPr lang="en-US" altLang="ko-KR" sz="2800" dirty="0">
              <a:solidFill>
                <a:schemeClr val="tx2">
                  <a:lumMod val="50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D542035-6117-4B0E-94A9-CA0E18FAB750}"/>
              </a:ext>
            </a:extLst>
          </p:cNvPr>
          <p:cNvSpPr txBox="1"/>
          <p:nvPr/>
        </p:nvSpPr>
        <p:spPr>
          <a:xfrm>
            <a:off x="563506" y="1556792"/>
            <a:ext cx="10933094" cy="43926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 latinLnBrk="0">
              <a:lnSpc>
                <a:spcPct val="150000"/>
              </a:lnSpc>
            </a:pPr>
            <a:r>
              <a:rPr lang="en-US" altLang="ko-KR" sz="2100" dirty="0"/>
              <a:t>1. survival: </a:t>
            </a:r>
            <a:r>
              <a:rPr lang="ko-KR" altLang="en-US" sz="2100" dirty="0"/>
              <a:t>음식</a:t>
            </a:r>
            <a:r>
              <a:rPr lang="en-US" altLang="ko-KR" sz="2100" dirty="0"/>
              <a:t>, </a:t>
            </a:r>
            <a:r>
              <a:rPr lang="ko-KR" altLang="en-US" sz="2100" dirty="0"/>
              <a:t>물</a:t>
            </a:r>
            <a:r>
              <a:rPr lang="en-US" altLang="ko-KR" sz="2100" dirty="0"/>
              <a:t>, </a:t>
            </a:r>
            <a:r>
              <a:rPr lang="ko-KR" altLang="en-US" sz="2100" dirty="0"/>
              <a:t>온기</a:t>
            </a:r>
            <a:r>
              <a:rPr lang="en-US" altLang="ko-KR" sz="2100" dirty="0"/>
              <a:t>, </a:t>
            </a:r>
            <a:r>
              <a:rPr lang="ko-KR" altLang="en-US" sz="2100" dirty="0"/>
              <a:t>성</a:t>
            </a:r>
            <a:r>
              <a:rPr lang="en-US" altLang="ko-KR" sz="2100" dirty="0"/>
              <a:t>, </a:t>
            </a:r>
            <a:r>
              <a:rPr lang="ko-KR" altLang="en-US" sz="2100" dirty="0"/>
              <a:t>안전이 우선시 </a:t>
            </a:r>
            <a:r>
              <a:rPr lang="en-US" altLang="ko-KR" sz="2100" dirty="0"/>
              <a:t>(</a:t>
            </a:r>
            <a:r>
              <a:rPr lang="ko-KR" altLang="en-US" sz="2100" dirty="0"/>
              <a:t>성인 인구의 </a:t>
            </a:r>
            <a:r>
              <a:rPr lang="en-US" altLang="ko-KR" sz="2100" dirty="0"/>
              <a:t>0.1%, 0%</a:t>
            </a:r>
            <a:r>
              <a:rPr lang="ko-KR" altLang="en-US" sz="2100" dirty="0"/>
              <a:t>의 권력</a:t>
            </a:r>
            <a:r>
              <a:rPr lang="en-US" altLang="ko-KR" sz="2100" dirty="0"/>
              <a:t>)</a:t>
            </a:r>
            <a:endParaRPr lang="ko-KR" altLang="en-US" sz="2100" dirty="0"/>
          </a:p>
          <a:p>
            <a:pPr fontAlgn="base" latinLnBrk="0">
              <a:lnSpc>
                <a:spcPct val="150000"/>
              </a:lnSpc>
            </a:pPr>
            <a:r>
              <a:rPr lang="en-US" altLang="ko-KR" sz="2100" dirty="0"/>
              <a:t>2. security: </a:t>
            </a:r>
            <a:r>
              <a:rPr lang="ko-KR" altLang="en-US" sz="2100" dirty="0"/>
              <a:t>혈통이 정치적 유대를 형성</a:t>
            </a:r>
            <a:r>
              <a:rPr lang="en-US" altLang="ko-KR" sz="2100" dirty="0"/>
              <a:t> (</a:t>
            </a:r>
            <a:r>
              <a:rPr lang="ko-KR" altLang="en-US" sz="2100" dirty="0"/>
              <a:t>인구의 </a:t>
            </a:r>
            <a:r>
              <a:rPr lang="en-US" altLang="ko-KR" sz="2100" dirty="0"/>
              <a:t>10%, 1%</a:t>
            </a:r>
            <a:r>
              <a:rPr lang="ko-KR" altLang="en-US" sz="2100" dirty="0"/>
              <a:t>의 권력 </a:t>
            </a:r>
            <a:r>
              <a:rPr lang="en-US" altLang="ko-KR" sz="2100" dirty="0"/>
              <a:t>)</a:t>
            </a:r>
            <a:endParaRPr lang="ko-KR" altLang="en-US" sz="2100" dirty="0"/>
          </a:p>
          <a:p>
            <a:pPr fontAlgn="base" latinLnBrk="0">
              <a:lnSpc>
                <a:spcPct val="150000"/>
              </a:lnSpc>
            </a:pPr>
            <a:r>
              <a:rPr lang="en-US" altLang="ko-KR" sz="2100" dirty="0"/>
              <a:t>3. energy and power: </a:t>
            </a:r>
            <a:r>
              <a:rPr lang="ko-KR" altLang="en-US" sz="2100" dirty="0"/>
              <a:t>강력하고 충동적이며 영웅적</a:t>
            </a:r>
            <a:r>
              <a:rPr lang="en-US" altLang="ko-KR" sz="2100" dirty="0"/>
              <a:t> (</a:t>
            </a:r>
            <a:r>
              <a:rPr lang="ko-KR" altLang="en-US" sz="2100" dirty="0"/>
              <a:t>인구의 </a:t>
            </a:r>
            <a:r>
              <a:rPr lang="en-US" altLang="ko-KR" sz="2100" dirty="0"/>
              <a:t>20%, 5%</a:t>
            </a:r>
            <a:r>
              <a:rPr lang="ko-KR" altLang="en-US" sz="2100" dirty="0"/>
              <a:t>의 권력</a:t>
            </a:r>
            <a:r>
              <a:rPr lang="en-US" altLang="ko-KR" sz="2100" dirty="0"/>
              <a:t>)</a:t>
            </a:r>
            <a:endParaRPr lang="ko-KR" altLang="en-US" sz="2100" dirty="0"/>
          </a:p>
          <a:p>
            <a:pPr fontAlgn="base" latinLnBrk="0">
              <a:lnSpc>
                <a:spcPct val="150000"/>
              </a:lnSpc>
            </a:pPr>
            <a:r>
              <a:rPr lang="en-US" altLang="ko-KR" sz="2100" dirty="0"/>
              <a:t>4. order: </a:t>
            </a:r>
            <a:r>
              <a:rPr lang="ko-KR" altLang="en-US" sz="2100" dirty="0"/>
              <a:t>삶에는 의미가 있고 전능한 신</a:t>
            </a:r>
            <a:r>
              <a:rPr lang="en-US" altLang="ko-KR" sz="2100" dirty="0"/>
              <a:t>,</a:t>
            </a:r>
            <a:r>
              <a:rPr lang="ko-KR" altLang="en-US" sz="2100" dirty="0"/>
              <a:t> 질서가 결과 결정 </a:t>
            </a:r>
            <a:r>
              <a:rPr lang="en-US" altLang="ko-KR" sz="2100" dirty="0"/>
              <a:t>(</a:t>
            </a:r>
            <a:r>
              <a:rPr lang="ko-KR" altLang="en-US" sz="2100" dirty="0"/>
              <a:t>인구의 </a:t>
            </a:r>
            <a:r>
              <a:rPr lang="en-US" altLang="ko-KR" sz="2100" dirty="0"/>
              <a:t>40%, 30%</a:t>
            </a:r>
            <a:r>
              <a:rPr lang="ko-KR" altLang="en-US" sz="2100" dirty="0"/>
              <a:t>의 권력</a:t>
            </a:r>
            <a:r>
              <a:rPr lang="en-US" altLang="ko-KR" sz="2100" dirty="0"/>
              <a:t>)</a:t>
            </a:r>
            <a:endParaRPr lang="ko-KR" altLang="en-US" sz="2100" dirty="0"/>
          </a:p>
          <a:p>
            <a:pPr fontAlgn="base" latinLnBrk="0">
              <a:lnSpc>
                <a:spcPct val="150000"/>
              </a:lnSpc>
            </a:pPr>
            <a:r>
              <a:rPr lang="en-US" altLang="ko-KR" sz="2100" dirty="0"/>
              <a:t>5. success: </a:t>
            </a:r>
            <a:r>
              <a:rPr lang="ko-KR" altLang="en-US" sz="2100" dirty="0"/>
              <a:t>과학의 법칙이 정치와 경제</a:t>
            </a:r>
            <a:r>
              <a:rPr lang="en-US" altLang="ko-KR" sz="2100" dirty="0"/>
              <a:t>, </a:t>
            </a:r>
            <a:r>
              <a:rPr lang="ko-KR" altLang="en-US" sz="2100" dirty="0"/>
              <a:t>인간사를 지배 </a:t>
            </a:r>
            <a:r>
              <a:rPr lang="en-US" altLang="ko-KR" sz="2100" dirty="0"/>
              <a:t>(</a:t>
            </a:r>
            <a:r>
              <a:rPr lang="ko-KR" altLang="en-US" sz="2100" dirty="0"/>
              <a:t>인구의 </a:t>
            </a:r>
            <a:r>
              <a:rPr lang="en-US" altLang="ko-KR" sz="2100" dirty="0"/>
              <a:t>30%, 50%</a:t>
            </a:r>
            <a:r>
              <a:rPr lang="ko-KR" altLang="en-US" sz="2100" dirty="0"/>
              <a:t>의 권력</a:t>
            </a:r>
            <a:r>
              <a:rPr lang="en-US" altLang="ko-KR" sz="2100" dirty="0"/>
              <a:t>)</a:t>
            </a:r>
            <a:endParaRPr lang="ko-KR" altLang="en-US" sz="2100" dirty="0"/>
          </a:p>
          <a:p>
            <a:pPr fontAlgn="base" latinLnBrk="0">
              <a:lnSpc>
                <a:spcPct val="150000"/>
              </a:lnSpc>
            </a:pPr>
            <a:r>
              <a:rPr lang="en-US" altLang="ko-KR" sz="2100" dirty="0"/>
              <a:t>6. community: </a:t>
            </a:r>
            <a:r>
              <a:rPr lang="ko-KR" altLang="en-US" sz="2100" dirty="0"/>
              <a:t>계층 구조에 대항하고 수평적 유대 형성</a:t>
            </a:r>
            <a:r>
              <a:rPr lang="en-US" altLang="ko-KR" sz="2100" dirty="0"/>
              <a:t> (</a:t>
            </a:r>
            <a:r>
              <a:rPr lang="ko-KR" altLang="en-US" sz="2100" dirty="0"/>
              <a:t>인구의 </a:t>
            </a:r>
            <a:r>
              <a:rPr lang="en-US" altLang="ko-KR" sz="2100" dirty="0"/>
              <a:t>10%, 15%</a:t>
            </a:r>
            <a:r>
              <a:rPr lang="ko-KR" altLang="en-US" sz="2100" dirty="0"/>
              <a:t>의 권력</a:t>
            </a:r>
            <a:r>
              <a:rPr lang="en-US" altLang="ko-KR" sz="2100" dirty="0"/>
              <a:t>)</a:t>
            </a:r>
            <a:endParaRPr lang="ko-KR" altLang="en-US" sz="2100" dirty="0"/>
          </a:p>
          <a:p>
            <a:pPr fontAlgn="base" latinLnBrk="0">
              <a:lnSpc>
                <a:spcPct val="150000"/>
              </a:lnSpc>
            </a:pPr>
            <a:r>
              <a:rPr lang="en-US" altLang="ko-KR" sz="2100" dirty="0"/>
              <a:t>7. synergy: </a:t>
            </a:r>
            <a:r>
              <a:rPr lang="ko-KR" altLang="en-US" sz="2100" dirty="0"/>
              <a:t>융통성</a:t>
            </a:r>
            <a:r>
              <a:rPr lang="en-US" altLang="ko-KR" sz="2100" dirty="0"/>
              <a:t>, </a:t>
            </a:r>
            <a:r>
              <a:rPr lang="ko-KR" altLang="en-US" sz="2100" dirty="0"/>
              <a:t>자발성</a:t>
            </a:r>
            <a:r>
              <a:rPr lang="en-US" altLang="ko-KR" sz="2100" dirty="0"/>
              <a:t>, </a:t>
            </a:r>
            <a:r>
              <a:rPr lang="ko-KR" altLang="en-US" sz="2100" dirty="0"/>
              <a:t>기능성이 가장 우선시</a:t>
            </a:r>
            <a:r>
              <a:rPr lang="en-US" altLang="ko-KR" sz="2100" dirty="0"/>
              <a:t> (</a:t>
            </a:r>
            <a:r>
              <a:rPr lang="ko-KR" altLang="en-US" sz="2100" dirty="0"/>
              <a:t>인구의 </a:t>
            </a:r>
            <a:r>
              <a:rPr lang="en-US" altLang="ko-KR" sz="2100" dirty="0"/>
              <a:t>1%, 5%</a:t>
            </a:r>
            <a:r>
              <a:rPr lang="ko-KR" altLang="en-US" sz="2100" dirty="0"/>
              <a:t>의 권력</a:t>
            </a:r>
            <a:r>
              <a:rPr lang="en-US" altLang="ko-KR" sz="2100" dirty="0"/>
              <a:t>)</a:t>
            </a:r>
            <a:endParaRPr lang="ko-KR" altLang="en-US" sz="2100" dirty="0"/>
          </a:p>
          <a:p>
            <a:pPr fontAlgn="base" latinLnBrk="0">
              <a:lnSpc>
                <a:spcPct val="150000"/>
              </a:lnSpc>
            </a:pPr>
            <a:r>
              <a:rPr lang="en-US" altLang="ko-KR" sz="2100" dirty="0"/>
              <a:t>8. holistic life support: </a:t>
            </a:r>
            <a:r>
              <a:rPr lang="ko-KR" altLang="en-US" sz="2100" dirty="0"/>
              <a:t>다양한 수준이 하나의 의식 체계로 통합 </a:t>
            </a:r>
            <a:r>
              <a:rPr lang="en-US" altLang="ko-KR" sz="2100" dirty="0"/>
              <a:t>(</a:t>
            </a:r>
            <a:r>
              <a:rPr lang="ko-KR" altLang="en-US" sz="2100" dirty="0"/>
              <a:t>인구의 </a:t>
            </a:r>
            <a:r>
              <a:rPr lang="en-US" altLang="ko-KR" sz="2100" dirty="0"/>
              <a:t>0.1%, 1%</a:t>
            </a:r>
            <a:r>
              <a:rPr lang="ko-KR" altLang="en-US" sz="2100" dirty="0"/>
              <a:t>의 권력</a:t>
            </a:r>
            <a:r>
              <a:rPr lang="en-US" altLang="ko-KR" sz="2100" dirty="0"/>
              <a:t>)</a:t>
            </a:r>
            <a:br>
              <a:rPr lang="en-US" altLang="ko-KR" sz="2100" dirty="0"/>
            </a:br>
            <a:r>
              <a:rPr lang="ko-KR" altLang="en-US" sz="2100" dirty="0"/>
              <a:t>* 각각의 단계는 바로 아래 단계를 모두 포함</a:t>
            </a:r>
            <a:r>
              <a:rPr lang="en-US" altLang="ko-KR" sz="2100" dirty="0"/>
              <a:t>. </a:t>
            </a:r>
            <a:r>
              <a:rPr lang="ko-KR" altLang="en-US" sz="2100" dirty="0"/>
              <a:t>이 발전은 나선형으로 발전함</a:t>
            </a:r>
            <a:r>
              <a:rPr lang="en-US" altLang="ko-KR" sz="2100" dirty="0"/>
              <a:t>.</a:t>
            </a:r>
            <a:endParaRPr lang="ko-KR" altLang="en-US" sz="2100" dirty="0"/>
          </a:p>
        </p:txBody>
      </p:sp>
    </p:spTree>
    <p:extLst>
      <p:ext uri="{BB962C8B-B14F-4D97-AF65-F5344CB8AC3E}">
        <p14:creationId xmlns:p14="http://schemas.microsoft.com/office/powerpoint/2010/main" val="390082901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0633B17E-2BA5-4B2F-BE46-EC421D867E36}"/>
              </a:ext>
            </a:extLst>
          </p:cNvPr>
          <p:cNvGrpSpPr/>
          <p:nvPr/>
        </p:nvGrpSpPr>
        <p:grpSpPr>
          <a:xfrm>
            <a:off x="207821" y="522514"/>
            <a:ext cx="5242010" cy="711373"/>
            <a:chOff x="207821" y="522514"/>
            <a:chExt cx="5242010" cy="711373"/>
          </a:xfrm>
        </p:grpSpPr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EC290F79-4346-47B1-86EF-74EFFADCA6E2}"/>
                </a:ext>
              </a:extLst>
            </p:cNvPr>
            <p:cNvSpPr/>
            <p:nvPr/>
          </p:nvSpPr>
          <p:spPr>
            <a:xfrm>
              <a:off x="207821" y="522514"/>
              <a:ext cx="711373" cy="711373"/>
            </a:xfrm>
            <a:prstGeom prst="rect">
              <a:avLst/>
            </a:prstGeom>
            <a:solidFill>
              <a:schemeClr val="bg1"/>
            </a:solidFill>
            <a:ln w="825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F8AC0122-7E32-4078-B912-AFAF3A2BF88E}"/>
                </a:ext>
              </a:extLst>
            </p:cNvPr>
            <p:cNvSpPr/>
            <p:nvPr/>
          </p:nvSpPr>
          <p:spPr>
            <a:xfrm>
              <a:off x="563507" y="645738"/>
              <a:ext cx="4886324" cy="46492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E019B8C-899E-41AF-85DD-1493FD9E4F5C}"/>
              </a:ext>
            </a:extLst>
          </p:cNvPr>
          <p:cNvSpPr txBox="1"/>
          <p:nvPr/>
        </p:nvSpPr>
        <p:spPr>
          <a:xfrm>
            <a:off x="539059" y="597929"/>
            <a:ext cx="5844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나가며</a:t>
            </a:r>
            <a:endParaRPr lang="en-US" altLang="ko-KR" sz="2800" dirty="0">
              <a:solidFill>
                <a:schemeClr val="tx2">
                  <a:lumMod val="50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9588" y="1504950"/>
            <a:ext cx="6096000" cy="406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835456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0633B17E-2BA5-4B2F-BE46-EC421D867E36}"/>
              </a:ext>
            </a:extLst>
          </p:cNvPr>
          <p:cNvGrpSpPr/>
          <p:nvPr/>
        </p:nvGrpSpPr>
        <p:grpSpPr>
          <a:xfrm>
            <a:off x="207821" y="522514"/>
            <a:ext cx="5242010" cy="711373"/>
            <a:chOff x="207821" y="522514"/>
            <a:chExt cx="5242010" cy="711373"/>
          </a:xfrm>
        </p:grpSpPr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EC290F79-4346-47B1-86EF-74EFFADCA6E2}"/>
                </a:ext>
              </a:extLst>
            </p:cNvPr>
            <p:cNvSpPr/>
            <p:nvPr/>
          </p:nvSpPr>
          <p:spPr>
            <a:xfrm>
              <a:off x="207821" y="522514"/>
              <a:ext cx="711373" cy="711373"/>
            </a:xfrm>
            <a:prstGeom prst="rect">
              <a:avLst/>
            </a:prstGeom>
            <a:solidFill>
              <a:schemeClr val="bg1"/>
            </a:solidFill>
            <a:ln w="825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F8AC0122-7E32-4078-B912-AFAF3A2BF88E}"/>
                </a:ext>
              </a:extLst>
            </p:cNvPr>
            <p:cNvSpPr/>
            <p:nvPr/>
          </p:nvSpPr>
          <p:spPr>
            <a:xfrm>
              <a:off x="563507" y="645738"/>
              <a:ext cx="4886324" cy="46492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E019B8C-899E-41AF-85DD-1493FD9E4F5C}"/>
              </a:ext>
            </a:extLst>
          </p:cNvPr>
          <p:cNvSpPr txBox="1"/>
          <p:nvPr/>
        </p:nvSpPr>
        <p:spPr>
          <a:xfrm>
            <a:off x="539059" y="597929"/>
            <a:ext cx="5844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생태시민의 정책적 요구</a:t>
            </a:r>
            <a:endParaRPr lang="en-US" altLang="ko-KR" sz="2800" dirty="0">
              <a:solidFill>
                <a:schemeClr val="tx2">
                  <a:lumMod val="50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D542035-6117-4B0E-94A9-CA0E18FAB750}"/>
              </a:ext>
            </a:extLst>
          </p:cNvPr>
          <p:cNvSpPr txBox="1"/>
          <p:nvPr/>
        </p:nvSpPr>
        <p:spPr>
          <a:xfrm>
            <a:off x="563507" y="1484784"/>
            <a:ext cx="10062620" cy="4089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집사로서는 </a:t>
            </a:r>
            <a:r>
              <a:rPr lang="ko-KR" altLang="en-US" sz="2200" dirty="0" err="1"/>
              <a:t>기본돌봄소득제도를</a:t>
            </a:r>
            <a:r>
              <a:rPr lang="en-US" altLang="ko-KR" sz="2200" dirty="0"/>
              <a:t>, </a:t>
            </a:r>
            <a:br>
              <a:rPr lang="en-US" altLang="ko-KR" sz="2200" dirty="0"/>
            </a:br>
            <a:r>
              <a:rPr lang="en-US" altLang="ko-KR" sz="2200" dirty="0"/>
              <a:t>  </a:t>
            </a:r>
            <a:r>
              <a:rPr lang="ko-KR" altLang="en-US" sz="2200" dirty="0"/>
              <a:t>동료로서는 시민의회</a:t>
            </a:r>
            <a:r>
              <a:rPr lang="en-US" altLang="ko-KR" sz="2200" dirty="0"/>
              <a:t>, </a:t>
            </a:r>
            <a:r>
              <a:rPr lang="ko-KR" altLang="en-US" sz="2200" dirty="0"/>
              <a:t>협동조합</a:t>
            </a:r>
            <a:r>
              <a:rPr lang="en-US" altLang="ko-KR" sz="2200" dirty="0"/>
              <a:t>, </a:t>
            </a:r>
            <a:r>
              <a:rPr lang="ko-KR" altLang="en-US" sz="2200" dirty="0"/>
              <a:t>공동체경제를</a:t>
            </a:r>
            <a:r>
              <a:rPr lang="en-US" altLang="ko-KR" sz="2200" dirty="0"/>
              <a:t>, </a:t>
            </a:r>
            <a:br>
              <a:rPr lang="en-US" altLang="ko-KR" sz="2200" dirty="0"/>
            </a:br>
            <a:r>
              <a:rPr lang="en-US" altLang="ko-KR" sz="2200" dirty="0"/>
              <a:t>  </a:t>
            </a:r>
            <a:r>
              <a:rPr lang="ko-KR" altLang="en-US" sz="2200" dirty="0"/>
              <a:t>참여자로서는 노동과 소비를 줄이면서 삶을 즐길 방식을 요청</a:t>
            </a:r>
            <a:endParaRPr lang="en-US" altLang="ko-KR" sz="2200" dirty="0"/>
          </a:p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녹색산업</a:t>
            </a:r>
            <a:r>
              <a:rPr lang="en-US" altLang="ko-KR" sz="2200" dirty="0"/>
              <a:t>, </a:t>
            </a:r>
            <a:r>
              <a:rPr lang="ko-KR" altLang="en-US" sz="2200" dirty="0"/>
              <a:t>공공투자</a:t>
            </a:r>
            <a:r>
              <a:rPr lang="en-US" altLang="ko-KR" sz="2200" dirty="0"/>
              <a:t>, </a:t>
            </a:r>
            <a:r>
              <a:rPr lang="ko-KR" altLang="en-US" sz="2200" dirty="0"/>
              <a:t>일자리 공유</a:t>
            </a:r>
            <a:r>
              <a:rPr lang="en-US" altLang="ko-KR" sz="2200" dirty="0"/>
              <a:t>, </a:t>
            </a:r>
            <a:r>
              <a:rPr lang="ko-KR" altLang="en-US" sz="2200" dirty="0"/>
              <a:t>보편적 공공서비스</a:t>
            </a:r>
            <a:r>
              <a:rPr lang="en-US" altLang="ko-KR" sz="2200" dirty="0"/>
              <a:t>, </a:t>
            </a:r>
            <a:br>
              <a:rPr lang="en-US" altLang="ko-KR" sz="2200" dirty="0"/>
            </a:br>
            <a:r>
              <a:rPr lang="en-US" altLang="ko-KR" sz="2200" dirty="0"/>
              <a:t>  </a:t>
            </a:r>
            <a:r>
              <a:rPr lang="ko-KR" altLang="en-US" sz="2200" dirty="0"/>
              <a:t>공공금융제도</a:t>
            </a:r>
            <a:r>
              <a:rPr lang="en-US" altLang="ko-KR" sz="2200" dirty="0"/>
              <a:t>, </a:t>
            </a:r>
            <a:r>
              <a:rPr lang="ko-KR" altLang="en-US" sz="2200" dirty="0"/>
              <a:t>공동체경제에 대한 지원을 요구</a:t>
            </a:r>
            <a:r>
              <a:rPr lang="en-US" altLang="ko-KR" sz="2200" dirty="0"/>
              <a:t> </a:t>
            </a:r>
          </a:p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화석연료기업</a:t>
            </a:r>
            <a:r>
              <a:rPr lang="en-US" altLang="ko-KR" sz="2200" dirty="0"/>
              <a:t>, </a:t>
            </a:r>
            <a:r>
              <a:rPr lang="ko-KR" altLang="en-US" sz="2200" dirty="0"/>
              <a:t>항공사</a:t>
            </a:r>
            <a:r>
              <a:rPr lang="en-US" altLang="ko-KR" sz="2200" dirty="0"/>
              <a:t>, </a:t>
            </a:r>
            <a:r>
              <a:rPr lang="ko-KR" altLang="en-US" sz="2200" dirty="0"/>
              <a:t>유람선</a:t>
            </a:r>
            <a:r>
              <a:rPr lang="en-US" altLang="ko-KR" sz="2200" dirty="0"/>
              <a:t>, </a:t>
            </a:r>
            <a:br>
              <a:rPr lang="en-US" altLang="ko-KR" sz="2200" dirty="0"/>
            </a:br>
            <a:r>
              <a:rPr lang="en-US" altLang="ko-KR" sz="2200" dirty="0"/>
              <a:t>  </a:t>
            </a:r>
            <a:r>
              <a:rPr lang="ko-KR" altLang="en-US" sz="2200" dirty="0"/>
              <a:t>거대여행사가 아니라 산업전환</a:t>
            </a:r>
            <a:r>
              <a:rPr lang="en-US" altLang="ko-KR" sz="2200" dirty="0"/>
              <a:t>, </a:t>
            </a:r>
            <a:r>
              <a:rPr lang="ko-KR" altLang="en-US" sz="2200" dirty="0"/>
              <a:t>친환경산업 지원</a:t>
            </a:r>
            <a:r>
              <a:rPr lang="en-US" altLang="ko-KR" sz="2200" dirty="0"/>
              <a:t>, </a:t>
            </a:r>
            <a:br>
              <a:rPr lang="en-US" altLang="ko-KR" sz="2200" dirty="0"/>
            </a:br>
            <a:r>
              <a:rPr lang="en-US" altLang="ko-KR" sz="2200" dirty="0"/>
              <a:t>  </a:t>
            </a:r>
            <a:r>
              <a:rPr lang="ko-KR" altLang="en-US" sz="2200" dirty="0"/>
              <a:t>의료와 </a:t>
            </a:r>
            <a:r>
              <a:rPr lang="ko-KR" altLang="en-US" sz="2200" dirty="0" err="1"/>
              <a:t>돌봄인프라</a:t>
            </a:r>
            <a:r>
              <a:rPr lang="ko-KR" altLang="en-US" sz="2200" dirty="0"/>
              <a:t> 재건에 국가예산을 써야</a:t>
            </a:r>
          </a:p>
        </p:txBody>
      </p:sp>
    </p:spTree>
    <p:extLst>
      <p:ext uri="{BB962C8B-B14F-4D97-AF65-F5344CB8AC3E}">
        <p14:creationId xmlns:p14="http://schemas.microsoft.com/office/powerpoint/2010/main" val="266875983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0633B17E-2BA5-4B2F-BE46-EC421D867E36}"/>
              </a:ext>
            </a:extLst>
          </p:cNvPr>
          <p:cNvGrpSpPr/>
          <p:nvPr/>
        </p:nvGrpSpPr>
        <p:grpSpPr>
          <a:xfrm>
            <a:off x="207821" y="522514"/>
            <a:ext cx="5242010" cy="711373"/>
            <a:chOff x="207821" y="522514"/>
            <a:chExt cx="5242010" cy="711373"/>
          </a:xfrm>
        </p:grpSpPr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EC290F79-4346-47B1-86EF-74EFFADCA6E2}"/>
                </a:ext>
              </a:extLst>
            </p:cNvPr>
            <p:cNvSpPr/>
            <p:nvPr/>
          </p:nvSpPr>
          <p:spPr>
            <a:xfrm>
              <a:off x="207821" y="522514"/>
              <a:ext cx="711373" cy="711373"/>
            </a:xfrm>
            <a:prstGeom prst="rect">
              <a:avLst/>
            </a:prstGeom>
            <a:solidFill>
              <a:schemeClr val="bg1"/>
            </a:solidFill>
            <a:ln w="825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F8AC0122-7E32-4078-B912-AFAF3A2BF88E}"/>
                </a:ext>
              </a:extLst>
            </p:cNvPr>
            <p:cNvSpPr/>
            <p:nvPr/>
          </p:nvSpPr>
          <p:spPr>
            <a:xfrm>
              <a:off x="563507" y="645738"/>
              <a:ext cx="4886324" cy="46492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E019B8C-899E-41AF-85DD-1493FD9E4F5C}"/>
              </a:ext>
            </a:extLst>
          </p:cNvPr>
          <p:cNvSpPr txBox="1"/>
          <p:nvPr/>
        </p:nvSpPr>
        <p:spPr>
          <a:xfrm>
            <a:off x="539059" y="597929"/>
            <a:ext cx="5844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생태시민의 정책적 요구</a:t>
            </a:r>
            <a:endParaRPr lang="en-US" altLang="ko-KR" sz="2800" dirty="0">
              <a:solidFill>
                <a:schemeClr val="tx2">
                  <a:lumMod val="50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D542035-6117-4B0E-94A9-CA0E18FAB750}"/>
              </a:ext>
            </a:extLst>
          </p:cNvPr>
          <p:cNvSpPr txBox="1"/>
          <p:nvPr/>
        </p:nvSpPr>
        <p:spPr>
          <a:xfrm>
            <a:off x="571939" y="1556792"/>
            <a:ext cx="10062620" cy="30738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자연환경과 노동자가 부담을 떠안지 않고 </a:t>
            </a:r>
            <a:br>
              <a:rPr lang="en-US" altLang="ko-KR" sz="2200" dirty="0"/>
            </a:br>
            <a:r>
              <a:rPr lang="en-US" altLang="ko-KR" sz="2200" dirty="0"/>
              <a:t>  </a:t>
            </a:r>
            <a:r>
              <a:rPr lang="ko-KR" altLang="en-US" sz="2200" dirty="0"/>
              <a:t>재난 이전의 경제성장에서 </a:t>
            </a:r>
            <a:br>
              <a:rPr lang="en-US" altLang="ko-KR" sz="2200" dirty="0"/>
            </a:br>
            <a:r>
              <a:rPr lang="en-US" altLang="ko-KR" sz="2200" dirty="0"/>
              <a:t>  </a:t>
            </a:r>
            <a:r>
              <a:rPr lang="ko-KR" altLang="en-US" sz="2200" dirty="0"/>
              <a:t>가장 많은 이익을 뽑아냈던 자들이 부담을 지도록</a:t>
            </a:r>
            <a:endParaRPr lang="en-US" altLang="ko-KR" sz="2200" dirty="0"/>
          </a:p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디젤 자동차</a:t>
            </a:r>
            <a:r>
              <a:rPr lang="en-US" altLang="ko-KR" sz="2200" dirty="0"/>
              <a:t>, </a:t>
            </a:r>
            <a:r>
              <a:rPr lang="ko-KR" altLang="en-US" sz="2200" dirty="0"/>
              <a:t>독을 내뿜는 농업</a:t>
            </a:r>
            <a:r>
              <a:rPr lang="en-US" altLang="ko-KR" sz="2200" dirty="0"/>
              <a:t>, </a:t>
            </a:r>
            <a:r>
              <a:rPr lang="ko-KR" altLang="en-US" sz="2200" dirty="0"/>
              <a:t>숲을 잠식하는 농장</a:t>
            </a:r>
            <a:r>
              <a:rPr lang="en-US" altLang="ko-KR" sz="2200" dirty="0"/>
              <a:t>, </a:t>
            </a:r>
            <a:br>
              <a:rPr lang="en-US" altLang="ko-KR" sz="2200" dirty="0"/>
            </a:br>
            <a:r>
              <a:rPr lang="en-US" altLang="ko-KR" sz="2200" dirty="0"/>
              <a:t>  </a:t>
            </a:r>
            <a:r>
              <a:rPr lang="ko-KR" altLang="en-US" sz="2200" dirty="0"/>
              <a:t>독성 강한 금융의 성장을 종식시키고 </a:t>
            </a:r>
            <a:br>
              <a:rPr lang="en-US" altLang="ko-KR" sz="2200" dirty="0"/>
            </a:br>
            <a:r>
              <a:rPr lang="en-US" altLang="ko-KR" sz="2200" dirty="0"/>
              <a:t>  </a:t>
            </a:r>
            <a:r>
              <a:rPr lang="ko-KR" altLang="en-US" sz="2200" dirty="0"/>
              <a:t>“녹색 에너지</a:t>
            </a:r>
            <a:r>
              <a:rPr lang="en-US" altLang="ko-KR" sz="2200" dirty="0"/>
              <a:t>, </a:t>
            </a:r>
            <a:r>
              <a:rPr lang="ko-KR" altLang="en-US" sz="2200" dirty="0"/>
              <a:t>돌봄</a:t>
            </a:r>
            <a:r>
              <a:rPr lang="en-US" altLang="ko-KR" sz="2200" dirty="0"/>
              <a:t>, </a:t>
            </a:r>
            <a:r>
              <a:rPr lang="ko-KR" altLang="en-US" sz="2200" dirty="0"/>
              <a:t>교육</a:t>
            </a:r>
            <a:r>
              <a:rPr lang="en-US" altLang="ko-KR" sz="2200" dirty="0"/>
              <a:t>, </a:t>
            </a:r>
            <a:r>
              <a:rPr lang="ko-KR" altLang="en-US" sz="2200" dirty="0" err="1"/>
              <a:t>지속가능한</a:t>
            </a:r>
            <a:r>
              <a:rPr lang="ko-KR" altLang="en-US" sz="2200" dirty="0"/>
              <a:t> 형식의 주택”을 성장시켜야</a:t>
            </a:r>
          </a:p>
        </p:txBody>
      </p:sp>
    </p:spTree>
    <p:extLst>
      <p:ext uri="{BB962C8B-B14F-4D97-AF65-F5344CB8AC3E}">
        <p14:creationId xmlns:p14="http://schemas.microsoft.com/office/powerpoint/2010/main" val="358126229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0633B17E-2BA5-4B2F-BE46-EC421D867E36}"/>
              </a:ext>
            </a:extLst>
          </p:cNvPr>
          <p:cNvGrpSpPr/>
          <p:nvPr/>
        </p:nvGrpSpPr>
        <p:grpSpPr>
          <a:xfrm>
            <a:off x="207821" y="522514"/>
            <a:ext cx="5242010" cy="711373"/>
            <a:chOff x="207821" y="522514"/>
            <a:chExt cx="5242010" cy="711373"/>
          </a:xfrm>
        </p:grpSpPr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EC290F79-4346-47B1-86EF-74EFFADCA6E2}"/>
                </a:ext>
              </a:extLst>
            </p:cNvPr>
            <p:cNvSpPr/>
            <p:nvPr/>
          </p:nvSpPr>
          <p:spPr>
            <a:xfrm>
              <a:off x="207821" y="522514"/>
              <a:ext cx="711373" cy="711373"/>
            </a:xfrm>
            <a:prstGeom prst="rect">
              <a:avLst/>
            </a:prstGeom>
            <a:solidFill>
              <a:schemeClr val="bg1"/>
            </a:solidFill>
            <a:ln w="825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F8AC0122-7E32-4078-B912-AFAF3A2BF88E}"/>
                </a:ext>
              </a:extLst>
            </p:cNvPr>
            <p:cNvSpPr/>
            <p:nvPr/>
          </p:nvSpPr>
          <p:spPr>
            <a:xfrm>
              <a:off x="563507" y="645738"/>
              <a:ext cx="4886324" cy="46492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E019B8C-899E-41AF-85DD-1493FD9E4F5C}"/>
              </a:ext>
            </a:extLst>
          </p:cNvPr>
          <p:cNvSpPr txBox="1"/>
          <p:nvPr/>
        </p:nvSpPr>
        <p:spPr>
          <a:xfrm>
            <a:off x="539059" y="597929"/>
            <a:ext cx="5844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자연과의 통합과 </a:t>
            </a:r>
            <a:r>
              <a:rPr lang="en-US" altLang="ko-KR" sz="2800" dirty="0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“</a:t>
            </a:r>
            <a:r>
              <a:rPr lang="ko-KR" altLang="en-US" sz="2800" dirty="0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자기됨</a:t>
            </a:r>
            <a:r>
              <a:rPr lang="en-US" altLang="ko-KR" sz="2800" dirty="0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”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D542035-6117-4B0E-94A9-CA0E18FAB750}"/>
              </a:ext>
            </a:extLst>
          </p:cNvPr>
          <p:cNvSpPr txBox="1"/>
          <p:nvPr/>
        </p:nvSpPr>
        <p:spPr>
          <a:xfrm>
            <a:off x="513195" y="1556792"/>
            <a:ext cx="10062620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자연과의 영적 일치를 경험</a:t>
            </a:r>
            <a:r>
              <a:rPr lang="en-US" altLang="ko-KR" sz="2200" dirty="0"/>
              <a:t>. </a:t>
            </a:r>
            <a:r>
              <a:rPr lang="ko-KR" altLang="en-US" sz="2200" dirty="0"/>
              <a:t>조선시대에 노년은 </a:t>
            </a:r>
            <a:r>
              <a:rPr lang="en-US" altLang="ko-KR" sz="2200" dirty="0"/>
              <a:t>‘</a:t>
            </a:r>
            <a:r>
              <a:rPr lang="ko-KR" altLang="en-US" sz="2200" dirty="0"/>
              <a:t>도에 이르는 시기</a:t>
            </a:r>
            <a:r>
              <a:rPr lang="en-US" altLang="ko-KR" sz="2200" dirty="0"/>
              <a:t>’</a:t>
            </a:r>
            <a:r>
              <a:rPr lang="ko-KR" altLang="en-US" sz="2200" dirty="0"/>
              <a:t>로 봄</a:t>
            </a:r>
            <a:r>
              <a:rPr lang="en-US" altLang="ko-KR" sz="2200" dirty="0"/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일상에서의 영성은 오히려 구체적인 것</a:t>
            </a:r>
            <a:br>
              <a:rPr lang="en-US" altLang="ko-KR" sz="2200" dirty="0"/>
            </a:br>
            <a:r>
              <a:rPr lang="en-US" altLang="ko-KR" sz="2200" dirty="0"/>
              <a:t>   “</a:t>
            </a:r>
            <a:r>
              <a:rPr lang="ko-KR" altLang="en-US" sz="2200" dirty="0"/>
              <a:t>국지적 절대성</a:t>
            </a:r>
            <a:r>
              <a:rPr lang="en-US" altLang="ko-KR" sz="2200" dirty="0"/>
              <a:t>”</a:t>
            </a:r>
            <a:br>
              <a:rPr lang="en-US" altLang="ko-KR" sz="2200" dirty="0"/>
            </a:br>
            <a:r>
              <a:rPr lang="en-US" altLang="ko-KR" sz="2200" dirty="0"/>
              <a:t>   </a:t>
            </a:r>
            <a:r>
              <a:rPr lang="ko-KR" altLang="en-US" sz="2200" dirty="0"/>
              <a:t>작은 것에 정성을 다함</a:t>
            </a:r>
            <a:endParaRPr lang="en-US" altLang="ko-KR" sz="2200" dirty="0"/>
          </a:p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연결성을 느끼고 병자를 돌보며 단순한 삶을 사는 것</a:t>
            </a:r>
            <a:endParaRPr lang="en-US" altLang="ko-KR" sz="2200" dirty="0"/>
          </a:p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너무 가혹한 기준을 세우지 말 것</a:t>
            </a:r>
          </a:p>
        </p:txBody>
      </p:sp>
    </p:spTree>
    <p:extLst>
      <p:ext uri="{BB962C8B-B14F-4D97-AF65-F5344CB8AC3E}">
        <p14:creationId xmlns:p14="http://schemas.microsoft.com/office/powerpoint/2010/main" val="266875983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0633B17E-2BA5-4B2F-BE46-EC421D867E36}"/>
              </a:ext>
            </a:extLst>
          </p:cNvPr>
          <p:cNvGrpSpPr/>
          <p:nvPr/>
        </p:nvGrpSpPr>
        <p:grpSpPr>
          <a:xfrm>
            <a:off x="207821" y="522514"/>
            <a:ext cx="5242010" cy="711373"/>
            <a:chOff x="207821" y="522514"/>
            <a:chExt cx="5242010" cy="711373"/>
          </a:xfrm>
        </p:grpSpPr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EC290F79-4346-47B1-86EF-74EFFADCA6E2}"/>
                </a:ext>
              </a:extLst>
            </p:cNvPr>
            <p:cNvSpPr/>
            <p:nvPr/>
          </p:nvSpPr>
          <p:spPr>
            <a:xfrm>
              <a:off x="207821" y="522514"/>
              <a:ext cx="711373" cy="711373"/>
            </a:xfrm>
            <a:prstGeom prst="rect">
              <a:avLst/>
            </a:prstGeom>
            <a:solidFill>
              <a:schemeClr val="bg1"/>
            </a:solidFill>
            <a:ln w="825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F8AC0122-7E32-4078-B912-AFAF3A2BF88E}"/>
                </a:ext>
              </a:extLst>
            </p:cNvPr>
            <p:cNvSpPr/>
            <p:nvPr/>
          </p:nvSpPr>
          <p:spPr>
            <a:xfrm>
              <a:off x="563507" y="645738"/>
              <a:ext cx="4886324" cy="46492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E019B8C-899E-41AF-85DD-1493FD9E4F5C}"/>
              </a:ext>
            </a:extLst>
          </p:cNvPr>
          <p:cNvSpPr txBox="1"/>
          <p:nvPr/>
        </p:nvSpPr>
        <p:spPr>
          <a:xfrm>
            <a:off x="539059" y="597929"/>
            <a:ext cx="5844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자연과의 통합과 </a:t>
            </a:r>
            <a:r>
              <a:rPr lang="en-US" altLang="ko-KR" sz="2800" dirty="0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“</a:t>
            </a:r>
            <a:r>
              <a:rPr lang="ko-KR" altLang="en-US" sz="2800" dirty="0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자기됨</a:t>
            </a:r>
            <a:r>
              <a:rPr lang="en-US" altLang="ko-KR" sz="2800" dirty="0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”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D542035-6117-4B0E-94A9-CA0E18FAB750}"/>
              </a:ext>
            </a:extLst>
          </p:cNvPr>
          <p:cNvSpPr txBox="1"/>
          <p:nvPr/>
        </p:nvSpPr>
        <p:spPr>
          <a:xfrm>
            <a:off x="539059" y="1628800"/>
            <a:ext cx="10062620" cy="30738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대안적 삶을 살 수 있게 하는 우리의 능력은 무엇으로 가능한가</a:t>
            </a:r>
            <a:br>
              <a:rPr lang="en-US" altLang="ko-KR" sz="2200" dirty="0"/>
            </a:br>
            <a:r>
              <a:rPr lang="en-US" altLang="ko-KR" sz="2200" dirty="0"/>
              <a:t>   : “</a:t>
            </a:r>
            <a:r>
              <a:rPr lang="ko-KR" altLang="en-US" sz="2200" dirty="0"/>
              <a:t>모두 안에서 살아감</a:t>
            </a:r>
            <a:r>
              <a:rPr lang="en-US" altLang="ko-KR" sz="2200" dirty="0"/>
              <a:t>”</a:t>
            </a:r>
            <a:r>
              <a:rPr lang="ko-KR" altLang="en-US" sz="2200" dirty="0"/>
              <a:t>과 </a:t>
            </a:r>
            <a:r>
              <a:rPr lang="en-US" altLang="ko-KR" sz="2200" dirty="0"/>
              <a:t>“</a:t>
            </a:r>
            <a:r>
              <a:rPr lang="ko-KR" altLang="en-US" sz="2200" dirty="0"/>
              <a:t>자기됨</a:t>
            </a:r>
            <a:r>
              <a:rPr lang="en-US" altLang="ko-KR" sz="2200" dirty="0"/>
              <a:t>”</a:t>
            </a:r>
          </a:p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실천과 대화 속에서 연결되는 네트워크</a:t>
            </a:r>
            <a:r>
              <a:rPr lang="en-US" altLang="ko-KR" sz="2200" dirty="0"/>
              <a:t>. </a:t>
            </a:r>
            <a:br>
              <a:rPr lang="en-US" altLang="ko-KR" sz="2200" dirty="0"/>
            </a:br>
            <a:r>
              <a:rPr lang="en-US" altLang="ko-KR" sz="2200" dirty="0"/>
              <a:t>- </a:t>
            </a:r>
            <a:r>
              <a:rPr lang="ko-KR" altLang="en-US" sz="2200" dirty="0"/>
              <a:t>각자의 자리에서 동료와 만나 네트워크를 만들고 </a:t>
            </a:r>
            <a:br>
              <a:rPr lang="en-US" altLang="ko-KR" sz="2200" dirty="0"/>
            </a:br>
            <a:r>
              <a:rPr lang="en-US" altLang="ko-KR" sz="2200" dirty="0"/>
              <a:t>  </a:t>
            </a:r>
            <a:r>
              <a:rPr lang="ko-KR" altLang="en-US" sz="2200" dirty="0"/>
              <a:t>그러한 가운데 ‘자기됨’을 발견하면서 </a:t>
            </a:r>
            <a:br>
              <a:rPr lang="en-US" altLang="ko-KR" sz="2200" dirty="0"/>
            </a:br>
            <a:r>
              <a:rPr lang="en-US" altLang="ko-KR" sz="2200" dirty="0"/>
              <a:t>  </a:t>
            </a:r>
            <a:r>
              <a:rPr lang="ko-KR" altLang="en-US" sz="2200" dirty="0"/>
              <a:t>정의롭고 아름답게 생태시민성을 구현하고 확산시킬 수 있을 것</a:t>
            </a:r>
          </a:p>
        </p:txBody>
      </p:sp>
    </p:spTree>
    <p:extLst>
      <p:ext uri="{BB962C8B-B14F-4D97-AF65-F5344CB8AC3E}">
        <p14:creationId xmlns:p14="http://schemas.microsoft.com/office/powerpoint/2010/main" val="69267733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o-KR" altLang="en-US" dirty="0"/>
              <a:t>감사합니다</a:t>
            </a:r>
            <a:r>
              <a:rPr lang="en-US" altLang="ko-KR" dirty="0"/>
              <a:t>!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469993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>
            <a:extLst>
              <a:ext uri="{FF2B5EF4-FFF2-40B4-BE49-F238E27FC236}">
                <a16:creationId xmlns:a16="http://schemas.microsoft.com/office/drawing/2014/main" id="{37213FCE-CBB3-486C-9D1D-1DA345CE94ED}"/>
              </a:ext>
            </a:extLst>
          </p:cNvPr>
          <p:cNvSpPr/>
          <p:nvPr/>
        </p:nvSpPr>
        <p:spPr>
          <a:xfrm>
            <a:off x="0" y="1069310"/>
            <a:ext cx="12192000" cy="5576304"/>
          </a:xfrm>
          <a:prstGeom prst="rect">
            <a:avLst/>
          </a:prstGeom>
          <a:pattFill prst="pct5">
            <a:fgClr>
              <a:srgbClr val="EDF1F9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E019B8C-899E-41AF-85DD-1493FD9E4F5C}"/>
              </a:ext>
            </a:extLst>
          </p:cNvPr>
          <p:cNvSpPr txBox="1"/>
          <p:nvPr/>
        </p:nvSpPr>
        <p:spPr>
          <a:xfrm>
            <a:off x="539059" y="597929"/>
            <a:ext cx="4886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기후위기의 결과들</a:t>
            </a: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FC2D663E-FE48-441E-ACB6-87C9C811A4C5}"/>
              </a:ext>
            </a:extLst>
          </p:cNvPr>
          <p:cNvGrpSpPr/>
          <p:nvPr/>
        </p:nvGrpSpPr>
        <p:grpSpPr>
          <a:xfrm>
            <a:off x="1232041" y="1643377"/>
            <a:ext cx="9455739" cy="4966955"/>
            <a:chOff x="1232041" y="1643377"/>
            <a:chExt cx="9455739" cy="4966955"/>
          </a:xfrm>
        </p:grpSpPr>
        <p:grpSp>
          <p:nvGrpSpPr>
            <p:cNvPr id="7" name="그룹 6">
              <a:extLst>
                <a:ext uri="{FF2B5EF4-FFF2-40B4-BE49-F238E27FC236}">
                  <a16:creationId xmlns:a16="http://schemas.microsoft.com/office/drawing/2014/main" id="{497EAB87-40ED-4A0E-AC78-358CB4EA6FEF}"/>
                </a:ext>
              </a:extLst>
            </p:cNvPr>
            <p:cNvGrpSpPr/>
            <p:nvPr/>
          </p:nvGrpSpPr>
          <p:grpSpPr>
            <a:xfrm>
              <a:off x="1232041" y="1643377"/>
              <a:ext cx="4133985" cy="2214085"/>
              <a:chOff x="1232041" y="1643377"/>
              <a:chExt cx="4133985" cy="2214085"/>
            </a:xfrm>
          </p:grpSpPr>
          <p:grpSp>
            <p:nvGrpSpPr>
              <p:cNvPr id="8" name="그룹 7">
                <a:extLst>
                  <a:ext uri="{FF2B5EF4-FFF2-40B4-BE49-F238E27FC236}">
                    <a16:creationId xmlns:a16="http://schemas.microsoft.com/office/drawing/2014/main" id="{62972A64-4B26-4D89-A48D-A6A8BCBE92BF}"/>
                  </a:ext>
                </a:extLst>
              </p:cNvPr>
              <p:cNvGrpSpPr/>
              <p:nvPr/>
            </p:nvGrpSpPr>
            <p:grpSpPr>
              <a:xfrm>
                <a:off x="1232041" y="1643377"/>
                <a:ext cx="4133985" cy="2214085"/>
                <a:chOff x="841516" y="1732772"/>
                <a:chExt cx="4133985" cy="2214085"/>
              </a:xfrm>
            </p:grpSpPr>
            <p:sp>
              <p:nvSpPr>
                <p:cNvPr id="6" name="직사각형 5">
                  <a:extLst>
                    <a:ext uri="{FF2B5EF4-FFF2-40B4-BE49-F238E27FC236}">
                      <a16:creationId xmlns:a16="http://schemas.microsoft.com/office/drawing/2014/main" id="{2AAC7084-327F-4FE8-8294-4E26C0C8E2E6}"/>
                    </a:ext>
                  </a:extLst>
                </p:cNvPr>
                <p:cNvSpPr/>
                <p:nvPr/>
              </p:nvSpPr>
              <p:spPr>
                <a:xfrm>
                  <a:off x="1387559" y="2217654"/>
                  <a:ext cx="3587942" cy="1729203"/>
                </a:xfrm>
                <a:prstGeom prst="rect">
                  <a:avLst/>
                </a:prstGeom>
                <a:noFill/>
                <a:ln w="88900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>
                    <a:latin typeface="나눔바른고딕" panose="020B0603020101020101" pitchFamily="50" charset="-127"/>
                    <a:ea typeface="나눔바른고딕" panose="020B0603020101020101" pitchFamily="50" charset="-127"/>
                  </a:endParaRPr>
                </a:p>
              </p:txBody>
            </p:sp>
            <p:sp>
              <p:nvSpPr>
                <p:cNvPr id="24" name="직사각형 23">
                  <a:extLst>
                    <a:ext uri="{FF2B5EF4-FFF2-40B4-BE49-F238E27FC236}">
                      <a16:creationId xmlns:a16="http://schemas.microsoft.com/office/drawing/2014/main" id="{ED4A8FBF-6325-40A3-B3E0-47EA62F3F291}"/>
                    </a:ext>
                  </a:extLst>
                </p:cNvPr>
                <p:cNvSpPr/>
                <p:nvPr/>
              </p:nvSpPr>
              <p:spPr>
                <a:xfrm>
                  <a:off x="841516" y="1732772"/>
                  <a:ext cx="711373" cy="711373"/>
                </a:xfrm>
                <a:prstGeom prst="rect">
                  <a:avLst/>
                </a:prstGeom>
                <a:solidFill>
                  <a:schemeClr val="accent1">
                    <a:lumMod val="50000"/>
                  </a:schemeClr>
                </a:solidFill>
                <a:ln w="825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b"/>
                <a:lstStyle/>
                <a:p>
                  <a:pPr algn="r"/>
                  <a:r>
                    <a:rPr lang="en-US" altLang="ko-KR" sz="2400" b="1" dirty="0">
                      <a:solidFill>
                        <a:schemeClr val="bg1"/>
                      </a:solidFill>
                      <a:latin typeface="나눔고딕 ExtraBold" panose="020D0904000000000000" pitchFamily="50" charset="-127"/>
                      <a:ea typeface="나눔고딕 ExtraBold" panose="020D0904000000000000" pitchFamily="50" charset="-127"/>
                    </a:rPr>
                    <a:t>01</a:t>
                  </a:r>
                  <a:endParaRPr lang="ko-KR" altLang="en-US" b="1" dirty="0">
                    <a:solidFill>
                      <a:schemeClr val="bg1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</a:endParaRPr>
                </a:p>
              </p:txBody>
            </p:sp>
          </p:grp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20356EC1-274D-4B35-8E06-BFA80BD217EE}"/>
                  </a:ext>
                </a:extLst>
              </p:cNvPr>
              <p:cNvSpPr txBox="1"/>
              <p:nvPr/>
            </p:nvSpPr>
            <p:spPr>
              <a:xfrm>
                <a:off x="1957181" y="1736217"/>
                <a:ext cx="31090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</a:rPr>
                  <a:t>폭력과 전쟁</a:t>
                </a: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042B8F7A-6E86-427D-ABAF-D4F84ACCD67F}"/>
                  </a:ext>
                </a:extLst>
              </p:cNvPr>
              <p:cNvSpPr txBox="1"/>
              <p:nvPr/>
            </p:nvSpPr>
            <p:spPr>
              <a:xfrm>
                <a:off x="1887114" y="2296113"/>
                <a:ext cx="3309281" cy="155427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en-US" sz="20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Open Sans" charset="0"/>
                    <a:sym typeface="Open Sans" charset="0"/>
                  </a:rPr>
                  <a:t>IS</a:t>
                </a:r>
                <a:r>
                  <a:rPr lang="ko-KR" altLang="en-US" sz="20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Open Sans" charset="0"/>
                    <a:sym typeface="Open Sans" charset="0"/>
                  </a:rPr>
                  <a:t>와 같은 극단주의</a:t>
                </a:r>
                <a:r>
                  <a:rPr lang="en-US" altLang="ko-KR" sz="20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Open Sans" charset="0"/>
                    <a:sym typeface="Open Sans" charset="0"/>
                  </a:rPr>
                  <a:t>, </a:t>
                </a:r>
                <a:r>
                  <a:rPr lang="ko-KR" altLang="en-US" sz="20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Open Sans" charset="0"/>
                    <a:sym typeface="Open Sans" charset="0"/>
                  </a:rPr>
                  <a:t>테러리즘</a:t>
                </a:r>
                <a:endParaRPr lang="en-US" altLang="ko-KR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Open Sans" charset="0"/>
                  <a:sym typeface="Open Sans" charset="0"/>
                </a:endParaRPr>
              </a:p>
              <a:p>
                <a:pPr lvl="0" latinLnBrk="0">
                  <a:defRPr/>
                </a:pPr>
                <a:r>
                  <a:rPr lang="ko-KR" altLang="en-US" sz="20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Open Sans" charset="0"/>
                    <a:sym typeface="Open Sans" charset="0"/>
                  </a:rPr>
                  <a:t>시리아 가뭄이  내전가능성 높임</a:t>
                </a:r>
                <a:endParaRPr lang="en-US" altLang="ko-KR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Open Sans" charset="0"/>
                  <a:sym typeface="Open Sans" charset="0"/>
                </a:endParaRPr>
              </a:p>
              <a:p>
                <a:pPr lvl="0" latinLnBrk="0">
                  <a:defRPr/>
                </a:pPr>
                <a:r>
                  <a:rPr lang="ko-KR" altLang="en-US" sz="20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Open Sans" charset="0"/>
                    <a:sym typeface="Open Sans" charset="0"/>
                  </a:rPr>
                  <a:t>난민사태</a:t>
                </a:r>
                <a:endParaRPr lang="en-US" altLang="en-US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Open Sans" charset="0"/>
                  <a:sym typeface="Open Sans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나눔고딕" panose="020D0604000000000000" pitchFamily="50" charset="-127"/>
                  <a:ea typeface="나눔고딕" panose="020D0604000000000000" pitchFamily="50" charset="-127"/>
                  <a:cs typeface="Open Sans" charset="0"/>
                  <a:sym typeface="Open Sans" charset="0"/>
                </a:endParaRPr>
              </a:p>
            </p:txBody>
          </p:sp>
        </p:grpSp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005078B6-3A27-4567-845D-6853454F59AA}"/>
                </a:ext>
              </a:extLst>
            </p:cNvPr>
            <p:cNvGrpSpPr/>
            <p:nvPr/>
          </p:nvGrpSpPr>
          <p:grpSpPr>
            <a:xfrm>
              <a:off x="6469299" y="1644292"/>
              <a:ext cx="4218481" cy="2354151"/>
              <a:chOff x="6469299" y="1644292"/>
              <a:chExt cx="4218481" cy="2354151"/>
            </a:xfrm>
          </p:grpSpPr>
          <p:grpSp>
            <p:nvGrpSpPr>
              <p:cNvPr id="31" name="그룹 30">
                <a:extLst>
                  <a:ext uri="{FF2B5EF4-FFF2-40B4-BE49-F238E27FC236}">
                    <a16:creationId xmlns:a16="http://schemas.microsoft.com/office/drawing/2014/main" id="{0B166FA6-AE39-414F-9BBE-42177013E80F}"/>
                  </a:ext>
                </a:extLst>
              </p:cNvPr>
              <p:cNvGrpSpPr/>
              <p:nvPr/>
            </p:nvGrpSpPr>
            <p:grpSpPr>
              <a:xfrm>
                <a:off x="6469299" y="1644292"/>
                <a:ext cx="4148657" cy="2354151"/>
                <a:chOff x="841516" y="1732772"/>
                <a:chExt cx="4148657" cy="2354151"/>
              </a:xfrm>
            </p:grpSpPr>
            <p:sp>
              <p:nvSpPr>
                <p:cNvPr id="32" name="직사각형 31">
                  <a:extLst>
                    <a:ext uri="{FF2B5EF4-FFF2-40B4-BE49-F238E27FC236}">
                      <a16:creationId xmlns:a16="http://schemas.microsoft.com/office/drawing/2014/main" id="{4BB487CB-A687-4E4A-859C-AFF273AF2F7A}"/>
                    </a:ext>
                  </a:extLst>
                </p:cNvPr>
                <p:cNvSpPr/>
                <p:nvPr/>
              </p:nvSpPr>
              <p:spPr>
                <a:xfrm>
                  <a:off x="1387559" y="2217654"/>
                  <a:ext cx="3602614" cy="1869269"/>
                </a:xfrm>
                <a:prstGeom prst="rect">
                  <a:avLst/>
                </a:prstGeom>
                <a:noFill/>
                <a:ln w="88900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>
                    <a:latin typeface="나눔바른고딕" panose="020B0603020101020101" pitchFamily="50" charset="-127"/>
                    <a:ea typeface="나눔바른고딕" panose="020B0603020101020101" pitchFamily="50" charset="-127"/>
                  </a:endParaRPr>
                </a:p>
              </p:txBody>
            </p:sp>
            <p:sp>
              <p:nvSpPr>
                <p:cNvPr id="33" name="직사각형 32">
                  <a:extLst>
                    <a:ext uri="{FF2B5EF4-FFF2-40B4-BE49-F238E27FC236}">
                      <a16:creationId xmlns:a16="http://schemas.microsoft.com/office/drawing/2014/main" id="{86F010F9-A616-4483-8E37-9FDB7771D840}"/>
                    </a:ext>
                  </a:extLst>
                </p:cNvPr>
                <p:cNvSpPr/>
                <p:nvPr/>
              </p:nvSpPr>
              <p:spPr>
                <a:xfrm>
                  <a:off x="841516" y="1732772"/>
                  <a:ext cx="711373" cy="711373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 w="825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b"/>
                <a:lstStyle/>
                <a:p>
                  <a:pPr algn="r"/>
                  <a:r>
                    <a:rPr lang="en-US" altLang="ko-KR" sz="2400" b="1" dirty="0">
                      <a:solidFill>
                        <a:schemeClr val="bg1"/>
                      </a:solidFill>
                      <a:latin typeface="나눔고딕 ExtraBold" panose="020D0904000000000000" pitchFamily="50" charset="-127"/>
                      <a:ea typeface="나눔고딕 ExtraBold" panose="020D0904000000000000" pitchFamily="50" charset="-127"/>
                    </a:rPr>
                    <a:t>02</a:t>
                  </a:r>
                  <a:endParaRPr lang="ko-KR" altLang="en-US" b="1" dirty="0">
                    <a:solidFill>
                      <a:schemeClr val="bg1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</a:endParaRPr>
                </a:p>
              </p:txBody>
            </p:sp>
          </p:grp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4A442E1C-5E36-418D-AC2F-7DEF31860DBE}"/>
                  </a:ext>
                </a:extLst>
              </p:cNvPr>
              <p:cNvSpPr txBox="1"/>
              <p:nvPr/>
            </p:nvSpPr>
            <p:spPr>
              <a:xfrm>
                <a:off x="7187507" y="1737132"/>
                <a:ext cx="31090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</a:rPr>
                  <a:t>감염병</a:t>
                </a: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0DF8B019-D84F-4DB9-A422-853E264CF062}"/>
                  </a:ext>
                </a:extLst>
              </p:cNvPr>
              <p:cNvSpPr txBox="1"/>
              <p:nvPr/>
            </p:nvSpPr>
            <p:spPr>
              <a:xfrm>
                <a:off x="7160438" y="2252792"/>
                <a:ext cx="3527342" cy="16312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나눔고딕" panose="020D0604000000000000" pitchFamily="50" charset="-127"/>
                    <a:ea typeface="나눔고딕" panose="020D0604000000000000" pitchFamily="50" charset="-127"/>
                    <a:cs typeface="Open Sans" charset="0"/>
                    <a:sym typeface="Open Sans" charset="0"/>
                  </a:rPr>
                  <a:t>감염병은</a:t>
                </a:r>
                <a:r>
                  <a:rPr kumimoji="0" lang="ko-KR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나눔고딕" panose="020D0604000000000000" pitchFamily="50" charset="-127"/>
                    <a:ea typeface="나눔고딕" panose="020D0604000000000000" pitchFamily="50" charset="-127"/>
                    <a:cs typeface="Open Sans" charset="0"/>
                    <a:sym typeface="Open Sans" charset="0"/>
                  </a:rPr>
                  <a:t> 가축의 시작에서</a:t>
                </a:r>
                <a:endParaRPr kumimoji="0" lang="en-US" altLang="ko-KR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나눔고딕" panose="020D0604000000000000" pitchFamily="50" charset="-127"/>
                  <a:ea typeface="나눔고딕" panose="020D0604000000000000" pitchFamily="50" charset="-127"/>
                  <a:cs typeface="Open Sans" charset="0"/>
                  <a:sym typeface="Open Sans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ko-KR" altLang="en-US" sz="20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Open Sans" charset="0"/>
                    <a:sym typeface="Open Sans" charset="0"/>
                  </a:rPr>
                  <a:t>가축이 야생동물과 사람 매개</a:t>
                </a:r>
                <a:r>
                  <a:rPr lang="en-US" altLang="ko-KR" sz="20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Open Sans" charset="0"/>
                    <a:sym typeface="Open Sans" charset="0"/>
                  </a:rPr>
                  <a:t>. </a:t>
                </a:r>
                <a:br>
                  <a:rPr lang="en-US" altLang="ko-KR" sz="20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Open Sans" charset="0"/>
                    <a:sym typeface="Open Sans" charset="0"/>
                  </a:rPr>
                </a:br>
                <a:r>
                  <a:rPr lang="ko-KR" altLang="en-US" sz="20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Open Sans" charset="0"/>
                    <a:sym typeface="Open Sans" charset="0"/>
                  </a:rPr>
                  <a:t>지구상 포유류의 무게 중 </a:t>
                </a:r>
                <a:br>
                  <a:rPr lang="en-US" altLang="ko-KR" sz="20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Open Sans" charset="0"/>
                    <a:sym typeface="Open Sans" charset="0"/>
                  </a:rPr>
                </a:br>
                <a:r>
                  <a:rPr lang="ko-KR" altLang="en-US" sz="20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Open Sans" charset="0"/>
                    <a:sym typeface="Open Sans" charset="0"/>
                  </a:rPr>
                  <a:t>인류 </a:t>
                </a:r>
                <a:r>
                  <a:rPr lang="en-US" altLang="ko-KR" sz="20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Open Sans" charset="0"/>
                    <a:sym typeface="Open Sans" charset="0"/>
                  </a:rPr>
                  <a:t>30%, </a:t>
                </a:r>
                <a:r>
                  <a:rPr lang="ko-KR" altLang="en-US" sz="20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Open Sans" charset="0"/>
                    <a:sym typeface="Open Sans" charset="0"/>
                  </a:rPr>
                  <a:t>가축 </a:t>
                </a:r>
                <a:r>
                  <a:rPr lang="en-US" altLang="ko-KR" sz="20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Open Sans" charset="0"/>
                    <a:sym typeface="Open Sans" charset="0"/>
                  </a:rPr>
                  <a:t>67%, </a:t>
                </a:r>
                <a:r>
                  <a:rPr lang="ko-KR" altLang="en-US" sz="20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Open Sans" charset="0"/>
                    <a:sym typeface="Open Sans" charset="0"/>
                  </a:rPr>
                  <a:t>야생동물 </a:t>
                </a:r>
                <a:r>
                  <a:rPr lang="en-US" altLang="ko-KR" sz="20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Open Sans" charset="0"/>
                    <a:sym typeface="Open Sans" charset="0"/>
                  </a:rPr>
                  <a:t>3%</a:t>
                </a:r>
              </a:p>
            </p:txBody>
          </p:sp>
        </p:grpSp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id="{B71DF82A-2147-4C7A-9C11-4FF4B3F0FC8A}"/>
                </a:ext>
              </a:extLst>
            </p:cNvPr>
            <p:cNvGrpSpPr/>
            <p:nvPr/>
          </p:nvGrpSpPr>
          <p:grpSpPr>
            <a:xfrm>
              <a:off x="6554663" y="4084570"/>
              <a:ext cx="4063293" cy="2520723"/>
              <a:chOff x="6554663" y="4084570"/>
              <a:chExt cx="4063293" cy="2520723"/>
            </a:xfrm>
          </p:grpSpPr>
          <p:grpSp>
            <p:nvGrpSpPr>
              <p:cNvPr id="39" name="그룹 38">
                <a:extLst>
                  <a:ext uri="{FF2B5EF4-FFF2-40B4-BE49-F238E27FC236}">
                    <a16:creationId xmlns:a16="http://schemas.microsoft.com/office/drawing/2014/main" id="{1E2F272A-1626-4ACF-BAF5-101AE0A56484}"/>
                  </a:ext>
                </a:extLst>
              </p:cNvPr>
              <p:cNvGrpSpPr/>
              <p:nvPr/>
            </p:nvGrpSpPr>
            <p:grpSpPr>
              <a:xfrm>
                <a:off x="6554663" y="4084570"/>
                <a:ext cx="4063293" cy="2520723"/>
                <a:chOff x="851608" y="1771356"/>
                <a:chExt cx="4063293" cy="2520723"/>
              </a:xfrm>
            </p:grpSpPr>
            <p:sp>
              <p:nvSpPr>
                <p:cNvPr id="43" name="직사각형 42">
                  <a:extLst>
                    <a:ext uri="{FF2B5EF4-FFF2-40B4-BE49-F238E27FC236}">
                      <a16:creationId xmlns:a16="http://schemas.microsoft.com/office/drawing/2014/main" id="{281B5C6D-7C58-4E2D-912D-8BD13D8C9A0E}"/>
                    </a:ext>
                  </a:extLst>
                </p:cNvPr>
                <p:cNvSpPr/>
                <p:nvPr/>
              </p:nvSpPr>
              <p:spPr>
                <a:xfrm>
                  <a:off x="1387559" y="2217654"/>
                  <a:ext cx="3527342" cy="2074425"/>
                </a:xfrm>
                <a:prstGeom prst="rect">
                  <a:avLst/>
                </a:prstGeom>
                <a:noFill/>
                <a:ln w="88900">
                  <a:solidFill>
                    <a:schemeClr val="bg2">
                      <a:lumMod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>
                    <a:latin typeface="나눔바른고딕" panose="020B0603020101020101" pitchFamily="50" charset="-127"/>
                    <a:ea typeface="나눔바른고딕" panose="020B0603020101020101" pitchFamily="50" charset="-127"/>
                  </a:endParaRPr>
                </a:p>
              </p:txBody>
            </p:sp>
            <p:sp>
              <p:nvSpPr>
                <p:cNvPr id="44" name="직사각형 43">
                  <a:extLst>
                    <a:ext uri="{FF2B5EF4-FFF2-40B4-BE49-F238E27FC236}">
                      <a16:creationId xmlns:a16="http://schemas.microsoft.com/office/drawing/2014/main" id="{DFF8988C-61A9-4939-A1BB-7B664E9EC2C7}"/>
                    </a:ext>
                  </a:extLst>
                </p:cNvPr>
                <p:cNvSpPr/>
                <p:nvPr/>
              </p:nvSpPr>
              <p:spPr>
                <a:xfrm>
                  <a:off x="851608" y="1771356"/>
                  <a:ext cx="711373" cy="711373"/>
                </a:xfrm>
                <a:prstGeom prst="rect">
                  <a:avLst/>
                </a:prstGeom>
                <a:solidFill>
                  <a:schemeClr val="bg2">
                    <a:lumMod val="25000"/>
                  </a:schemeClr>
                </a:solidFill>
                <a:ln w="825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b"/>
                <a:lstStyle/>
                <a:p>
                  <a:pPr algn="r"/>
                  <a:r>
                    <a:rPr lang="en-US" altLang="ko-KR" sz="2400" b="1" dirty="0">
                      <a:solidFill>
                        <a:schemeClr val="bg1"/>
                      </a:solidFill>
                      <a:latin typeface="나눔고딕 ExtraBold" panose="020D0904000000000000" pitchFamily="50" charset="-127"/>
                      <a:ea typeface="나눔고딕 ExtraBold" panose="020D0904000000000000" pitchFamily="50" charset="-127"/>
                    </a:rPr>
                    <a:t>04</a:t>
                  </a:r>
                  <a:endParaRPr lang="ko-KR" altLang="en-US" b="1" dirty="0">
                    <a:solidFill>
                      <a:schemeClr val="bg1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</a:endParaRPr>
                </a:p>
              </p:txBody>
            </p:sp>
          </p:grp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9C8AAB4D-927E-48AE-B5BF-A88EA326FFF2}"/>
                  </a:ext>
                </a:extLst>
              </p:cNvPr>
              <p:cNvSpPr txBox="1"/>
              <p:nvPr/>
            </p:nvSpPr>
            <p:spPr>
              <a:xfrm>
                <a:off x="7266036" y="4144771"/>
                <a:ext cx="310906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</a:rPr>
                  <a:t>문제를 악화하는 정치적 대응</a:t>
                </a: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57FCADE3-94A9-454E-9B8F-AA95F792E2F0}"/>
                  </a:ext>
                </a:extLst>
              </p:cNvPr>
              <p:cNvSpPr txBox="1"/>
              <p:nvPr/>
            </p:nvSpPr>
            <p:spPr>
              <a:xfrm>
                <a:off x="7141598" y="4715152"/>
                <a:ext cx="3418898" cy="156966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6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나눔고딕" panose="020D0604000000000000" pitchFamily="50" charset="-127"/>
                    <a:ea typeface="나눔고딕" panose="020D0604000000000000" pitchFamily="50" charset="-127"/>
                    <a:cs typeface="Open Sans" charset="0"/>
                    <a:sym typeface="Open Sans" charset="0"/>
                  </a:rPr>
                  <a:t>신추출주의</a:t>
                </a:r>
                <a:r>
                  <a:rPr kumimoji="0" lang="en-US" altLang="ko-KR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나눔고딕" panose="020D0604000000000000" pitchFamily="50" charset="-127"/>
                    <a:ea typeface="나눔고딕" panose="020D0604000000000000" pitchFamily="50" charset="-127"/>
                    <a:cs typeface="Open Sans" charset="0"/>
                    <a:sym typeface="Open Sans" charset="0"/>
                  </a:rPr>
                  <a:t>: </a:t>
                </a:r>
                <a:r>
                  <a:rPr kumimoji="0" lang="ko-KR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나눔고딕" panose="020D0604000000000000" pitchFamily="50" charset="-127"/>
                    <a:ea typeface="나눔고딕" panose="020D0604000000000000" pitchFamily="50" charset="-127"/>
                    <a:cs typeface="Open Sans" charset="0"/>
                    <a:sym typeface="Open Sans" charset="0"/>
                  </a:rPr>
                  <a:t>공해산업 확대</a:t>
                </a:r>
                <a:r>
                  <a:rPr kumimoji="0" lang="en-US" altLang="ko-KR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나눔고딕" panose="020D0604000000000000" pitchFamily="50" charset="-127"/>
                    <a:ea typeface="나눔고딕" panose="020D0604000000000000" pitchFamily="50" charset="-127"/>
                    <a:cs typeface="Open Sans" charset="0"/>
                    <a:sym typeface="Open Sans" charset="0"/>
                  </a:rPr>
                  <a:t>. </a:t>
                </a:r>
                <a:r>
                  <a:rPr kumimoji="0" lang="ko-KR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나눔고딕" panose="020D0604000000000000" pitchFamily="50" charset="-127"/>
                    <a:ea typeface="나눔고딕" panose="020D0604000000000000" pitchFamily="50" charset="-127"/>
                    <a:cs typeface="Open Sans" charset="0"/>
                    <a:sym typeface="Open Sans" charset="0"/>
                  </a:rPr>
                  <a:t>복지 제한</a:t>
                </a:r>
                <a:endParaRPr kumimoji="0" lang="en-US" altLang="ko-KR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나눔고딕" panose="020D0604000000000000" pitchFamily="50" charset="-127"/>
                  <a:ea typeface="나눔고딕" panose="020D0604000000000000" pitchFamily="50" charset="-127"/>
                  <a:cs typeface="Open Sans" charset="0"/>
                  <a:sym typeface="Open Sans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ko-KR" altLang="en-US" sz="16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Open Sans" charset="0"/>
                    <a:sym typeface="Open Sans" charset="0"/>
                  </a:rPr>
                  <a:t>권위적 민족주의</a:t>
                </a:r>
                <a:r>
                  <a:rPr lang="en-US" altLang="ko-KR" sz="16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Open Sans" charset="0"/>
                    <a:sym typeface="Open Sans" charset="0"/>
                  </a:rPr>
                  <a:t>: </a:t>
                </a:r>
                <a:r>
                  <a:rPr lang="ko-KR" altLang="en-US" sz="16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Open Sans" charset="0"/>
                    <a:sym typeface="Open Sans" charset="0"/>
                  </a:rPr>
                  <a:t>자국민만의 복지</a:t>
                </a:r>
                <a:r>
                  <a:rPr kumimoji="0" lang="en-US" altLang="ko-KR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나눔고딕" panose="020D0604000000000000" pitchFamily="50" charset="-127"/>
                    <a:ea typeface="나눔고딕" panose="020D0604000000000000" pitchFamily="50" charset="-127"/>
                    <a:cs typeface="Open Sans" charset="0"/>
                    <a:sym typeface="Open Sans" charset="0"/>
                  </a:rPr>
                  <a:t>- -</a:t>
                </a:r>
                <a:r>
                  <a:rPr kumimoji="0" lang="ko-KR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나눔고딕" panose="020D0604000000000000" pitchFamily="50" charset="-127"/>
                    <a:ea typeface="나눔고딕" panose="020D0604000000000000" pitchFamily="50" charset="-127"/>
                    <a:cs typeface="Open Sans" charset="0"/>
                    <a:sym typeface="Open Sans" charset="0"/>
                  </a:rPr>
                  <a:t>자유주의적 긴축주의</a:t>
                </a:r>
                <a:br>
                  <a:rPr kumimoji="0" lang="en-US" altLang="ko-KR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나눔고딕" panose="020D0604000000000000" pitchFamily="50" charset="-127"/>
                    <a:ea typeface="나눔고딕" panose="020D0604000000000000" pitchFamily="50" charset="-127"/>
                    <a:cs typeface="Open Sans" charset="0"/>
                    <a:sym typeface="Open Sans" charset="0"/>
                  </a:rPr>
                </a:br>
                <a:r>
                  <a:rPr kumimoji="0" lang="en-US" altLang="ko-KR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나눔고딕" panose="020D0604000000000000" pitchFamily="50" charset="-127"/>
                    <a:ea typeface="나눔고딕" panose="020D0604000000000000" pitchFamily="50" charset="-127"/>
                    <a:cs typeface="Open Sans" charset="0"/>
                    <a:sym typeface="Open Sans" charset="0"/>
                  </a:rPr>
                  <a:t> : </a:t>
                </a:r>
                <a:r>
                  <a:rPr kumimoji="0" lang="ko-KR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나눔고딕" panose="020D0604000000000000" pitchFamily="50" charset="-127"/>
                    <a:ea typeface="나눔고딕" panose="020D0604000000000000" pitchFamily="50" charset="-127"/>
                    <a:cs typeface="Open Sans" charset="0"/>
                    <a:sym typeface="Open Sans" charset="0"/>
                  </a:rPr>
                  <a:t>다수의 희생과 소수의 부 유지</a:t>
                </a:r>
                <a:endParaRPr kumimoji="0" lang="en-US" altLang="ko-KR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나눔고딕" panose="020D0604000000000000" pitchFamily="50" charset="-127"/>
                  <a:ea typeface="나눔고딕" panose="020D0604000000000000" pitchFamily="50" charset="-127"/>
                  <a:cs typeface="Open Sans" charset="0"/>
                  <a:sym typeface="Open Sans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ko-KR" altLang="en-US" sz="16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Open Sans" charset="0"/>
                    <a:sym typeface="Open Sans" charset="0"/>
                  </a:rPr>
                  <a:t>권위적 긴축주의</a:t>
                </a:r>
                <a:br>
                  <a:rPr lang="en-US" altLang="ko-KR" sz="16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Open Sans" charset="0"/>
                    <a:sym typeface="Open Sans" charset="0"/>
                  </a:rPr>
                </a:br>
                <a:r>
                  <a:rPr lang="en-US" altLang="ko-KR" sz="16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Open Sans" charset="0"/>
                    <a:sym typeface="Open Sans" charset="0"/>
                  </a:rPr>
                  <a:t>: </a:t>
                </a:r>
                <a:r>
                  <a:rPr lang="ko-KR" altLang="en-US" sz="16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Open Sans" charset="0"/>
                    <a:sym typeface="Open Sans" charset="0"/>
                  </a:rPr>
                  <a:t>군대 등 권위적 수단을 통한 안정화</a:t>
                </a:r>
                <a:endParaRPr kumimoji="0" lang="en-US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나눔고딕" panose="020D0604000000000000" pitchFamily="50" charset="-127"/>
                  <a:ea typeface="나눔고딕" panose="020D0604000000000000" pitchFamily="50" charset="-127"/>
                  <a:cs typeface="Open Sans" charset="0"/>
                  <a:sym typeface="Open Sans" charset="0"/>
                </a:endParaRPr>
              </a:p>
            </p:txBody>
          </p:sp>
        </p:grpSp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07088830-CCE7-455E-9E89-F6DFAFF95472}"/>
                </a:ext>
              </a:extLst>
            </p:cNvPr>
            <p:cNvGrpSpPr/>
            <p:nvPr/>
          </p:nvGrpSpPr>
          <p:grpSpPr>
            <a:xfrm>
              <a:off x="1232041" y="4040610"/>
              <a:ext cx="5086986" cy="2569722"/>
              <a:chOff x="1232041" y="4040610"/>
              <a:chExt cx="5086986" cy="2569722"/>
            </a:xfrm>
          </p:grpSpPr>
          <p:grpSp>
            <p:nvGrpSpPr>
              <p:cNvPr id="36" name="그룹 35">
                <a:extLst>
                  <a:ext uri="{FF2B5EF4-FFF2-40B4-BE49-F238E27FC236}">
                    <a16:creationId xmlns:a16="http://schemas.microsoft.com/office/drawing/2014/main" id="{0FF0CB7E-7F4D-4138-ACE0-EF6D61D2B13F}"/>
                  </a:ext>
                </a:extLst>
              </p:cNvPr>
              <p:cNvGrpSpPr/>
              <p:nvPr/>
            </p:nvGrpSpPr>
            <p:grpSpPr>
              <a:xfrm>
                <a:off x="1232041" y="4040610"/>
                <a:ext cx="4193342" cy="2569722"/>
                <a:chOff x="841516" y="1732772"/>
                <a:chExt cx="4193342" cy="2569722"/>
              </a:xfrm>
            </p:grpSpPr>
            <p:sp>
              <p:nvSpPr>
                <p:cNvPr id="37" name="직사각형 36">
                  <a:extLst>
                    <a:ext uri="{FF2B5EF4-FFF2-40B4-BE49-F238E27FC236}">
                      <a16:creationId xmlns:a16="http://schemas.microsoft.com/office/drawing/2014/main" id="{27CB32D0-1A93-4E78-BA30-3B51408FEEFC}"/>
                    </a:ext>
                  </a:extLst>
                </p:cNvPr>
                <p:cNvSpPr/>
                <p:nvPr/>
              </p:nvSpPr>
              <p:spPr>
                <a:xfrm>
                  <a:off x="1387557" y="2217654"/>
                  <a:ext cx="3647301" cy="2084840"/>
                </a:xfrm>
                <a:prstGeom prst="rect">
                  <a:avLst/>
                </a:prstGeom>
                <a:noFill/>
                <a:ln w="8890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>
                    <a:latin typeface="나눔바른고딕" panose="020B0603020101020101" pitchFamily="50" charset="-127"/>
                    <a:ea typeface="나눔바른고딕" panose="020B0603020101020101" pitchFamily="50" charset="-127"/>
                  </a:endParaRPr>
                </a:p>
              </p:txBody>
            </p:sp>
            <p:sp>
              <p:nvSpPr>
                <p:cNvPr id="38" name="직사각형 37">
                  <a:extLst>
                    <a:ext uri="{FF2B5EF4-FFF2-40B4-BE49-F238E27FC236}">
                      <a16:creationId xmlns:a16="http://schemas.microsoft.com/office/drawing/2014/main" id="{36932969-A421-445A-A449-3460DB05E0A8}"/>
                    </a:ext>
                  </a:extLst>
                </p:cNvPr>
                <p:cNvSpPr/>
                <p:nvPr/>
              </p:nvSpPr>
              <p:spPr>
                <a:xfrm>
                  <a:off x="841516" y="1732772"/>
                  <a:ext cx="711373" cy="711373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 w="825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b"/>
                <a:lstStyle/>
                <a:p>
                  <a:pPr algn="r"/>
                  <a:r>
                    <a:rPr lang="en-US" altLang="ko-KR" sz="2400" b="1" dirty="0">
                      <a:solidFill>
                        <a:schemeClr val="bg1"/>
                      </a:solidFill>
                      <a:latin typeface="나눔고딕 ExtraBold" panose="020D0904000000000000" pitchFamily="50" charset="-127"/>
                      <a:ea typeface="나눔고딕 ExtraBold" panose="020D0904000000000000" pitchFamily="50" charset="-127"/>
                    </a:rPr>
                    <a:t>03</a:t>
                  </a:r>
                  <a:endParaRPr lang="ko-KR" altLang="en-US" b="1" dirty="0">
                    <a:solidFill>
                      <a:schemeClr val="bg1"/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</a:endParaRPr>
                </a:p>
              </p:txBody>
            </p:sp>
          </p:grp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99DA14A2-2101-49A6-9316-A13AAF5DA895}"/>
                  </a:ext>
                </a:extLst>
              </p:cNvPr>
              <p:cNvSpPr txBox="1"/>
              <p:nvPr/>
            </p:nvSpPr>
            <p:spPr>
              <a:xfrm>
                <a:off x="1955994" y="4130976"/>
                <a:ext cx="31090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나눔고딕 ExtraBold" panose="020D0904000000000000" pitchFamily="50" charset="-127"/>
                    <a:ea typeface="나눔고딕 ExtraBold" panose="020D0904000000000000" pitchFamily="50" charset="-127"/>
                  </a:rPr>
                  <a:t>위험사회의 문제들</a:t>
                </a: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DD29B1E2-ABC2-4169-AF36-66667BE9AE79}"/>
                  </a:ext>
                </a:extLst>
              </p:cNvPr>
              <p:cNvSpPr txBox="1"/>
              <p:nvPr/>
            </p:nvSpPr>
            <p:spPr>
              <a:xfrm>
                <a:off x="1879514" y="4666301"/>
                <a:ext cx="4439513" cy="193899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나눔고딕" panose="020D0604000000000000" pitchFamily="50" charset="-127"/>
                    <a:ea typeface="나눔고딕" panose="020D0604000000000000" pitchFamily="50" charset="-127"/>
                    <a:cs typeface="Open Sans" charset="0"/>
                    <a:sym typeface="Open Sans" charset="0"/>
                  </a:rPr>
                  <a:t>무력감</a:t>
                </a:r>
                <a:r>
                  <a:rPr kumimoji="0" lang="en-US" altLang="ko-KR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나눔고딕" panose="020D0604000000000000" pitchFamily="50" charset="-127"/>
                    <a:ea typeface="나눔고딕" panose="020D0604000000000000" pitchFamily="50" charset="-127"/>
                    <a:cs typeface="Open Sans" charset="0"/>
                    <a:sym typeface="Open Sans" charset="0"/>
                  </a:rPr>
                  <a:t>, </a:t>
                </a:r>
                <a:r>
                  <a:rPr kumimoji="0" lang="ko-KR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나눔고딕" panose="020D0604000000000000" pitchFamily="50" charset="-127"/>
                    <a:ea typeface="나눔고딕" panose="020D0604000000000000" pitchFamily="50" charset="-127"/>
                    <a:cs typeface="Open Sans" charset="0"/>
                    <a:sym typeface="Open Sans" charset="0"/>
                  </a:rPr>
                  <a:t>회피</a:t>
                </a:r>
                <a:r>
                  <a:rPr kumimoji="0" lang="en-US" altLang="ko-KR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나눔고딕" panose="020D0604000000000000" pitchFamily="50" charset="-127"/>
                    <a:ea typeface="나눔고딕" panose="020D0604000000000000" pitchFamily="50" charset="-127"/>
                    <a:cs typeface="Open Sans" charset="0"/>
                    <a:sym typeface="Open Sans" charset="0"/>
                  </a:rPr>
                  <a:t>, </a:t>
                </a:r>
                <a:r>
                  <a:rPr kumimoji="0" lang="ko-KR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나눔고딕" panose="020D0604000000000000" pitchFamily="50" charset="-127"/>
                    <a:ea typeface="나눔고딕" panose="020D0604000000000000" pitchFamily="50" charset="-127"/>
                    <a:cs typeface="Open Sans" charset="0"/>
                    <a:sym typeface="Open Sans" charset="0"/>
                  </a:rPr>
                  <a:t>히스테리</a:t>
                </a:r>
                <a:endParaRPr kumimoji="0" lang="en-US" altLang="ko-KR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나눔고딕" panose="020D0604000000000000" pitchFamily="50" charset="-127"/>
                  <a:ea typeface="나눔고딕" panose="020D0604000000000000" pitchFamily="50" charset="-127"/>
                  <a:cs typeface="Open Sans" charset="0"/>
                  <a:sym typeface="Open Sans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ko-KR" altLang="en-US" sz="20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Open Sans" charset="0"/>
                    <a:sym typeface="Open Sans" charset="0"/>
                  </a:rPr>
                  <a:t>불평등 심화</a:t>
                </a:r>
                <a:r>
                  <a:rPr lang="en-US" altLang="ko-KR" sz="20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Open Sans" charset="0"/>
                    <a:sym typeface="Open Sans" charset="0"/>
                  </a:rPr>
                  <a:t>. </a:t>
                </a:r>
                <a:r>
                  <a:rPr lang="ko-KR" altLang="en-US" sz="20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Open Sans" charset="0"/>
                    <a:sym typeface="Open Sans" charset="0"/>
                  </a:rPr>
                  <a:t>빈민은 재난에도 </a:t>
                </a:r>
                <a:br>
                  <a:rPr lang="en-US" altLang="ko-KR" sz="20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Open Sans" charset="0"/>
                    <a:sym typeface="Open Sans" charset="0"/>
                  </a:rPr>
                </a:br>
                <a:r>
                  <a:rPr lang="ko-KR" altLang="en-US" sz="20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Open Sans" charset="0"/>
                    <a:sym typeface="Open Sans" charset="0"/>
                  </a:rPr>
                  <a:t>이동 불가능</a:t>
                </a:r>
                <a:endParaRPr lang="en-US" altLang="ko-KR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Open Sans" charset="0"/>
                  <a:sym typeface="Open Sans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나눔고딕" panose="020D0604000000000000" pitchFamily="50" charset="-127"/>
                    <a:ea typeface="나눔고딕" panose="020D0604000000000000" pitchFamily="50" charset="-127"/>
                    <a:cs typeface="Open Sans" charset="0"/>
                    <a:sym typeface="Open Sans" charset="0"/>
                  </a:rPr>
                  <a:t>멀어지는 민주주의</a:t>
                </a:r>
                <a:r>
                  <a:rPr kumimoji="0" lang="en-US" altLang="ko-KR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나눔고딕" panose="020D0604000000000000" pitchFamily="50" charset="-127"/>
                    <a:ea typeface="나눔고딕" panose="020D0604000000000000" pitchFamily="50" charset="-127"/>
                    <a:cs typeface="Open Sans" charset="0"/>
                    <a:sym typeface="Open Sans" charset="0"/>
                  </a:rPr>
                  <a:t>.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2000" b="1" i="0" u="none" strike="noStrike" kern="1200" cap="none" spc="0" normalizeH="0" baseline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나눔고딕" panose="020D0604000000000000" pitchFamily="50" charset="-127"/>
                    <a:ea typeface="나눔고딕" panose="020D0604000000000000" pitchFamily="50" charset="-127"/>
                    <a:cs typeface="Open Sans" charset="0"/>
                    <a:sym typeface="Open Sans" charset="0"/>
                  </a:rPr>
                  <a:t>사회적 증오 발생</a:t>
                </a:r>
                <a:endParaRPr kumimoji="0" lang="en-US" altLang="ko-KR" sz="2000" b="1" i="0" u="none" strike="noStrike" kern="1200" cap="none" spc="0" normalizeH="0" baseline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나눔고딕" panose="020D0604000000000000" pitchFamily="50" charset="-127"/>
                  <a:ea typeface="나눔고딕" panose="020D0604000000000000" pitchFamily="50" charset="-127"/>
                  <a:cs typeface="Open Sans" charset="0"/>
                  <a:sym typeface="Open Sans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ko-KR" altLang="en-US" sz="2000" b="1" noProof="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Open Sans" charset="0"/>
                    <a:sym typeface="Open Sans" charset="0"/>
                  </a:rPr>
                  <a:t>재난 후 희생양 찾기</a:t>
                </a:r>
                <a:endParaRPr lang="en-US" altLang="ko-KR" sz="2000" b="1" noProof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Open Sans" charset="0"/>
                  <a:sym typeface="Open Sans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82786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>
            <a:extLst>
              <a:ext uri="{FF2B5EF4-FFF2-40B4-BE49-F238E27FC236}">
                <a16:creationId xmlns:a16="http://schemas.microsoft.com/office/drawing/2014/main" id="{8D542035-6117-4B0E-94A9-CA0E18FAB750}"/>
              </a:ext>
            </a:extLst>
          </p:cNvPr>
          <p:cNvSpPr txBox="1"/>
          <p:nvPr/>
        </p:nvSpPr>
        <p:spPr>
          <a:xfrm>
            <a:off x="566202" y="980728"/>
            <a:ext cx="10068997" cy="4985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200" dirty="0"/>
              <a:t>* </a:t>
            </a:r>
            <a:r>
              <a:rPr lang="ko-KR" altLang="en-US" sz="3600" dirty="0"/>
              <a:t>민주주의가 필요한 이유</a:t>
            </a:r>
            <a:endParaRPr lang="en-US" altLang="ko-KR" sz="3600" dirty="0"/>
          </a:p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독재자가 군림한 에티오피아에서는 </a:t>
            </a:r>
            <a:br>
              <a:rPr lang="en-US" altLang="ko-KR" sz="2200" dirty="0"/>
            </a:br>
            <a:r>
              <a:rPr lang="en-US" altLang="ko-KR" sz="2200" dirty="0"/>
              <a:t>   1983~1985</a:t>
            </a:r>
            <a:r>
              <a:rPr lang="ko-KR" altLang="en-US" sz="2200" dirty="0"/>
              <a:t>년 가뭄으로 </a:t>
            </a:r>
            <a:r>
              <a:rPr lang="en-US" altLang="ko-KR" sz="2200" dirty="0"/>
              <a:t>100</a:t>
            </a:r>
            <a:r>
              <a:rPr lang="ko-KR" altLang="en-US" sz="2200" dirty="0"/>
              <a:t>만명 아사</a:t>
            </a:r>
            <a:endParaRPr lang="en-US" altLang="ko-KR" sz="2200" dirty="0"/>
          </a:p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민주국가인 </a:t>
            </a:r>
            <a:r>
              <a:rPr lang="ko-KR" altLang="en-US" sz="2200" dirty="0" err="1"/>
              <a:t>보츠나와에서는</a:t>
            </a:r>
            <a:r>
              <a:rPr lang="ko-KR" altLang="en-US" sz="2200" dirty="0"/>
              <a:t> 같은 가뭄을 겪었지만 </a:t>
            </a:r>
            <a:br>
              <a:rPr lang="en-US" altLang="ko-KR" sz="2200" dirty="0"/>
            </a:br>
            <a:r>
              <a:rPr lang="en-US" altLang="ko-KR" sz="2200" dirty="0"/>
              <a:t>   </a:t>
            </a:r>
            <a:r>
              <a:rPr lang="ko-KR" altLang="en-US" sz="2200" dirty="0"/>
              <a:t>한 명도 굶어 죽은 이가 없었음</a:t>
            </a:r>
            <a:r>
              <a:rPr lang="en-US" altLang="ko-KR" sz="2200" dirty="0"/>
              <a:t> </a:t>
            </a:r>
          </a:p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더구나 에티오피아는 대기근 발생 한 해 전 곡물생산량 역대 최고 </a:t>
            </a:r>
            <a:br>
              <a:rPr lang="en-US" altLang="ko-KR" sz="2200" dirty="0"/>
            </a:br>
            <a:r>
              <a:rPr lang="en-US" altLang="ko-KR" sz="2200" dirty="0"/>
              <a:t>  </a:t>
            </a:r>
            <a:r>
              <a:rPr lang="ko-KR" altLang="en-US" sz="2200" dirty="0"/>
              <a:t>기근이 발생한 해에도 평년보다 곡물생산량이 높았음</a:t>
            </a:r>
            <a:br>
              <a:rPr lang="en-US" altLang="ko-KR" sz="2200" dirty="0"/>
            </a:br>
            <a:r>
              <a:rPr lang="en-US" altLang="ko-KR" sz="2200" dirty="0"/>
              <a:t>  </a:t>
            </a:r>
            <a:r>
              <a:rPr lang="ko-KR" altLang="en-US" sz="2200" dirty="0"/>
              <a:t>그러나 곡물이 시장에 풀리지 않았고 가격은 급등</a:t>
            </a:r>
            <a:endParaRPr lang="en-US" altLang="ko-KR" sz="2200" dirty="0"/>
          </a:p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반면 보츠와나는 취약계층에게 식량을 배급하고 일자리 제공</a:t>
            </a:r>
          </a:p>
        </p:txBody>
      </p:sp>
    </p:spTree>
    <p:extLst>
      <p:ext uri="{BB962C8B-B14F-4D97-AF65-F5344CB8AC3E}">
        <p14:creationId xmlns:p14="http://schemas.microsoft.com/office/powerpoint/2010/main" val="10933925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0633B17E-2BA5-4B2F-BE46-EC421D867E36}"/>
              </a:ext>
            </a:extLst>
          </p:cNvPr>
          <p:cNvGrpSpPr/>
          <p:nvPr/>
        </p:nvGrpSpPr>
        <p:grpSpPr>
          <a:xfrm>
            <a:off x="207821" y="522514"/>
            <a:ext cx="5242010" cy="711373"/>
            <a:chOff x="207821" y="522514"/>
            <a:chExt cx="5242010" cy="711373"/>
          </a:xfrm>
        </p:grpSpPr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EC290F79-4346-47B1-86EF-74EFFADCA6E2}"/>
                </a:ext>
              </a:extLst>
            </p:cNvPr>
            <p:cNvSpPr/>
            <p:nvPr/>
          </p:nvSpPr>
          <p:spPr>
            <a:xfrm>
              <a:off x="207821" y="522514"/>
              <a:ext cx="711373" cy="711373"/>
            </a:xfrm>
            <a:prstGeom prst="rect">
              <a:avLst/>
            </a:prstGeom>
            <a:solidFill>
              <a:schemeClr val="bg1"/>
            </a:solidFill>
            <a:ln w="825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F8AC0122-7E32-4078-B912-AFAF3A2BF88E}"/>
                </a:ext>
              </a:extLst>
            </p:cNvPr>
            <p:cNvSpPr/>
            <p:nvPr/>
          </p:nvSpPr>
          <p:spPr>
            <a:xfrm>
              <a:off x="563507" y="645738"/>
              <a:ext cx="4886324" cy="46492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E019B8C-899E-41AF-85DD-1493FD9E4F5C}"/>
              </a:ext>
            </a:extLst>
          </p:cNvPr>
          <p:cNvSpPr txBox="1"/>
          <p:nvPr/>
        </p:nvSpPr>
        <p:spPr>
          <a:xfrm>
            <a:off x="539059" y="597929"/>
            <a:ext cx="4886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“</a:t>
            </a:r>
            <a:r>
              <a:rPr lang="ko-KR" altLang="en-US" sz="2800" dirty="0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민주국가에는 기근이 없다</a:t>
            </a:r>
            <a:r>
              <a:rPr lang="en-US" altLang="ko-KR" sz="2800" dirty="0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”</a:t>
            </a:r>
            <a:endParaRPr lang="ko-KR" altLang="en-US" sz="2800" dirty="0">
              <a:solidFill>
                <a:schemeClr val="tx2">
                  <a:lumMod val="50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D542035-6117-4B0E-94A9-CA0E18FAB750}"/>
              </a:ext>
            </a:extLst>
          </p:cNvPr>
          <p:cNvSpPr txBox="1"/>
          <p:nvPr/>
        </p:nvSpPr>
        <p:spPr>
          <a:xfrm>
            <a:off x="695400" y="1628800"/>
            <a:ext cx="10062620" cy="4089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노벨 경제학상을 받은 </a:t>
            </a:r>
            <a:r>
              <a:rPr lang="ko-KR" altLang="en-US" sz="2200" dirty="0" err="1"/>
              <a:t>아마르티아</a:t>
            </a:r>
            <a:r>
              <a:rPr lang="ko-KR" altLang="en-US" sz="2200" dirty="0"/>
              <a:t> </a:t>
            </a:r>
            <a:r>
              <a:rPr lang="ko-KR" altLang="en-US" sz="2200" dirty="0" err="1"/>
              <a:t>센의</a:t>
            </a:r>
            <a:r>
              <a:rPr lang="ko-KR" altLang="en-US" sz="2200" dirty="0"/>
              <a:t> 주장</a:t>
            </a:r>
            <a:endParaRPr lang="en-US" altLang="ko-KR" sz="2200" dirty="0"/>
          </a:p>
          <a:p>
            <a:pPr fontAlgn="base"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공적 자원을 적시에 투입하면 기근은 막기 쉬운 재난</a:t>
            </a:r>
            <a:br>
              <a:rPr lang="en-US" altLang="ko-KR" sz="2200" dirty="0"/>
            </a:br>
            <a:r>
              <a:rPr lang="en-US" altLang="ko-KR" sz="2200" dirty="0"/>
              <a:t>  </a:t>
            </a:r>
            <a:r>
              <a:rPr lang="ko-KR" altLang="en-US" sz="2200" dirty="0"/>
              <a:t>국정의 우선순위를 국민들이 결정</a:t>
            </a:r>
            <a:endParaRPr lang="en-US" altLang="ko-KR" sz="2200" dirty="0"/>
          </a:p>
          <a:p>
            <a:pPr fontAlgn="base"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민주국가에서는 정치가나 행정가가 빨리 반응하여 </a:t>
            </a:r>
            <a:br>
              <a:rPr lang="en-US" altLang="ko-KR" sz="2200" dirty="0"/>
            </a:br>
            <a:r>
              <a:rPr lang="en-US" altLang="ko-KR" sz="2200" dirty="0"/>
              <a:t>  </a:t>
            </a:r>
            <a:r>
              <a:rPr lang="ko-KR" altLang="en-US" sz="2200" dirty="0"/>
              <a:t>사태를 안정시켜야 자신의 자리를 보전할 수 있음</a:t>
            </a:r>
            <a:endParaRPr lang="en-US" altLang="ko-KR" sz="2200" dirty="0"/>
          </a:p>
          <a:p>
            <a:pPr fontAlgn="base"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재난 대응에 가장 중요한 것은 정보인데 권위주의는 정보 생산에 취약</a:t>
            </a:r>
            <a:r>
              <a:rPr lang="en-US" altLang="ko-KR" sz="2200" dirty="0"/>
              <a:t> </a:t>
            </a:r>
            <a:br>
              <a:rPr lang="en-US" altLang="ko-KR" sz="2200" dirty="0"/>
            </a:br>
            <a:r>
              <a:rPr lang="en-US" altLang="ko-KR" sz="2200" dirty="0"/>
              <a:t>- </a:t>
            </a:r>
            <a:r>
              <a:rPr lang="ko-KR" altLang="en-US" sz="2200" dirty="0"/>
              <a:t>아랫사람들이 지도자의 의중을 살피는데 급급하고 </a:t>
            </a:r>
            <a:br>
              <a:rPr lang="en-US" altLang="ko-KR" sz="2200" dirty="0"/>
            </a:br>
            <a:r>
              <a:rPr lang="en-US" altLang="ko-KR" sz="2200" dirty="0"/>
              <a:t>  </a:t>
            </a:r>
            <a:r>
              <a:rPr lang="ko-KR" altLang="en-US" sz="2200" dirty="0"/>
              <a:t>그가 원하지 않는 정보는 제공하지 않기 때문</a:t>
            </a:r>
          </a:p>
        </p:txBody>
      </p:sp>
    </p:spTree>
    <p:extLst>
      <p:ext uri="{BB962C8B-B14F-4D97-AF65-F5344CB8AC3E}">
        <p14:creationId xmlns:p14="http://schemas.microsoft.com/office/powerpoint/2010/main" val="24109964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0633B17E-2BA5-4B2F-BE46-EC421D867E36}"/>
              </a:ext>
            </a:extLst>
          </p:cNvPr>
          <p:cNvGrpSpPr/>
          <p:nvPr/>
        </p:nvGrpSpPr>
        <p:grpSpPr>
          <a:xfrm>
            <a:off x="207821" y="522514"/>
            <a:ext cx="5242010" cy="711373"/>
            <a:chOff x="207821" y="522514"/>
            <a:chExt cx="5242010" cy="711373"/>
          </a:xfrm>
        </p:grpSpPr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EC290F79-4346-47B1-86EF-74EFFADCA6E2}"/>
                </a:ext>
              </a:extLst>
            </p:cNvPr>
            <p:cNvSpPr/>
            <p:nvPr/>
          </p:nvSpPr>
          <p:spPr>
            <a:xfrm>
              <a:off x="207821" y="522514"/>
              <a:ext cx="711373" cy="711373"/>
            </a:xfrm>
            <a:prstGeom prst="rect">
              <a:avLst/>
            </a:prstGeom>
            <a:solidFill>
              <a:schemeClr val="bg1"/>
            </a:solidFill>
            <a:ln w="825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F8AC0122-7E32-4078-B912-AFAF3A2BF88E}"/>
                </a:ext>
              </a:extLst>
            </p:cNvPr>
            <p:cNvSpPr/>
            <p:nvPr/>
          </p:nvSpPr>
          <p:spPr>
            <a:xfrm>
              <a:off x="563507" y="645738"/>
              <a:ext cx="4886324" cy="46492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E019B8C-899E-41AF-85DD-1493FD9E4F5C}"/>
              </a:ext>
            </a:extLst>
          </p:cNvPr>
          <p:cNvSpPr txBox="1"/>
          <p:nvPr/>
        </p:nvSpPr>
        <p:spPr>
          <a:xfrm>
            <a:off x="539059" y="597929"/>
            <a:ext cx="4886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기후위기는 정의의 문제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D542035-6117-4B0E-94A9-CA0E18FAB750}"/>
              </a:ext>
            </a:extLst>
          </p:cNvPr>
          <p:cNvSpPr txBox="1"/>
          <p:nvPr/>
        </p:nvSpPr>
        <p:spPr>
          <a:xfrm>
            <a:off x="563507" y="1700808"/>
            <a:ext cx="10062620" cy="25660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 err="1"/>
              <a:t>불때는</a:t>
            </a:r>
            <a:r>
              <a:rPr lang="ko-KR" altLang="en-US" sz="2200" dirty="0"/>
              <a:t> 사람과 </a:t>
            </a:r>
            <a:r>
              <a:rPr lang="ko-KR" altLang="en-US" sz="2200" dirty="0" err="1"/>
              <a:t>타죽는</a:t>
            </a:r>
            <a:r>
              <a:rPr lang="ko-KR" altLang="en-US" sz="2200" dirty="0"/>
              <a:t> 사람이 다름</a:t>
            </a:r>
            <a:endParaRPr lang="en-US" altLang="ko-KR" sz="2200" dirty="0"/>
          </a:p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지구온난화에 책임이 없는 우리의 후손이 우리로 인해 희생자가 됨</a:t>
            </a:r>
            <a:r>
              <a:rPr lang="en-US" altLang="ko-KR" sz="2200" dirty="0"/>
              <a:t> </a:t>
            </a:r>
          </a:p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즉 세대간 정의의 문제</a:t>
            </a:r>
            <a:endParaRPr lang="en-US" altLang="ko-KR" sz="2200" dirty="0"/>
          </a:p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원인을 제공하지 않은 지역이 원인제공 지역으로 희생됨</a:t>
            </a:r>
            <a:endParaRPr lang="en-US" altLang="ko-KR" sz="2200" dirty="0"/>
          </a:p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즉 국가간 부정의</a:t>
            </a:r>
            <a:endParaRPr lang="en-US" altLang="ko-KR" sz="2200" dirty="0"/>
          </a:p>
        </p:txBody>
      </p:sp>
    </p:spTree>
    <p:extLst>
      <p:ext uri="{BB962C8B-B14F-4D97-AF65-F5344CB8AC3E}">
        <p14:creationId xmlns:p14="http://schemas.microsoft.com/office/powerpoint/2010/main" val="24082537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0633B17E-2BA5-4B2F-BE46-EC421D867E36}"/>
              </a:ext>
            </a:extLst>
          </p:cNvPr>
          <p:cNvGrpSpPr/>
          <p:nvPr/>
        </p:nvGrpSpPr>
        <p:grpSpPr>
          <a:xfrm>
            <a:off x="207821" y="522514"/>
            <a:ext cx="5242010" cy="711373"/>
            <a:chOff x="207821" y="522514"/>
            <a:chExt cx="5242010" cy="711373"/>
          </a:xfrm>
        </p:grpSpPr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EC290F79-4346-47B1-86EF-74EFFADCA6E2}"/>
                </a:ext>
              </a:extLst>
            </p:cNvPr>
            <p:cNvSpPr/>
            <p:nvPr/>
          </p:nvSpPr>
          <p:spPr>
            <a:xfrm>
              <a:off x="207821" y="522514"/>
              <a:ext cx="711373" cy="711373"/>
            </a:xfrm>
            <a:prstGeom prst="rect">
              <a:avLst/>
            </a:prstGeom>
            <a:solidFill>
              <a:schemeClr val="bg1"/>
            </a:solidFill>
            <a:ln w="825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F8AC0122-7E32-4078-B912-AFAF3A2BF88E}"/>
                </a:ext>
              </a:extLst>
            </p:cNvPr>
            <p:cNvSpPr/>
            <p:nvPr/>
          </p:nvSpPr>
          <p:spPr>
            <a:xfrm>
              <a:off x="563507" y="645738"/>
              <a:ext cx="4886324" cy="46492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E019B8C-899E-41AF-85DD-1493FD9E4F5C}"/>
              </a:ext>
            </a:extLst>
          </p:cNvPr>
          <p:cNvSpPr txBox="1"/>
          <p:nvPr/>
        </p:nvSpPr>
        <p:spPr>
          <a:xfrm>
            <a:off x="539059" y="597929"/>
            <a:ext cx="4886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기후위기 연착륙을 위한 노력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D542035-6117-4B0E-94A9-CA0E18FAB750}"/>
              </a:ext>
            </a:extLst>
          </p:cNvPr>
          <p:cNvSpPr txBox="1"/>
          <p:nvPr/>
        </p:nvSpPr>
        <p:spPr>
          <a:xfrm>
            <a:off x="563507" y="1756522"/>
            <a:ext cx="10062620" cy="30738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이미 </a:t>
            </a:r>
            <a:r>
              <a:rPr lang="ko-KR" altLang="en-US" sz="2200" dirty="0" err="1"/>
              <a:t>티핑포인트를</a:t>
            </a:r>
            <a:r>
              <a:rPr lang="ko-KR" altLang="en-US" sz="2200" dirty="0"/>
              <a:t> 넘은 상황에서 기후적응의 문제가 대두</a:t>
            </a:r>
            <a:endParaRPr lang="en-US" altLang="ko-KR" sz="2200" dirty="0"/>
          </a:p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경착륙이 아닌 연착륙으로 가는 길 모색</a:t>
            </a:r>
            <a:r>
              <a:rPr lang="en-US" altLang="ko-KR" sz="2200" dirty="0"/>
              <a:t> </a:t>
            </a:r>
          </a:p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/>
              <a:t>숲과 초원의 위력</a:t>
            </a:r>
            <a:br>
              <a:rPr lang="en-US" altLang="ko-KR" sz="2200" dirty="0"/>
            </a:br>
            <a:r>
              <a:rPr lang="en-US" altLang="ko-KR" sz="2200" dirty="0"/>
              <a:t>  : </a:t>
            </a:r>
            <a:r>
              <a:rPr lang="ko-KR" altLang="en-US" sz="2200" dirty="0"/>
              <a:t>선주민 학살이 탄소감소로 이어져 </a:t>
            </a:r>
            <a:r>
              <a:rPr lang="ko-KR" altLang="en-US" sz="2200" dirty="0" err="1"/>
              <a:t>소빙기의</a:t>
            </a:r>
            <a:r>
              <a:rPr lang="ko-KR" altLang="en-US" sz="2200" dirty="0"/>
              <a:t> 한 원인이 됨</a:t>
            </a:r>
            <a:endParaRPr lang="en-US" altLang="ko-KR" sz="2200" dirty="0"/>
          </a:p>
          <a:p>
            <a:pPr>
              <a:lnSpc>
                <a:spcPct val="150000"/>
              </a:lnSpc>
            </a:pPr>
            <a:r>
              <a:rPr lang="en-US" altLang="ko-KR" sz="2200" dirty="0"/>
              <a:t>- </a:t>
            </a:r>
            <a:r>
              <a:rPr lang="ko-KR" altLang="en-US" sz="2200" dirty="0" err="1"/>
              <a:t>탈성장</a:t>
            </a:r>
            <a:r>
              <a:rPr lang="en-US" altLang="ko-KR" sz="2200" dirty="0"/>
              <a:t>, </a:t>
            </a:r>
            <a:r>
              <a:rPr lang="ko-KR" altLang="en-US" sz="2200" dirty="0" err="1"/>
              <a:t>저소비</a:t>
            </a:r>
            <a:r>
              <a:rPr lang="en-US" altLang="ko-KR" sz="2200" dirty="0"/>
              <a:t>, </a:t>
            </a:r>
            <a:r>
              <a:rPr lang="ko-KR" altLang="en-US" sz="2200" dirty="0" err="1"/>
              <a:t>자연농</a:t>
            </a:r>
            <a:r>
              <a:rPr lang="en-US" altLang="ko-KR" sz="2200" dirty="0"/>
              <a:t>(</a:t>
            </a:r>
            <a:r>
              <a:rPr lang="ko-KR" altLang="en-US" sz="2200" dirty="0" err="1"/>
              <a:t>무경운</a:t>
            </a:r>
            <a:r>
              <a:rPr lang="en-US" altLang="ko-KR" sz="2200" dirty="0"/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2200" dirty="0"/>
              <a:t>- 1970</a:t>
            </a:r>
            <a:r>
              <a:rPr lang="ko-KR" altLang="en-US" sz="2200" dirty="0"/>
              <a:t>년대 생활방식으로의 급격한 변화가 요구됨</a:t>
            </a:r>
            <a:endParaRPr lang="en-US" altLang="ko-KR" sz="2200" dirty="0"/>
          </a:p>
        </p:txBody>
      </p:sp>
    </p:spTree>
    <p:extLst>
      <p:ext uri="{BB962C8B-B14F-4D97-AF65-F5344CB8AC3E}">
        <p14:creationId xmlns:p14="http://schemas.microsoft.com/office/powerpoint/2010/main" val="14422776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0633B17E-2BA5-4B2F-BE46-EC421D867E36}"/>
              </a:ext>
            </a:extLst>
          </p:cNvPr>
          <p:cNvGrpSpPr/>
          <p:nvPr/>
        </p:nvGrpSpPr>
        <p:grpSpPr>
          <a:xfrm>
            <a:off x="207821" y="522514"/>
            <a:ext cx="5242010" cy="711373"/>
            <a:chOff x="207821" y="522514"/>
            <a:chExt cx="5242010" cy="711373"/>
          </a:xfrm>
        </p:grpSpPr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EC290F79-4346-47B1-86EF-74EFFADCA6E2}"/>
                </a:ext>
              </a:extLst>
            </p:cNvPr>
            <p:cNvSpPr/>
            <p:nvPr/>
          </p:nvSpPr>
          <p:spPr>
            <a:xfrm>
              <a:off x="207821" y="522514"/>
              <a:ext cx="711373" cy="711373"/>
            </a:xfrm>
            <a:prstGeom prst="rect">
              <a:avLst/>
            </a:prstGeom>
            <a:solidFill>
              <a:schemeClr val="bg1"/>
            </a:solidFill>
            <a:ln w="825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F8AC0122-7E32-4078-B912-AFAF3A2BF88E}"/>
                </a:ext>
              </a:extLst>
            </p:cNvPr>
            <p:cNvSpPr/>
            <p:nvPr/>
          </p:nvSpPr>
          <p:spPr>
            <a:xfrm>
              <a:off x="563507" y="645738"/>
              <a:ext cx="4886324" cy="46492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E019B8C-899E-41AF-85DD-1493FD9E4F5C}"/>
              </a:ext>
            </a:extLst>
          </p:cNvPr>
          <p:cNvSpPr txBox="1"/>
          <p:nvPr/>
        </p:nvSpPr>
        <p:spPr>
          <a:xfrm>
            <a:off x="539059" y="597929"/>
            <a:ext cx="5844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온실가스 감소 효과 순위</a:t>
            </a:r>
            <a:r>
              <a:rPr lang="en-US" altLang="ko-KR" sz="2800" dirty="0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(1</a:t>
            </a:r>
            <a:r>
              <a:rPr lang="ko-KR" altLang="en-US" sz="2800" dirty="0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년 기준</a:t>
            </a:r>
            <a:r>
              <a:rPr lang="en-US" altLang="ko-KR" sz="2800" dirty="0">
                <a:solidFill>
                  <a:schemeClr val="tx2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)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D542035-6117-4B0E-94A9-CA0E18FAB750}"/>
              </a:ext>
            </a:extLst>
          </p:cNvPr>
          <p:cNvSpPr txBox="1"/>
          <p:nvPr/>
        </p:nvSpPr>
        <p:spPr>
          <a:xfrm>
            <a:off x="767408" y="1556792"/>
            <a:ext cx="10062620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2200" dirty="0"/>
              <a:t>Have one fewer child: </a:t>
            </a:r>
            <a:r>
              <a:rPr lang="ko-KR" altLang="en-US" sz="2200" dirty="0"/>
              <a:t>부국과 빈국의 차이</a:t>
            </a:r>
            <a:r>
              <a:rPr lang="en-US" altLang="ko-KR" sz="2200" dirty="0"/>
              <a:t>. </a:t>
            </a:r>
            <a:r>
              <a:rPr lang="ko-KR" altLang="en-US" sz="2200" dirty="0"/>
              <a:t>새로운 가족유형</a:t>
            </a:r>
            <a:endParaRPr lang="en-US" altLang="ko-KR" sz="2200" dirty="0"/>
          </a:p>
          <a:p>
            <a:r>
              <a:rPr lang="en-US" altLang="ko-KR" sz="2200" dirty="0"/>
              <a:t>Live car free: </a:t>
            </a:r>
            <a:r>
              <a:rPr lang="ko-KR" altLang="en-US" sz="2200" dirty="0"/>
              <a:t>인센티브 주기</a:t>
            </a:r>
            <a:r>
              <a:rPr lang="en-US" altLang="ko-KR" sz="2200" dirty="0"/>
              <a:t>. </a:t>
            </a:r>
            <a:r>
              <a:rPr lang="ko-KR" altLang="en-US" sz="2200" dirty="0"/>
              <a:t>안전</a:t>
            </a:r>
            <a:r>
              <a:rPr lang="en-US" altLang="ko-KR" sz="2200" dirty="0"/>
              <a:t>, </a:t>
            </a:r>
            <a:r>
              <a:rPr lang="ko-KR" altLang="en-US" sz="2200" dirty="0"/>
              <a:t>인권 문제와 결합</a:t>
            </a:r>
            <a:endParaRPr lang="en-US" altLang="ko-KR" sz="2200" dirty="0"/>
          </a:p>
          <a:p>
            <a:r>
              <a:rPr lang="en-US" altLang="ko-KR" sz="2200" dirty="0"/>
              <a:t>Avoid one transatlantic flight: </a:t>
            </a:r>
            <a:r>
              <a:rPr lang="ko-KR" altLang="en-US" sz="2200" dirty="0"/>
              <a:t>단기에서 장기여행으로</a:t>
            </a:r>
            <a:endParaRPr lang="en-US" altLang="ko-KR" sz="2200" dirty="0"/>
          </a:p>
          <a:p>
            <a:r>
              <a:rPr lang="en-US" altLang="ko-KR" sz="2200" dirty="0"/>
              <a:t>Buy green energy</a:t>
            </a:r>
          </a:p>
          <a:p>
            <a:r>
              <a:rPr lang="en-US" altLang="ko-KR" sz="2200" dirty="0"/>
              <a:t>Buy more efficient car</a:t>
            </a:r>
          </a:p>
          <a:p>
            <a:r>
              <a:rPr lang="en-US" altLang="ko-KR" sz="2200" dirty="0"/>
              <a:t>Replace gasoline with hybrid</a:t>
            </a:r>
          </a:p>
          <a:p>
            <a:r>
              <a:rPr lang="en-US" altLang="ko-KR" sz="2200" dirty="0"/>
              <a:t>Switch electric car to car free</a:t>
            </a:r>
          </a:p>
          <a:p>
            <a:r>
              <a:rPr lang="en-US" altLang="ko-KR" sz="2200" dirty="0"/>
              <a:t>Plant-based diet</a:t>
            </a:r>
          </a:p>
          <a:p>
            <a:r>
              <a:rPr lang="en-US" altLang="ko-KR" sz="2200" dirty="0"/>
              <a:t>Wash clothes in cold water</a:t>
            </a:r>
          </a:p>
          <a:p>
            <a:r>
              <a:rPr lang="en-US" altLang="ko-KR" sz="2200" dirty="0"/>
              <a:t>Recycle </a:t>
            </a:r>
          </a:p>
          <a:p>
            <a:r>
              <a:rPr lang="en-US" altLang="ko-KR" sz="2200" dirty="0"/>
              <a:t>Hang dry clothes</a:t>
            </a:r>
          </a:p>
          <a:p>
            <a:r>
              <a:rPr lang="en-US" altLang="ko-KR" sz="2200" dirty="0"/>
              <a:t>Upgrade light bulbs</a:t>
            </a:r>
          </a:p>
        </p:txBody>
      </p:sp>
    </p:spTree>
    <p:extLst>
      <p:ext uri="{BB962C8B-B14F-4D97-AF65-F5344CB8AC3E}">
        <p14:creationId xmlns:p14="http://schemas.microsoft.com/office/powerpoint/2010/main" val="1178880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5FFDD305D233D74BB05A083EDC158C86" ma:contentTypeVersion="4" ma:contentTypeDescription="새 문서를 만듭니다." ma:contentTypeScope="" ma:versionID="612166d0b1af9a8622c8c1c89da54f50">
  <xsd:schema xmlns:xsd="http://www.w3.org/2001/XMLSchema" xmlns:xs="http://www.w3.org/2001/XMLSchema" xmlns:p="http://schemas.microsoft.com/office/2006/metadata/properties" xmlns:ns3="1547ebef-ac5e-4cb5-89d4-148822b2b95d" targetNamespace="http://schemas.microsoft.com/office/2006/metadata/properties" ma:root="true" ma:fieldsID="6104dd2264ee821f771ed008152b81a9" ns3:_="">
    <xsd:import namespace="1547ebef-ac5e-4cb5-89d4-148822b2b95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47ebef-ac5e-4cb5-89d4-148822b2b9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C010B9F-AD22-4600-B7FF-5E7D5894B3A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547ebef-ac5e-4cb5-89d4-148822b2b95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99D687C-FEAC-44F7-870D-EE046C6EE4FF}">
  <ds:schemaRefs>
    <ds:schemaRef ds:uri="http://www.w3.org/XML/1998/namespace"/>
    <ds:schemaRef ds:uri="http://schemas.microsoft.com/office/2006/documentManagement/types"/>
    <ds:schemaRef ds:uri="http://schemas.microsoft.com/office/2006/metadata/properties"/>
    <ds:schemaRef ds:uri="1547ebef-ac5e-4cb5-89d4-148822b2b95d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http://purl.org/dc/elements/1.1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A9769185-37A9-4FCB-B2B4-94C12BC5541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678</TotalTime>
  <Words>1830</Words>
  <Application>Microsoft Office PowerPoint</Application>
  <PresentationFormat>와이드스크린</PresentationFormat>
  <Paragraphs>190</Paragraphs>
  <Slides>37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37</vt:i4>
      </vt:variant>
    </vt:vector>
  </HeadingPairs>
  <TitlesOfParts>
    <vt:vector size="44" baseType="lpstr">
      <vt:lpstr>Open Sans</vt:lpstr>
      <vt:lpstr>나눔고딕</vt:lpstr>
      <vt:lpstr>나눔고딕 ExtraBold</vt:lpstr>
      <vt:lpstr>나눔바른고딕</vt:lpstr>
      <vt:lpstr>맑은 고딕</vt:lpstr>
      <vt:lpstr>Arial</vt:lpstr>
      <vt:lpstr>Office 테마</vt:lpstr>
      <vt:lpstr>생태시민으로서의 선배시민 이나미 (경희사이버대 후마니타스학과)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감사합니다!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Administrator</dc:creator>
  <cp:lastModifiedBy>knou-user</cp:lastModifiedBy>
  <cp:revision>142</cp:revision>
  <dcterms:modified xsi:type="dcterms:W3CDTF">2024-06-20T04:59:45Z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0x0101005FFDD305D233D74BB05A083EDC158C86</vt:lpwstr>
  </property>
</Properties>
</file>